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6"/>
  </p:notesMasterIdLst>
  <p:handoutMasterIdLst>
    <p:handoutMasterId r:id="rId17"/>
  </p:handoutMasterIdLst>
  <p:sldIdLst>
    <p:sldId id="302" r:id="rId2"/>
    <p:sldId id="303" r:id="rId3"/>
    <p:sldId id="292" r:id="rId4"/>
    <p:sldId id="304" r:id="rId5"/>
    <p:sldId id="305" r:id="rId6"/>
    <p:sldId id="294" r:id="rId7"/>
    <p:sldId id="295" r:id="rId8"/>
    <p:sldId id="296" r:id="rId9"/>
    <p:sldId id="297" r:id="rId10"/>
    <p:sldId id="298" r:id="rId11"/>
    <p:sldId id="301" r:id="rId12"/>
    <p:sldId id="300" r:id="rId13"/>
    <p:sldId id="286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7B1"/>
    <a:srgbClr val="828383"/>
    <a:srgbClr val="005BBB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5850"/>
  </p:normalViewPr>
  <p:slideViewPr>
    <p:cSldViewPr snapToGrid="0" snapToObjects="1">
      <p:cViewPr varScale="1">
        <p:scale>
          <a:sx n="122" d="100"/>
          <a:sy n="122" d="100"/>
        </p:scale>
        <p:origin x="1736" y="208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400" b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Analysis</a:t>
            </a:r>
            <a:endParaRPr lang="en-US" sz="2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27942848705585577"/>
          <c:y val="2.2751508295119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865452951582E-2"/>
          <c:y val="0.18978671073608999"/>
          <c:w val="0.90466852428734701"/>
          <c:h val="0.6176916042554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9-AF47-9721-5D82753F05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9-AF47-9721-5D82753F05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C7B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9-AF47-9721-5D82753F0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972896"/>
        <c:axId val="1152597456"/>
      </c:barChart>
      <c:catAx>
        <c:axId val="11379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152597456"/>
        <c:crosses val="autoZero"/>
        <c:auto val="1"/>
        <c:lblAlgn val="ctr"/>
        <c:lblOffset val="100"/>
        <c:noMultiLvlLbl val="0"/>
      </c:catAx>
      <c:valAx>
        <c:axId val="11525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13797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186910035848"/>
          <c:y val="0.93190648234361995"/>
          <c:w val="0.60624004007451404"/>
          <c:h val="6.7945372505546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7/31/23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1712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" y="5366672"/>
            <a:ext cx="6810538" cy="9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250376" cy="4231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396823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1049311"/>
            <a:ext cx="5308027" cy="2950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824240" y="1320800"/>
            <a:ext cx="4791075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290133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8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8"/>
            <a:ext cx="9141713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" y="5366672"/>
            <a:ext cx="6810538" cy="9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8"/>
            <a:ext cx="9141712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"/>
            <a:ext cx="9141712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41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0" y="2189264"/>
            <a:ext cx="7884795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7" y="2095966"/>
            <a:ext cx="4000500" cy="4225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686297" y="2095966"/>
            <a:ext cx="4000500" cy="4225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227285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7886700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/>
              <a:t>Duis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6" y="2185416"/>
            <a:ext cx="7886699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28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905" r:id="rId5"/>
    <p:sldLayoutId id="2147483895" r:id="rId6"/>
    <p:sldLayoutId id="2147483897" r:id="rId7"/>
    <p:sldLayoutId id="2147483907" r:id="rId8"/>
    <p:sldLayoutId id="2147483898" r:id="rId9"/>
    <p:sldLayoutId id="2147483900" r:id="rId10"/>
    <p:sldLayoutId id="2147483906" r:id="rId11"/>
    <p:sldLayoutId id="2147483902" r:id="rId12"/>
    <p:sldLayoutId id="2147483904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24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ffalo.edu/brand/creative/color/color-palett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Sub-topic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Sed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3"/>
          </p:nvPr>
        </p:nvSpPr>
        <p:spPr>
          <a:xfrm>
            <a:off x="3993930" y="1049311"/>
            <a:ext cx="5150069" cy="5811864"/>
          </a:xfrm>
        </p:spPr>
      </p:sp>
    </p:spTree>
    <p:extLst>
      <p:ext uri="{BB962C8B-B14F-4D97-AF65-F5344CB8AC3E}">
        <p14:creationId xmlns:p14="http://schemas.microsoft.com/office/powerpoint/2010/main" val="100982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3021" y="2105182"/>
            <a:ext cx="3396823" cy="2768327"/>
          </a:xfrm>
        </p:spPr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Sed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115" y="1232655"/>
            <a:ext cx="3398729" cy="86843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idx="13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idx="14"/>
          </p:nvPr>
        </p:nvSpPr>
        <p:spPr/>
      </p:sp>
      <p:sp>
        <p:nvSpPr>
          <p:cNvPr id="22" name="Picture Placeholder 21"/>
          <p:cNvSpPr>
            <a:spLocks noGrp="1"/>
          </p:cNvSpPr>
          <p:nvPr>
            <p:ph type="pic" idx="15"/>
          </p:nvPr>
        </p:nvSpPr>
        <p:spPr/>
      </p:sp>
      <p:sp>
        <p:nvSpPr>
          <p:cNvPr id="24" name="Oval 23"/>
          <p:cNvSpPr/>
          <p:nvPr/>
        </p:nvSpPr>
        <p:spPr>
          <a:xfrm>
            <a:off x="3976831" y="368374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3976831" y="655312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6640518" y="655312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1423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265675" y="6045483"/>
            <a:ext cx="259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 and in aliquet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et a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umis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" name="Arc 3"/>
          <p:cNvSpPr/>
          <p:nvPr/>
        </p:nvSpPr>
        <p:spPr>
          <a:xfrm rot="14652315" flipV="1">
            <a:off x="868885" y="5364920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bg1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Placeholder 14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498413420"/>
              </p:ext>
            </p:extLst>
          </p:nvPr>
        </p:nvGraphicFramePr>
        <p:xfrm>
          <a:off x="4056993" y="1450009"/>
          <a:ext cx="4558007" cy="446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2" y="2189263"/>
            <a:ext cx="3396823" cy="4348171"/>
          </a:xfr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a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</a:t>
            </a:r>
            <a:r>
              <a:rPr lang="en-US" dirty="0"/>
              <a:t>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02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1"/>
          <p:cNvSpPr txBox="1">
            <a:spLocks/>
          </p:cNvSpPr>
          <p:nvPr/>
        </p:nvSpPr>
        <p:spPr>
          <a:xfrm>
            <a:off x="425195" y="1891129"/>
            <a:ext cx="8519107" cy="2390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spc="-38" dirty="0"/>
              <a:t>Copy and paste these graphic elements to give your presentation a touch of color. Only use the official UB brand color palette. For more information, please visit </a:t>
            </a:r>
            <a:r>
              <a:rPr lang="en-US" sz="2400" spc="-38" dirty="0">
                <a:solidFill>
                  <a:srgbClr val="828383"/>
                </a:solidFill>
                <a:hlinkClick r:id="rId2"/>
              </a:rPr>
              <a:t>www.buffalo.edu/brand/creative/color/color-palette</a:t>
            </a:r>
            <a:r>
              <a:rPr lang="en-US" sz="2400" spc="-38" dirty="0">
                <a:solidFill>
                  <a:srgbClr val="828383"/>
                </a:solidFill>
              </a:rPr>
              <a:t>.</a:t>
            </a:r>
          </a:p>
        </p:txBody>
      </p:sp>
      <p:sp>
        <p:nvSpPr>
          <p:cNvPr id="60" name="Arc 59"/>
          <p:cNvSpPr/>
          <p:nvPr/>
        </p:nvSpPr>
        <p:spPr>
          <a:xfrm rot="16200000" flipV="1">
            <a:off x="652403" y="3759460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rgbClr val="00C7B1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61889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918242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72" name="Oval 71"/>
          <p:cNvSpPr/>
          <p:nvPr/>
        </p:nvSpPr>
        <p:spPr>
          <a:xfrm>
            <a:off x="1274595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74" name="Oval 73"/>
          <p:cNvSpPr/>
          <p:nvPr/>
        </p:nvSpPr>
        <p:spPr>
          <a:xfrm>
            <a:off x="1630948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75" name="Oval 74"/>
          <p:cNvSpPr/>
          <p:nvPr/>
        </p:nvSpPr>
        <p:spPr>
          <a:xfrm>
            <a:off x="1987300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6" name="Oval 75"/>
          <p:cNvSpPr/>
          <p:nvPr/>
        </p:nvSpPr>
        <p:spPr>
          <a:xfrm>
            <a:off x="2343653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77" name="Oval 76"/>
          <p:cNvSpPr/>
          <p:nvPr/>
        </p:nvSpPr>
        <p:spPr>
          <a:xfrm>
            <a:off x="2700006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78" name="Oval 77"/>
          <p:cNvSpPr/>
          <p:nvPr/>
        </p:nvSpPr>
        <p:spPr>
          <a:xfrm>
            <a:off x="3056359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79" name="Oval 78"/>
          <p:cNvSpPr/>
          <p:nvPr/>
        </p:nvSpPr>
        <p:spPr>
          <a:xfrm>
            <a:off x="3412711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80" name="Oval 79"/>
          <p:cNvSpPr/>
          <p:nvPr/>
        </p:nvSpPr>
        <p:spPr>
          <a:xfrm>
            <a:off x="3769063" y="4564986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81" name="Oval 80"/>
          <p:cNvSpPr/>
          <p:nvPr/>
        </p:nvSpPr>
        <p:spPr>
          <a:xfrm>
            <a:off x="562451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2" name="Oval 81"/>
          <p:cNvSpPr/>
          <p:nvPr/>
        </p:nvSpPr>
        <p:spPr>
          <a:xfrm>
            <a:off x="918804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83" name="Oval 82"/>
          <p:cNvSpPr/>
          <p:nvPr/>
        </p:nvSpPr>
        <p:spPr>
          <a:xfrm>
            <a:off x="1275157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4" name="Oval 83"/>
          <p:cNvSpPr/>
          <p:nvPr/>
        </p:nvSpPr>
        <p:spPr>
          <a:xfrm>
            <a:off x="1631509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5" name="Oval 84"/>
          <p:cNvSpPr/>
          <p:nvPr/>
        </p:nvSpPr>
        <p:spPr>
          <a:xfrm>
            <a:off x="1987862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6" name="Oval 85"/>
          <p:cNvSpPr/>
          <p:nvPr/>
        </p:nvSpPr>
        <p:spPr>
          <a:xfrm>
            <a:off x="2344215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87" name="Oval 86"/>
          <p:cNvSpPr/>
          <p:nvPr/>
        </p:nvSpPr>
        <p:spPr>
          <a:xfrm>
            <a:off x="2700568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88" name="Oval 87"/>
          <p:cNvSpPr/>
          <p:nvPr/>
        </p:nvSpPr>
        <p:spPr>
          <a:xfrm>
            <a:off x="3056920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89" name="Oval 88"/>
          <p:cNvSpPr/>
          <p:nvPr/>
        </p:nvSpPr>
        <p:spPr>
          <a:xfrm>
            <a:off x="3413273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90" name="Oval 89"/>
          <p:cNvSpPr/>
          <p:nvPr/>
        </p:nvSpPr>
        <p:spPr>
          <a:xfrm>
            <a:off x="3769624" y="4842220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91" name="Arc 90"/>
          <p:cNvSpPr/>
          <p:nvPr/>
        </p:nvSpPr>
        <p:spPr>
          <a:xfrm rot="16200000" flipV="1">
            <a:off x="2357479" y="3759459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rgbClr val="00C7B1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61889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3" name="Oval 92"/>
          <p:cNvSpPr/>
          <p:nvPr/>
        </p:nvSpPr>
        <p:spPr>
          <a:xfrm>
            <a:off x="918242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4" name="Oval 93"/>
          <p:cNvSpPr/>
          <p:nvPr/>
        </p:nvSpPr>
        <p:spPr>
          <a:xfrm>
            <a:off x="1274595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95" name="Oval 94"/>
          <p:cNvSpPr/>
          <p:nvPr/>
        </p:nvSpPr>
        <p:spPr>
          <a:xfrm>
            <a:off x="1630948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96" name="Oval 95"/>
          <p:cNvSpPr/>
          <p:nvPr/>
        </p:nvSpPr>
        <p:spPr>
          <a:xfrm>
            <a:off x="1987300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97" name="Oval 96"/>
          <p:cNvSpPr/>
          <p:nvPr/>
        </p:nvSpPr>
        <p:spPr>
          <a:xfrm>
            <a:off x="2343653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98" name="Oval 97"/>
          <p:cNvSpPr/>
          <p:nvPr/>
        </p:nvSpPr>
        <p:spPr>
          <a:xfrm>
            <a:off x="2700006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99" name="Oval 98"/>
          <p:cNvSpPr/>
          <p:nvPr/>
        </p:nvSpPr>
        <p:spPr>
          <a:xfrm>
            <a:off x="3056359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100" name="Oval 99"/>
          <p:cNvSpPr/>
          <p:nvPr/>
        </p:nvSpPr>
        <p:spPr>
          <a:xfrm>
            <a:off x="3412711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101" name="Oval 100"/>
          <p:cNvSpPr/>
          <p:nvPr/>
        </p:nvSpPr>
        <p:spPr>
          <a:xfrm>
            <a:off x="3769063" y="536181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sp>
        <p:nvSpPr>
          <p:cNvPr id="102" name="Oval 101"/>
          <p:cNvSpPr/>
          <p:nvPr/>
        </p:nvSpPr>
        <p:spPr>
          <a:xfrm>
            <a:off x="561889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3" name="Oval 102"/>
          <p:cNvSpPr/>
          <p:nvPr/>
        </p:nvSpPr>
        <p:spPr>
          <a:xfrm>
            <a:off x="918242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04" name="Oval 103"/>
          <p:cNvSpPr/>
          <p:nvPr/>
        </p:nvSpPr>
        <p:spPr>
          <a:xfrm>
            <a:off x="1274595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05" name="Oval 104"/>
          <p:cNvSpPr/>
          <p:nvPr/>
        </p:nvSpPr>
        <p:spPr>
          <a:xfrm>
            <a:off x="1630948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06" name="Oval 105"/>
          <p:cNvSpPr/>
          <p:nvPr/>
        </p:nvSpPr>
        <p:spPr>
          <a:xfrm>
            <a:off x="1987300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07" name="Oval 106"/>
          <p:cNvSpPr/>
          <p:nvPr/>
        </p:nvSpPr>
        <p:spPr>
          <a:xfrm>
            <a:off x="2343653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08" name="Oval 107"/>
          <p:cNvSpPr/>
          <p:nvPr/>
        </p:nvSpPr>
        <p:spPr>
          <a:xfrm>
            <a:off x="2700006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109" name="Oval 108"/>
          <p:cNvSpPr/>
          <p:nvPr/>
        </p:nvSpPr>
        <p:spPr>
          <a:xfrm>
            <a:off x="3056359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110" name="Oval 109"/>
          <p:cNvSpPr/>
          <p:nvPr/>
        </p:nvSpPr>
        <p:spPr>
          <a:xfrm>
            <a:off x="3412711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111" name="Oval 110"/>
          <p:cNvSpPr/>
          <p:nvPr/>
        </p:nvSpPr>
        <p:spPr>
          <a:xfrm>
            <a:off x="3769063" y="5629152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4606604" y="4271178"/>
            <a:ext cx="1680210" cy="0"/>
          </a:xfrm>
          <a:prstGeom prst="straightConnector1">
            <a:avLst/>
          </a:prstGeom>
          <a:ln w="20320">
            <a:solidFill>
              <a:srgbClr val="00C7B1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4566198" y="5257017"/>
            <a:ext cx="1699260" cy="612"/>
          </a:xfrm>
          <a:prstGeom prst="straightConnector1">
            <a:avLst/>
          </a:prstGeom>
          <a:ln w="20320">
            <a:solidFill>
              <a:srgbClr val="00C7B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4566198" y="5504351"/>
            <a:ext cx="1680210" cy="8354"/>
          </a:xfrm>
          <a:prstGeom prst="straightConnector1">
            <a:avLst/>
          </a:prstGeom>
          <a:ln w="20320">
            <a:solidFill>
              <a:srgbClr val="00C7B1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4628173" y="4766798"/>
            <a:ext cx="1637285" cy="1352"/>
          </a:xfrm>
          <a:prstGeom prst="straightConnector1">
            <a:avLst/>
          </a:prstGeom>
          <a:ln w="20320">
            <a:solidFill>
              <a:srgbClr val="00C7B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115"/>
          <p:cNvSpPr/>
          <p:nvPr/>
        </p:nvSpPr>
        <p:spPr>
          <a:xfrm>
            <a:off x="6840380" y="5236046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00C7B1"/>
          </a:solidFill>
          <a:ln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17" name="Freeform 116"/>
          <p:cNvSpPr/>
          <p:nvPr/>
        </p:nvSpPr>
        <p:spPr>
          <a:xfrm rot="10800000">
            <a:off x="8047458" y="5249035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00C7B1"/>
          </a:solidFill>
          <a:ln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40381" y="5273450"/>
            <a:ext cx="1336621" cy="542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neque in dignissim, and quet nis et umis varius.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802280" y="3962086"/>
            <a:ext cx="1540962" cy="843175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6902021" y="4071235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1" name="Freeform 120"/>
          <p:cNvSpPr/>
          <p:nvPr/>
        </p:nvSpPr>
        <p:spPr>
          <a:xfrm rot="10800000">
            <a:off x="8109099" y="4084224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79883" y="4124403"/>
            <a:ext cx="118206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dignissim, and in aliquet nisl </a:t>
            </a:r>
            <a:b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umis varius.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4587554" y="4519643"/>
            <a:ext cx="1677904" cy="0"/>
          </a:xfrm>
          <a:prstGeom prst="straightConnector1">
            <a:avLst/>
          </a:prstGeom>
          <a:ln w="20320">
            <a:solidFill>
              <a:srgbClr val="00C7B1"/>
            </a:solidFill>
            <a:prstDash val="dash"/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4599536" y="5759426"/>
            <a:ext cx="1644566" cy="612"/>
          </a:xfrm>
          <a:prstGeom prst="straightConnector1">
            <a:avLst/>
          </a:prstGeom>
          <a:ln w="20320">
            <a:solidFill>
              <a:srgbClr val="00C7B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itle 2"/>
          <p:cNvSpPr txBox="1">
            <a:spLocks/>
          </p:cNvSpPr>
          <p:nvPr/>
        </p:nvSpPr>
        <p:spPr>
          <a:xfrm>
            <a:off x="425196" y="1022449"/>
            <a:ext cx="3398729" cy="868430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sz="360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995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Sub-topic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107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7618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 Slide</a:t>
            </a:r>
            <a:br>
              <a:rPr lang="en-US"/>
            </a:br>
            <a:r>
              <a:rPr lang="en-US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6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4029C-BEFE-248E-C4DF-431B2BEBA5A8}"/>
              </a:ext>
            </a:extLst>
          </p:cNvPr>
          <p:cNvSpPr txBox="1"/>
          <p:nvPr/>
        </p:nvSpPr>
        <p:spPr>
          <a:xfrm>
            <a:off x="569467" y="2060030"/>
            <a:ext cx="78703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no more than seven text lines per slide.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no more than seven bullet points.</a:t>
            </a:r>
            <a:br>
              <a:rPr lang="en-US" sz="2800" dirty="0"/>
            </a:b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Try to keep each line to seven words.</a:t>
            </a:r>
            <a:br>
              <a:rPr lang="en-US" sz="2800" dirty="0"/>
            </a:br>
            <a:r>
              <a:rPr lang="en-US" sz="2800" i="1" dirty="0"/>
              <a:t>(Slide titles aren’t included in the count.)</a:t>
            </a:r>
            <a:br>
              <a:rPr lang="en-US" sz="2800" i="1" dirty="0"/>
            </a:b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Body font size should be 28pt for legibility. If you find yourself needing to reduce font size, consider reducing amount of text instead.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1D88F6-87FE-B228-D2ED-04E96E85FBC0}"/>
              </a:ext>
            </a:extLst>
          </p:cNvPr>
          <p:cNvSpPr txBox="1">
            <a:spLocks/>
          </p:cNvSpPr>
          <p:nvPr/>
        </p:nvSpPr>
        <p:spPr>
          <a:xfrm>
            <a:off x="569468" y="1320800"/>
            <a:ext cx="7870339" cy="716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The 7/7/7 Rule for PowerPoint</a:t>
            </a:r>
          </a:p>
        </p:txBody>
      </p:sp>
    </p:spTree>
    <p:extLst>
      <p:ext uri="{BB962C8B-B14F-4D97-AF65-F5344CB8AC3E}">
        <p14:creationId xmlns:p14="http://schemas.microsoft.com/office/powerpoint/2010/main" val="90107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Sed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vel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ad litora torquent.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5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punit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and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Sed and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0"/>
            <a:r>
              <a:rPr lang="en-US"/>
              <a:t>Etiam molestie velit vitae dolor and a euismod, sit amet finibus risus mattis. In ornare convallis velit vitae cursus. Integer egestas sit amet mi vehicula sollicitudin. Pellentesque habitant a malesuada fames ac turpis.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8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027763"/>
            <a:ext cx="7886700" cy="3732425"/>
          </a:xfrm>
        </p:spPr>
        <p:txBody>
          <a:bodyPr/>
          <a:lstStyle/>
          <a:p>
            <a:r>
              <a:rPr lang="en-US"/>
              <a:t>Lorem ipsum dolor amet, consectetur adipiscing elit.</a:t>
            </a:r>
          </a:p>
          <a:p>
            <a:r>
              <a:rPr lang="en-US"/>
              <a:t>Quisque ac orci in and turpis and dapibus sagittis.</a:t>
            </a:r>
          </a:p>
          <a:p>
            <a:r>
              <a:rPr lang="en-US"/>
              <a:t>Donec vitae justo et neque mollis un consectetur.</a:t>
            </a:r>
          </a:p>
          <a:p>
            <a:r>
              <a:rPr lang="en-US"/>
              <a:t>Etiam aliquet ex sed bibendum et consequat.</a:t>
            </a:r>
          </a:p>
          <a:p>
            <a:r>
              <a:rPr lang="en-US"/>
              <a:t>Cras lacinia est ac elit dignissim varius.</a:t>
            </a:r>
          </a:p>
          <a:p>
            <a:r>
              <a:rPr lang="en-US"/>
              <a:t>Duis sit amet odio facilisis turpis elit placerat.</a:t>
            </a:r>
          </a:p>
          <a:p>
            <a:r>
              <a:rPr lang="en-US"/>
              <a:t>Justo et neque odio facilisis turpis placerat.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59082"/>
            <a:ext cx="7886700" cy="86843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379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text 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96" y="1127554"/>
            <a:ext cx="7886700" cy="86843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28986390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579</Words>
  <Application>Microsoft Macintosh PowerPoint</Application>
  <PresentationFormat>On-screen Show (4:3)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Georgia</vt:lpstr>
      <vt:lpstr>LucidaGrande</vt:lpstr>
      <vt:lpstr>UB Powerpoint Template</vt:lpstr>
      <vt:lpstr>Presentation title </vt:lpstr>
      <vt:lpstr>Presentation title</vt:lpstr>
      <vt:lpstr>Divider Slide Title</vt:lpstr>
      <vt:lpstr>Divider Slide Title</vt:lpstr>
      <vt:lpstr>PowerPoint Presentation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PowerPoint Presentation</vt:lpstr>
      <vt:lpstr>Click to add title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Amber M. Winters</cp:lastModifiedBy>
  <cp:revision>220</cp:revision>
  <cp:lastPrinted>2016-07-18T17:32:49Z</cp:lastPrinted>
  <dcterms:created xsi:type="dcterms:W3CDTF">2016-06-28T14:05:07Z</dcterms:created>
  <dcterms:modified xsi:type="dcterms:W3CDTF">2023-07-31T18:15:11Z</dcterms:modified>
  <cp:category/>
</cp:coreProperties>
</file>