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0"/>
  </p:notesMasterIdLst>
  <p:handoutMasterIdLst>
    <p:handoutMasterId r:id="rId31"/>
  </p:handoutMasterIdLst>
  <p:sldIdLst>
    <p:sldId id="256" r:id="rId2"/>
    <p:sldId id="466" r:id="rId3"/>
    <p:sldId id="468" r:id="rId4"/>
    <p:sldId id="469" r:id="rId5"/>
    <p:sldId id="470" r:id="rId6"/>
    <p:sldId id="471" r:id="rId7"/>
    <p:sldId id="472" r:id="rId8"/>
    <p:sldId id="473" r:id="rId9"/>
    <p:sldId id="474" r:id="rId10"/>
    <p:sldId id="475" r:id="rId11"/>
    <p:sldId id="476" r:id="rId12"/>
    <p:sldId id="477" r:id="rId13"/>
    <p:sldId id="425" r:id="rId14"/>
    <p:sldId id="430" r:id="rId15"/>
    <p:sldId id="464" r:id="rId16"/>
    <p:sldId id="449" r:id="rId17"/>
    <p:sldId id="450" r:id="rId18"/>
    <p:sldId id="434" r:id="rId19"/>
    <p:sldId id="435" r:id="rId20"/>
    <p:sldId id="436" r:id="rId21"/>
    <p:sldId id="437" r:id="rId22"/>
    <p:sldId id="438" r:id="rId23"/>
    <p:sldId id="439" r:id="rId24"/>
    <p:sldId id="440" r:id="rId25"/>
    <p:sldId id="441" r:id="rId26"/>
    <p:sldId id="442" r:id="rId27"/>
    <p:sldId id="443" r:id="rId28"/>
    <p:sldId id="465" r:id="rId29"/>
  </p:sldIdLst>
  <p:sldSz cx="9144000" cy="5715000" type="screen16x10"/>
  <p:notesSz cx="6950075" cy="9236075"/>
  <p:defaultTextStyle>
    <a:defPPr>
      <a:defRPr lang="en-US"/>
    </a:defPPr>
    <a:lvl1pPr algn="l" rtl="0" fontAlgn="base">
      <a:spcBef>
        <a:spcPct val="0"/>
      </a:spcBef>
      <a:spcAft>
        <a:spcPct val="0"/>
      </a:spcAft>
      <a:defRPr sz="4000" kern="1200">
        <a:solidFill>
          <a:schemeClr val="tx1"/>
        </a:solidFill>
        <a:latin typeface="Garamond" pitchFamily="18" charset="0"/>
        <a:ea typeface="+mn-ea"/>
        <a:cs typeface="+mn-cs"/>
      </a:defRPr>
    </a:lvl1pPr>
    <a:lvl2pPr marL="457200" algn="l" rtl="0" fontAlgn="base">
      <a:spcBef>
        <a:spcPct val="0"/>
      </a:spcBef>
      <a:spcAft>
        <a:spcPct val="0"/>
      </a:spcAft>
      <a:defRPr sz="4000" kern="1200">
        <a:solidFill>
          <a:schemeClr val="tx1"/>
        </a:solidFill>
        <a:latin typeface="Garamond" pitchFamily="18" charset="0"/>
        <a:ea typeface="+mn-ea"/>
        <a:cs typeface="+mn-cs"/>
      </a:defRPr>
    </a:lvl2pPr>
    <a:lvl3pPr marL="914400" algn="l" rtl="0" fontAlgn="base">
      <a:spcBef>
        <a:spcPct val="0"/>
      </a:spcBef>
      <a:spcAft>
        <a:spcPct val="0"/>
      </a:spcAft>
      <a:defRPr sz="4000" kern="1200">
        <a:solidFill>
          <a:schemeClr val="tx1"/>
        </a:solidFill>
        <a:latin typeface="Garamond" pitchFamily="18" charset="0"/>
        <a:ea typeface="+mn-ea"/>
        <a:cs typeface="+mn-cs"/>
      </a:defRPr>
    </a:lvl3pPr>
    <a:lvl4pPr marL="1371600" algn="l" rtl="0" fontAlgn="base">
      <a:spcBef>
        <a:spcPct val="0"/>
      </a:spcBef>
      <a:spcAft>
        <a:spcPct val="0"/>
      </a:spcAft>
      <a:defRPr sz="4000" kern="1200">
        <a:solidFill>
          <a:schemeClr val="tx1"/>
        </a:solidFill>
        <a:latin typeface="Garamond" pitchFamily="18" charset="0"/>
        <a:ea typeface="+mn-ea"/>
        <a:cs typeface="+mn-cs"/>
      </a:defRPr>
    </a:lvl4pPr>
    <a:lvl5pPr marL="1828800" algn="l" rtl="0" fontAlgn="base">
      <a:spcBef>
        <a:spcPct val="0"/>
      </a:spcBef>
      <a:spcAft>
        <a:spcPct val="0"/>
      </a:spcAft>
      <a:defRPr sz="4000" kern="1200">
        <a:solidFill>
          <a:schemeClr val="tx1"/>
        </a:solidFill>
        <a:latin typeface="Garamond" pitchFamily="18" charset="0"/>
        <a:ea typeface="+mn-ea"/>
        <a:cs typeface="+mn-cs"/>
      </a:defRPr>
    </a:lvl5pPr>
    <a:lvl6pPr marL="2286000" algn="l" defTabSz="914400" rtl="0" eaLnBrk="1" latinLnBrk="0" hangingPunct="1">
      <a:defRPr sz="4000" kern="1200">
        <a:solidFill>
          <a:schemeClr val="tx1"/>
        </a:solidFill>
        <a:latin typeface="Garamond" pitchFamily="18" charset="0"/>
        <a:ea typeface="+mn-ea"/>
        <a:cs typeface="+mn-cs"/>
      </a:defRPr>
    </a:lvl6pPr>
    <a:lvl7pPr marL="2743200" algn="l" defTabSz="914400" rtl="0" eaLnBrk="1" latinLnBrk="0" hangingPunct="1">
      <a:defRPr sz="4000" kern="1200">
        <a:solidFill>
          <a:schemeClr val="tx1"/>
        </a:solidFill>
        <a:latin typeface="Garamond" pitchFamily="18" charset="0"/>
        <a:ea typeface="+mn-ea"/>
        <a:cs typeface="+mn-cs"/>
      </a:defRPr>
    </a:lvl7pPr>
    <a:lvl8pPr marL="3200400" algn="l" defTabSz="914400" rtl="0" eaLnBrk="1" latinLnBrk="0" hangingPunct="1">
      <a:defRPr sz="4000" kern="1200">
        <a:solidFill>
          <a:schemeClr val="tx1"/>
        </a:solidFill>
        <a:latin typeface="Garamond" pitchFamily="18" charset="0"/>
        <a:ea typeface="+mn-ea"/>
        <a:cs typeface="+mn-cs"/>
      </a:defRPr>
    </a:lvl8pPr>
    <a:lvl9pPr marL="3657600" algn="l" defTabSz="914400" rtl="0" eaLnBrk="1" latinLnBrk="0" hangingPunct="1">
      <a:defRPr sz="4000"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6BBEB"/>
    <a:srgbClr val="99CCFF"/>
    <a:srgbClr val="FF99CC"/>
    <a:srgbClr val="C197E1"/>
    <a:srgbClr val="000000"/>
    <a:srgbClr val="9EC3DE"/>
    <a:srgbClr val="C0E399"/>
    <a:srgbClr val="FF6699"/>
    <a:srgbClr val="B482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5429" autoAdjust="0"/>
  </p:normalViewPr>
  <p:slideViewPr>
    <p:cSldViewPr>
      <p:cViewPr varScale="1">
        <p:scale>
          <a:sx n="143" d="100"/>
          <a:sy n="143" d="100"/>
        </p:scale>
        <p:origin x="1200" y="192"/>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712" y="-10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12329" cy="462120"/>
          </a:xfrm>
          <a:prstGeom prst="rect">
            <a:avLst/>
          </a:prstGeom>
        </p:spPr>
        <p:txBody>
          <a:bodyPr vert="horz" lIns="90992" tIns="45496" rIns="90992" bIns="45496" rtlCol="0"/>
          <a:lstStyle>
            <a:lvl1pPr algn="l">
              <a:defRPr sz="1200"/>
            </a:lvl1pPr>
          </a:lstStyle>
          <a:p>
            <a:pPr>
              <a:defRPr/>
            </a:pPr>
            <a:endParaRPr lang="en-US"/>
          </a:p>
        </p:txBody>
      </p:sp>
      <p:sp>
        <p:nvSpPr>
          <p:cNvPr id="3" name="Date Placeholder 2"/>
          <p:cNvSpPr>
            <a:spLocks noGrp="1"/>
          </p:cNvSpPr>
          <p:nvPr>
            <p:ph type="dt" sz="quarter" idx="1"/>
          </p:nvPr>
        </p:nvSpPr>
        <p:spPr>
          <a:xfrm>
            <a:off x="3936178" y="0"/>
            <a:ext cx="3012329" cy="462120"/>
          </a:xfrm>
          <a:prstGeom prst="rect">
            <a:avLst/>
          </a:prstGeom>
        </p:spPr>
        <p:txBody>
          <a:bodyPr vert="horz" lIns="90992" tIns="45496" rIns="90992" bIns="45496" rtlCol="0"/>
          <a:lstStyle>
            <a:lvl1pPr algn="r">
              <a:defRPr sz="1200"/>
            </a:lvl1pPr>
          </a:lstStyle>
          <a:p>
            <a:pPr>
              <a:defRPr/>
            </a:pPr>
            <a:fld id="{A2CA2A8B-B48F-4DAE-8875-8C333F0333E6}" type="datetimeFigureOut">
              <a:rPr lang="en-US"/>
              <a:pPr>
                <a:defRPr/>
              </a:pPr>
              <a:t>10/10/18</a:t>
            </a:fld>
            <a:endParaRPr lang="en-US"/>
          </a:p>
        </p:txBody>
      </p:sp>
      <p:sp>
        <p:nvSpPr>
          <p:cNvPr id="4" name="Footer Placeholder 3"/>
          <p:cNvSpPr>
            <a:spLocks noGrp="1"/>
          </p:cNvSpPr>
          <p:nvPr>
            <p:ph type="ftr" sz="quarter" idx="2"/>
          </p:nvPr>
        </p:nvSpPr>
        <p:spPr>
          <a:xfrm>
            <a:off x="5" y="8772378"/>
            <a:ext cx="3012329" cy="462120"/>
          </a:xfrm>
          <a:prstGeom prst="rect">
            <a:avLst/>
          </a:prstGeom>
        </p:spPr>
        <p:txBody>
          <a:bodyPr vert="horz" lIns="90992" tIns="45496" rIns="90992" bIns="45496"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36178" y="8772378"/>
            <a:ext cx="3012329" cy="462120"/>
          </a:xfrm>
          <a:prstGeom prst="rect">
            <a:avLst/>
          </a:prstGeom>
        </p:spPr>
        <p:txBody>
          <a:bodyPr vert="horz" lIns="90992" tIns="45496" rIns="90992" bIns="45496" rtlCol="0" anchor="b"/>
          <a:lstStyle>
            <a:lvl1pPr algn="r">
              <a:defRPr sz="1200"/>
            </a:lvl1pPr>
          </a:lstStyle>
          <a:p>
            <a:pPr>
              <a:defRPr/>
            </a:pPr>
            <a:fld id="{87E46154-4CF0-4E9B-97D7-94B7C9A2D312}" type="slidenum">
              <a:rPr lang="en-US"/>
              <a:pPr>
                <a:defRPr/>
              </a:pPr>
              <a:t>‹#›</a:t>
            </a:fld>
            <a:endParaRPr lang="en-US"/>
          </a:p>
        </p:txBody>
      </p:sp>
    </p:spTree>
    <p:extLst>
      <p:ext uri="{BB962C8B-B14F-4D97-AF65-F5344CB8AC3E}">
        <p14:creationId xmlns:p14="http://schemas.microsoft.com/office/powerpoint/2010/main" val="1758753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5" y="0"/>
            <a:ext cx="3012329" cy="462120"/>
          </a:xfrm>
          <a:prstGeom prst="rect">
            <a:avLst/>
          </a:prstGeom>
          <a:noFill/>
          <a:ln>
            <a:noFill/>
          </a:ln>
          <a:effectLst/>
          <a:extLst/>
        </p:spPr>
        <p:txBody>
          <a:bodyPr vert="horz" wrap="square" lIns="90992" tIns="45496" rIns="90992" bIns="45496" numCol="1" anchor="t" anchorCtr="0" compatLnSpc="1">
            <a:prstTxWarp prst="textNoShape">
              <a:avLst/>
            </a:prstTxWarp>
          </a:bodyPr>
          <a:lstStyle>
            <a:lvl1pPr>
              <a:defRPr sz="1200">
                <a:latin typeface="Arial" pitchFamily="34" charset="0"/>
              </a:defRPr>
            </a:lvl1pPr>
          </a:lstStyle>
          <a:p>
            <a:pPr>
              <a:defRPr/>
            </a:pPr>
            <a:endParaRPr lang="en-US"/>
          </a:p>
        </p:txBody>
      </p:sp>
      <p:sp>
        <p:nvSpPr>
          <p:cNvPr id="96259" name="Rectangle 3"/>
          <p:cNvSpPr>
            <a:spLocks noGrp="1" noChangeArrowheads="1"/>
          </p:cNvSpPr>
          <p:nvPr>
            <p:ph type="dt" idx="1"/>
          </p:nvPr>
        </p:nvSpPr>
        <p:spPr bwMode="auto">
          <a:xfrm>
            <a:off x="3936178" y="0"/>
            <a:ext cx="3012329" cy="462120"/>
          </a:xfrm>
          <a:prstGeom prst="rect">
            <a:avLst/>
          </a:prstGeom>
          <a:noFill/>
          <a:ln>
            <a:noFill/>
          </a:ln>
          <a:effectLst/>
          <a:extLst/>
        </p:spPr>
        <p:txBody>
          <a:bodyPr vert="horz" wrap="square" lIns="90992" tIns="45496" rIns="90992" bIns="45496"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704850" y="693738"/>
            <a:ext cx="5540375"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95637" y="4386190"/>
            <a:ext cx="5558801" cy="4155918"/>
          </a:xfrm>
          <a:prstGeom prst="rect">
            <a:avLst/>
          </a:prstGeom>
          <a:noFill/>
          <a:ln>
            <a:noFill/>
          </a:ln>
          <a:effectLst/>
          <a:extLst/>
        </p:spPr>
        <p:txBody>
          <a:bodyPr vert="horz" wrap="square" lIns="90992" tIns="45496" rIns="90992" bIns="4549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5" y="8772378"/>
            <a:ext cx="3012329" cy="462120"/>
          </a:xfrm>
          <a:prstGeom prst="rect">
            <a:avLst/>
          </a:prstGeom>
          <a:noFill/>
          <a:ln>
            <a:noFill/>
          </a:ln>
          <a:effectLst/>
          <a:extLst/>
        </p:spPr>
        <p:txBody>
          <a:bodyPr vert="horz" wrap="square" lIns="90992" tIns="45496" rIns="90992" bIns="45496" numCol="1" anchor="b" anchorCtr="0" compatLnSpc="1">
            <a:prstTxWarp prst="textNoShape">
              <a:avLst/>
            </a:prstTxWarp>
          </a:bodyPr>
          <a:lstStyle>
            <a:lvl1pPr>
              <a:defRPr sz="1200">
                <a:latin typeface="Arial" pitchFamily="34" charset="0"/>
              </a:defRPr>
            </a:lvl1pPr>
          </a:lstStyle>
          <a:p>
            <a:pPr>
              <a:defRPr/>
            </a:pPr>
            <a:endParaRPr lang="en-US"/>
          </a:p>
        </p:txBody>
      </p:sp>
      <p:sp>
        <p:nvSpPr>
          <p:cNvPr id="96263" name="Rectangle 7"/>
          <p:cNvSpPr>
            <a:spLocks noGrp="1" noChangeArrowheads="1"/>
          </p:cNvSpPr>
          <p:nvPr>
            <p:ph type="sldNum" sz="quarter" idx="5"/>
          </p:nvPr>
        </p:nvSpPr>
        <p:spPr bwMode="auto">
          <a:xfrm>
            <a:off x="3936178" y="8772378"/>
            <a:ext cx="3012329" cy="462120"/>
          </a:xfrm>
          <a:prstGeom prst="rect">
            <a:avLst/>
          </a:prstGeom>
          <a:noFill/>
          <a:ln>
            <a:noFill/>
          </a:ln>
          <a:effectLst/>
          <a:extLst/>
        </p:spPr>
        <p:txBody>
          <a:bodyPr vert="horz" wrap="square" lIns="90992" tIns="45496" rIns="90992" bIns="45496" numCol="1" anchor="b" anchorCtr="0" compatLnSpc="1">
            <a:prstTxWarp prst="textNoShape">
              <a:avLst/>
            </a:prstTxWarp>
          </a:bodyPr>
          <a:lstStyle>
            <a:lvl1pPr algn="r">
              <a:defRPr sz="1200">
                <a:latin typeface="Arial" pitchFamily="34" charset="0"/>
              </a:defRPr>
            </a:lvl1pPr>
          </a:lstStyle>
          <a:p>
            <a:pPr>
              <a:defRPr/>
            </a:pPr>
            <a:fld id="{87183F22-7F19-41BC-973E-55BECB749A6E}" type="slidenum">
              <a:rPr lang="en-US"/>
              <a:pPr>
                <a:defRPr/>
              </a:pPr>
              <a:t>‹#›</a:t>
            </a:fld>
            <a:endParaRPr lang="en-US"/>
          </a:p>
        </p:txBody>
      </p:sp>
    </p:spTree>
    <p:extLst>
      <p:ext uri="{BB962C8B-B14F-4D97-AF65-F5344CB8AC3E}">
        <p14:creationId xmlns:p14="http://schemas.microsoft.com/office/powerpoint/2010/main" val="32885204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Arial" panose="020B0604020202020204" pitchFamily="34" charset="0"/>
              </a:rPr>
              <a:t>How to recognize everyday verbal, nonverbal, and environmental slights, whether intentional or not, which communicate hostile, derogatory or negative messages to persons with disabilities and how subtle remarks, actions, and even intended compliments, can often be just as harmful </a:t>
            </a:r>
            <a:r>
              <a:rPr lang="en-US" sz="1200" b="0" i="0" u="none" strike="noStrike" baseline="0">
                <a:latin typeface="Arial" panose="020B0604020202020204" pitchFamily="34" charset="0"/>
              </a:rPr>
              <a:t>as outright </a:t>
            </a:r>
            <a:r>
              <a:rPr lang="en-US" sz="1200" b="0" i="0" u="none" strike="noStrike" baseline="0" dirty="0">
                <a:latin typeface="Arial" panose="020B0604020202020204" pitchFamily="34" charset="0"/>
              </a:rPr>
              <a:t>discrimination and ableism.</a:t>
            </a:r>
            <a:endParaRPr lang="en-US" dirty="0"/>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1</a:t>
            </a:fld>
            <a:endParaRPr lang="en-US"/>
          </a:p>
        </p:txBody>
      </p:sp>
    </p:spTree>
    <p:extLst>
      <p:ext uri="{BB962C8B-B14F-4D97-AF65-F5344CB8AC3E}">
        <p14:creationId xmlns:p14="http://schemas.microsoft.com/office/powerpoint/2010/main" val="19036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307975"/>
            <a:ext cx="5543550" cy="34639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054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r>
              <a:rPr lang="en-US" dirty="0"/>
              <a:t>#10</a:t>
            </a:r>
          </a:p>
        </p:txBody>
      </p:sp>
    </p:spTree>
    <p:extLst>
      <p:ext uri="{BB962C8B-B14F-4D97-AF65-F5344CB8AC3E}">
        <p14:creationId xmlns:p14="http://schemas.microsoft.com/office/powerpoint/2010/main" val="2247116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065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666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pPr marL="173038" indent="-173038">
              <a:spcBef>
                <a:spcPct val="50000"/>
              </a:spcBef>
            </a:pPr>
            <a:r>
              <a:rPr lang="en-US" sz="1400" b="1" dirty="0">
                <a:effectLst/>
              </a:rPr>
              <a:t>When speaking to a person with a visual disability:</a:t>
            </a:r>
          </a:p>
          <a:p>
            <a:pPr marL="347663" lvl="1" indent="-173038">
              <a:spcBef>
                <a:spcPts val="0"/>
              </a:spcBef>
            </a:pPr>
            <a:r>
              <a:rPr lang="en-US" sz="1400" dirty="0">
                <a:effectLst/>
              </a:rPr>
              <a:t>always identify yourself &amp; anyone with you.</a:t>
            </a:r>
          </a:p>
          <a:p>
            <a:pPr marL="347663" lvl="1" indent="-173038">
              <a:spcBef>
                <a:spcPts val="0"/>
              </a:spcBef>
            </a:pPr>
            <a:r>
              <a:rPr lang="en-US" sz="1400" dirty="0">
                <a:effectLst/>
              </a:rPr>
              <a:t>Identify who you are talking to if in a group.</a:t>
            </a:r>
          </a:p>
          <a:p>
            <a:pPr marL="347663" lvl="1" indent="-173038">
              <a:spcBef>
                <a:spcPts val="0"/>
              </a:spcBef>
            </a:pPr>
            <a:r>
              <a:rPr lang="en-US" sz="1400" dirty="0">
                <a:effectLst/>
              </a:rPr>
              <a:t>When dining, ask if you may describe what is on their plate to them</a:t>
            </a:r>
          </a:p>
          <a:p>
            <a:endParaRPr lang="en-US" dirty="0"/>
          </a:p>
        </p:txBody>
      </p:sp>
    </p:spTree>
    <p:extLst>
      <p:ext uri="{BB962C8B-B14F-4D97-AF65-F5344CB8AC3E}">
        <p14:creationId xmlns:p14="http://schemas.microsoft.com/office/powerpoint/2010/main" val="234092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4606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5661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4704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r>
              <a:rPr lang="en-US" dirty="0"/>
              <a:t>Don’t pretend to understand what they are saying.</a:t>
            </a:r>
          </a:p>
          <a:p>
            <a:r>
              <a:rPr lang="en-US" dirty="0"/>
              <a:t>If necessary, ask short questions that require short answers or even a nod of the head.</a:t>
            </a:r>
          </a:p>
          <a:p>
            <a:r>
              <a:rPr lang="en-US" dirty="0"/>
              <a:t>Repeat</a:t>
            </a:r>
            <a:r>
              <a:rPr lang="en-US" baseline="0" dirty="0"/>
              <a:t> what you did understand and allow the person to fill in the rest.</a:t>
            </a:r>
          </a:p>
          <a:p>
            <a:r>
              <a:rPr lang="en-US" baseline="0" dirty="0"/>
              <a:t>It is okay to ask them to repeat themselves as many times as it takes to understand them.</a:t>
            </a:r>
            <a:endParaRPr lang="en-US" dirty="0"/>
          </a:p>
        </p:txBody>
      </p:sp>
    </p:spTree>
    <p:extLst>
      <p:ext uri="{BB962C8B-B14F-4D97-AF65-F5344CB8AC3E}">
        <p14:creationId xmlns:p14="http://schemas.microsoft.com/office/powerpoint/2010/main" val="3941303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r>
              <a:rPr lang="en-US" dirty="0"/>
              <a:t>If the person they are talking to looks to you for an interpretation, you should try to redirect them back to the individual.</a:t>
            </a:r>
          </a:p>
          <a:p>
            <a:r>
              <a:rPr lang="en-US" dirty="0"/>
              <a:t>If the person is struggling, ask them if it is okay to interpret for them, and then make sure you interpreted correctly.</a:t>
            </a:r>
          </a:p>
        </p:txBody>
      </p:sp>
    </p:spTree>
    <p:extLst>
      <p:ext uri="{BB962C8B-B14F-4D97-AF65-F5344CB8AC3E}">
        <p14:creationId xmlns:p14="http://schemas.microsoft.com/office/powerpoint/2010/main" val="21606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there may be people who are repelled by a person’s disability, most people that avoid eye contact because feel awkward, are uncomfortable with the subject of disabilities or believe they are somehow being disrespectful.</a:t>
            </a:r>
          </a:p>
          <a:p>
            <a:r>
              <a:rPr lang="en-US" baseline="0" dirty="0"/>
              <a:t>There is a difference between looking or making eye contact and staring uncomfortably.</a:t>
            </a:r>
            <a:endParaRPr lang="en-US" dirty="0"/>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7</a:t>
            </a:fld>
            <a:endParaRPr lang="en-US"/>
          </a:p>
        </p:txBody>
      </p:sp>
    </p:spTree>
    <p:extLst>
      <p:ext uri="{BB962C8B-B14F-4D97-AF65-F5344CB8AC3E}">
        <p14:creationId xmlns:p14="http://schemas.microsoft.com/office/powerpoint/2010/main" val="1147951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r>
              <a:rPr lang="en-US" dirty="0"/>
              <a:t>Have</a:t>
            </a:r>
            <a:r>
              <a:rPr lang="en-US" baseline="0" dirty="0"/>
              <a:t> typical conversations with the person even if they can’t respond verbally.</a:t>
            </a:r>
            <a:endParaRPr lang="en-US" dirty="0"/>
          </a:p>
        </p:txBody>
      </p:sp>
    </p:spTree>
    <p:extLst>
      <p:ext uri="{BB962C8B-B14F-4D97-AF65-F5344CB8AC3E}">
        <p14:creationId xmlns:p14="http://schemas.microsoft.com/office/powerpoint/2010/main" val="216065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28</a:t>
            </a:fld>
            <a:endParaRPr lang="en-US"/>
          </a:p>
        </p:txBody>
      </p:sp>
    </p:spTree>
    <p:extLst>
      <p:ext uri="{BB962C8B-B14F-4D97-AF65-F5344CB8AC3E}">
        <p14:creationId xmlns:p14="http://schemas.microsoft.com/office/powerpoint/2010/main" val="217340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8</a:t>
            </a:fld>
            <a:endParaRPr lang="en-US"/>
          </a:p>
        </p:txBody>
      </p:sp>
    </p:spTree>
    <p:extLst>
      <p:ext uri="{BB962C8B-B14F-4D97-AF65-F5344CB8AC3E}">
        <p14:creationId xmlns:p14="http://schemas.microsoft.com/office/powerpoint/2010/main" val="348161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9</a:t>
            </a:fld>
            <a:endParaRPr lang="en-US"/>
          </a:p>
        </p:txBody>
      </p:sp>
    </p:spTree>
    <p:extLst>
      <p:ext uri="{BB962C8B-B14F-4D97-AF65-F5344CB8AC3E}">
        <p14:creationId xmlns:p14="http://schemas.microsoft.com/office/powerpoint/2010/main" val="1129294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10</a:t>
            </a:fld>
            <a:endParaRPr lang="en-US"/>
          </a:p>
        </p:txBody>
      </p:sp>
    </p:spTree>
    <p:extLst>
      <p:ext uri="{BB962C8B-B14F-4D97-AF65-F5344CB8AC3E}">
        <p14:creationId xmlns:p14="http://schemas.microsoft.com/office/powerpoint/2010/main" val="180280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Does Cultural Competence</a:t>
            </a:r>
            <a:r>
              <a:rPr lang="en-US" b="1" baseline="0" dirty="0"/>
              <a:t> Have To Do With Microaggressions</a:t>
            </a:r>
            <a:r>
              <a:rPr lang="en-US"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Before you can be sensitive to how others feel about your comments and actions, you must first have an understanding of why certain words or actions</a:t>
            </a:r>
            <a:r>
              <a:rPr lang="en-US" b="0" baseline="0" dirty="0"/>
              <a:t> would be perceived as offensive by someone.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t>Cultural competence is a way examining </a:t>
            </a:r>
            <a:r>
              <a:rPr lang="en-US" sz="1200" kern="1200" dirty="0">
                <a:solidFill>
                  <a:schemeClr val="tx1"/>
                </a:solidFill>
                <a:latin typeface="Arial" pitchFamily="34" charset="0"/>
                <a:ea typeface="+mn-ea"/>
                <a:cs typeface="+mn-cs"/>
              </a:rPr>
              <a:t>one’s own attitudes and values, and to develop the values, knowledge, skills and attributes that will allow a</a:t>
            </a:r>
            <a:r>
              <a:rPr lang="en-US" sz="1200" kern="1200" baseline="0" dirty="0">
                <a:solidFill>
                  <a:schemeClr val="tx1"/>
                </a:solidFill>
                <a:latin typeface="Arial" pitchFamily="34" charset="0"/>
                <a:ea typeface="+mn-ea"/>
                <a:cs typeface="+mn-cs"/>
              </a:rPr>
              <a:t> person </a:t>
            </a:r>
            <a:r>
              <a:rPr lang="en-US" sz="1200" kern="1200" dirty="0">
                <a:solidFill>
                  <a:schemeClr val="tx1"/>
                </a:solidFill>
                <a:latin typeface="Arial" pitchFamily="34" charset="0"/>
                <a:ea typeface="+mn-ea"/>
                <a:cs typeface="+mn-cs"/>
              </a:rPr>
              <a:t>to interact appropriately in cross cultural situations. </a:t>
            </a:r>
            <a:r>
              <a:rPr lang="en-US" b="0" baseline="0" dirty="0"/>
              <a:t>Without that competence it is easy to dismiss the reactions of others to what you consider minor or unintentional slights.</a:t>
            </a:r>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11</a:t>
            </a:fld>
            <a:endParaRPr lang="en-US"/>
          </a:p>
        </p:txBody>
      </p:sp>
    </p:spTree>
    <p:extLst>
      <p:ext uri="{BB962C8B-B14F-4D97-AF65-F5344CB8AC3E}">
        <p14:creationId xmlns:p14="http://schemas.microsoft.com/office/powerpoint/2010/main" val="381098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Awareness: </a:t>
            </a:r>
            <a:r>
              <a:rPr lang="en-US" b="0" dirty="0"/>
              <a:t>Having</a:t>
            </a:r>
            <a:r>
              <a:rPr lang="en-US" b="0" baseline="0" dirty="0"/>
              <a:t> the capacity for self-assessment to become</a:t>
            </a:r>
            <a:r>
              <a:rPr lang="en-US" b="0" dirty="0"/>
              <a:t> aware of how our own background and life experiences have molded the person we are today – including how our beliefs, values, etc.</a:t>
            </a:r>
            <a:r>
              <a:rPr lang="en-US" b="0" baseline="0" dirty="0"/>
              <a:t> are developed.</a:t>
            </a:r>
          </a:p>
          <a:p>
            <a:r>
              <a:rPr lang="en-US" b="1" baseline="0" dirty="0"/>
              <a:t>Sensitivity: </a:t>
            </a:r>
            <a:r>
              <a:rPr lang="en-US" b="0" baseline="0" dirty="0"/>
              <a:t>Being sensitive to the fact that the events in our lives that molded our identities affect how we respond to our environments, events in our lives, and how we interact with others with unique experiences of their own that mold their interactions and reactions.</a:t>
            </a:r>
          </a:p>
          <a:p>
            <a:r>
              <a:rPr lang="en-US" b="1" baseline="0" dirty="0"/>
              <a:t>Knowledge: </a:t>
            </a:r>
            <a:r>
              <a:rPr lang="en-US" b="0" baseline="0" dirty="0"/>
              <a:t>Making the choice to develop knowledge about other cultures or persons from reliable sources and being open to an understanding that may be contradictory to our own long-held beliefs.</a:t>
            </a:r>
          </a:p>
          <a:p>
            <a:r>
              <a:rPr lang="en-US" b="1" baseline="0" dirty="0"/>
              <a:t>Skills: </a:t>
            </a:r>
            <a:r>
              <a:rPr lang="en-US" b="0" baseline="0" dirty="0"/>
              <a:t>Using the knowledge of the cultural experiences of yourself and other and an understanding of the impact these have in developing relationships and respectful interactions.</a:t>
            </a:r>
            <a:endParaRPr lang="en-US" b="1" dirty="0"/>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12</a:t>
            </a:fld>
            <a:endParaRPr lang="en-US"/>
          </a:p>
        </p:txBody>
      </p:sp>
    </p:spTree>
    <p:extLst>
      <p:ext uri="{BB962C8B-B14F-4D97-AF65-F5344CB8AC3E}">
        <p14:creationId xmlns:p14="http://schemas.microsoft.com/office/powerpoint/2010/main" val="328456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Moral Model: </a:t>
            </a:r>
            <a:r>
              <a:rPr lang="en-US" altLang="en-US" sz="1200" dirty="0"/>
              <a:t>Historically, this is the oldest </a:t>
            </a:r>
            <a:r>
              <a:rPr lang="en-US" altLang="en-US" dirty="0"/>
              <a:t>model of how people viewed a person’s disability</a:t>
            </a:r>
            <a:r>
              <a:rPr lang="en-US" altLang="en-US" sz="1200" dirty="0"/>
              <a:t>. Some extreme versions of this associate a person’s disability with sin and shame, and often result in feelings of guilt. </a:t>
            </a:r>
          </a:p>
          <a:p>
            <a:r>
              <a:rPr lang="en-US" altLang="en-US" sz="1200" dirty="0"/>
              <a:t>Families have hidden away family members, keeping them out of school and excluded from any chance at having a meaningful role in society.</a:t>
            </a:r>
          </a:p>
          <a:p>
            <a:r>
              <a:rPr lang="en-US" altLang="en-US" sz="1200" dirty="0"/>
              <a:t>Even in less extreme circumstances, this model has resulted in general social ostracism and self-hatred as the person is seen as a burden or a moral “cross to bear.”</a:t>
            </a:r>
            <a:endParaRPr lang="en-US" altLang="en-US" sz="1200" b="1" dirty="0"/>
          </a:p>
          <a:p>
            <a:pPr>
              <a:spcBef>
                <a:spcPts val="1200"/>
              </a:spcBef>
            </a:pPr>
            <a:r>
              <a:rPr lang="en-US" altLang="en-US" sz="1200" b="1" dirty="0"/>
              <a:t>Medical Model: </a:t>
            </a:r>
            <a:r>
              <a:rPr lang="en-US" altLang="en-US" sz="1200" dirty="0"/>
              <a:t>People with disabilities were seen as needing to be “fixed” </a:t>
            </a:r>
          </a:p>
          <a:p>
            <a:pPr>
              <a:defRPr/>
            </a:pPr>
            <a:r>
              <a:rPr lang="en-US" altLang="en-US" sz="1200" dirty="0"/>
              <a:t>Medical professionals are the expert </a:t>
            </a:r>
            <a:r>
              <a:rPr lang="en-US" altLang="en-US" dirty="0"/>
              <a:t>and any “problems” </a:t>
            </a:r>
            <a:r>
              <a:rPr lang="en-US" altLang="en-US" sz="1200" dirty="0"/>
              <a:t>associated with the person’s disability are viewed as symptoms in need of improvement.</a:t>
            </a:r>
          </a:p>
          <a:p>
            <a:pPr>
              <a:defRPr/>
            </a:pPr>
            <a:r>
              <a:rPr lang="en-US" altLang="en-US" dirty="0"/>
              <a:t>This model focus on </a:t>
            </a:r>
            <a:r>
              <a:rPr lang="en-US" altLang="en-US" sz="1200" dirty="0"/>
              <a:t>care and protecting the person and ultimately provides justification for institutionalization and segregation. This restricts people’s opportunities to make choices, control their lives and develop their own, unique potential.</a:t>
            </a:r>
            <a:endParaRPr lang="en-US" altLang="en-US" dirty="0"/>
          </a:p>
          <a:p>
            <a:pPr>
              <a:spcBef>
                <a:spcPts val="1200"/>
              </a:spcBef>
            </a:pPr>
            <a:r>
              <a:rPr lang="en-US" altLang="en-US" sz="1200" b="1" dirty="0"/>
              <a:t>Rehabilitative Model: </a:t>
            </a:r>
            <a:r>
              <a:rPr lang="en-US" altLang="en-US" sz="1200" b="0" dirty="0"/>
              <a:t>Regards the person with a disability in need of clinical services  such as training, therapy, and counseling to compensate</a:t>
            </a:r>
            <a:r>
              <a:rPr lang="en-US" altLang="en-US" sz="1200" b="0" baseline="0" dirty="0"/>
              <a:t> for the deficiency caused by the disability</a:t>
            </a:r>
            <a:r>
              <a:rPr lang="en-US" altLang="en-US" sz="1200" b="0" dirty="0"/>
              <a:t> to help them to better acclimate and fit into social norms – including home environments, work environments, community, etc.</a:t>
            </a:r>
          </a:p>
          <a:p>
            <a:pPr>
              <a:spcBef>
                <a:spcPts val="432"/>
              </a:spcBef>
            </a:pPr>
            <a:r>
              <a:rPr lang="en-US" altLang="en-US" sz="1200" dirty="0"/>
              <a:t>While seemingly supportive, this model still encouraged stripping a person of their identity to be “more appropriate” for whatever situation they were in. </a:t>
            </a:r>
            <a:r>
              <a:rPr lang="en-US" altLang="en-US" sz="1200"/>
              <a:t>this also leads to an “</a:t>
            </a:r>
            <a:r>
              <a:rPr lang="en-US" altLang="en-US" sz="1200" i="1"/>
              <a:t>All or Nothing</a:t>
            </a:r>
            <a:r>
              <a:rPr lang="en-US" altLang="en-US" sz="1200"/>
              <a:t>” approach to life.</a:t>
            </a:r>
            <a:endParaRPr lang="en-US" altLang="en-US" sz="1200" dirty="0"/>
          </a:p>
        </p:txBody>
      </p:sp>
      <p:sp>
        <p:nvSpPr>
          <p:cNvPr id="4" name="Slide Number Placeholder 3"/>
          <p:cNvSpPr>
            <a:spLocks noGrp="1"/>
          </p:cNvSpPr>
          <p:nvPr>
            <p:ph type="sldNum" sz="quarter" idx="10"/>
          </p:nvPr>
        </p:nvSpPr>
        <p:spPr/>
        <p:txBody>
          <a:bodyPr/>
          <a:lstStyle/>
          <a:p>
            <a:pPr>
              <a:defRPr/>
            </a:pPr>
            <a:fld id="{87183F22-7F19-41BC-973E-55BECB749A6E}" type="slidenum">
              <a:rPr lang="en-US" smtClean="0"/>
              <a:pPr>
                <a:defRPr/>
              </a:pPr>
              <a:t>13</a:t>
            </a:fld>
            <a:endParaRPr lang="en-US"/>
          </a:p>
        </p:txBody>
      </p:sp>
    </p:spTree>
    <p:extLst>
      <p:ext uri="{BB962C8B-B14F-4D97-AF65-F5344CB8AC3E}">
        <p14:creationId xmlns:p14="http://schemas.microsoft.com/office/powerpoint/2010/main" val="388739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07975"/>
            <a:ext cx="5543550" cy="3463925"/>
          </a:xfrm>
        </p:spPr>
      </p:sp>
      <p:sp>
        <p:nvSpPr>
          <p:cNvPr id="3" name="Notes Placeholder 2"/>
          <p:cNvSpPr>
            <a:spLocks noGrp="1"/>
          </p:cNvSpPr>
          <p:nvPr>
            <p:ph type="body" idx="1"/>
          </p:nvPr>
        </p:nvSpPr>
        <p:spPr/>
        <p:txBody>
          <a:bodyPr/>
          <a:lstStyle/>
          <a:p>
            <a:r>
              <a:rPr lang="en-US" dirty="0"/>
              <a:t>You should never feel awkward when interacting with someone with a disability nor do you want to make the person feel uncomfortable.</a:t>
            </a:r>
          </a:p>
          <a:p>
            <a:r>
              <a:rPr lang="en-US" dirty="0"/>
              <a:t>In order to change perspectives of how to treat people with disabilities, </a:t>
            </a:r>
            <a:r>
              <a:rPr lang="en-US" b="1" dirty="0"/>
              <a:t>Disability Etiquette </a:t>
            </a:r>
            <a:r>
              <a:rPr lang="en-US" dirty="0"/>
              <a:t>can assist to bring back some dignity to people who have been treated poorly by society as a whole.</a:t>
            </a:r>
          </a:p>
          <a:p>
            <a:r>
              <a:rPr lang="en-US" dirty="0"/>
              <a:t>As with any type of etiquette </a:t>
            </a:r>
            <a:r>
              <a:rPr lang="en-US" i="1" dirty="0"/>
              <a:t>(professional etiquette, social etiquette, etc.)</a:t>
            </a:r>
            <a:r>
              <a:rPr lang="en-US" dirty="0"/>
              <a:t> the purpose of </a:t>
            </a:r>
            <a:r>
              <a:rPr lang="en-US" b="1" dirty="0"/>
              <a:t>Disability Etiquette </a:t>
            </a:r>
            <a:r>
              <a:rPr lang="en-US" dirty="0"/>
              <a:t>is to help people feel comfortable in any given situation, respect a person’s dignity and encourage social and/or professional interactions.</a:t>
            </a:r>
          </a:p>
        </p:txBody>
      </p:sp>
    </p:spTree>
    <p:extLst>
      <p:ext uri="{BB962C8B-B14F-4D97-AF65-F5344CB8AC3E}">
        <p14:creationId xmlns:p14="http://schemas.microsoft.com/office/powerpoint/2010/main" val="251470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1775357"/>
            <a:ext cx="7772400" cy="1225021"/>
          </a:xfrm>
        </p:spPr>
        <p:txBody>
          <a:bodyPr/>
          <a:lstStyle>
            <a:lvl1pPr>
              <a:defRPr/>
            </a:lvl1pPr>
          </a:lstStyle>
          <a:p>
            <a:pPr lvl="0"/>
            <a:r>
              <a:rPr lang="en-US" noProof="0"/>
              <a:t>Click to edit Master title style</a:t>
            </a:r>
          </a:p>
        </p:txBody>
      </p:sp>
      <p:sp>
        <p:nvSpPr>
          <p:cNvPr id="10243" name="Rectangle 3"/>
          <p:cNvSpPr>
            <a:spLocks noGrp="1" noChangeArrowheads="1"/>
          </p:cNvSpPr>
          <p:nvPr>
            <p:ph type="subTitle" idx="1"/>
          </p:nvPr>
        </p:nvSpPr>
        <p:spPr>
          <a:xfrm>
            <a:off x="1371600" y="3238500"/>
            <a:ext cx="6400800" cy="14605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B21851-5850-46E1-82FD-7B7D773FD109}" type="slidenum">
              <a:rPr lang="en-US"/>
              <a:pPr>
                <a:defRPr/>
              </a:pPr>
              <a:t>‹#›</a:t>
            </a:fld>
            <a:endParaRPr lang="en-US"/>
          </a:p>
        </p:txBody>
      </p:sp>
    </p:spTree>
    <p:extLst>
      <p:ext uri="{BB962C8B-B14F-4D97-AF65-F5344CB8AC3E}">
        <p14:creationId xmlns:p14="http://schemas.microsoft.com/office/powerpoint/2010/main" val="1800403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8CFE4-63D3-4672-BE99-198C01356811}" type="slidenum">
              <a:rPr lang="en-US"/>
              <a:pPr>
                <a:defRPr/>
              </a:pPr>
              <a:t>‹#›</a:t>
            </a:fld>
            <a:endParaRPr lang="en-US"/>
          </a:p>
        </p:txBody>
      </p:sp>
    </p:spTree>
    <p:extLst>
      <p:ext uri="{BB962C8B-B14F-4D97-AF65-F5344CB8AC3E}">
        <p14:creationId xmlns:p14="http://schemas.microsoft.com/office/powerpoint/2010/main" val="91926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7"/>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7"/>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AF4257-CDA4-4F58-9892-8BCA25D9E97A}" type="slidenum">
              <a:rPr lang="en-US"/>
              <a:pPr>
                <a:defRPr/>
              </a:pPr>
              <a:t>‹#›</a:t>
            </a:fld>
            <a:endParaRPr lang="en-US"/>
          </a:p>
        </p:txBody>
      </p:sp>
    </p:spTree>
    <p:extLst>
      <p:ext uri="{BB962C8B-B14F-4D97-AF65-F5344CB8AC3E}">
        <p14:creationId xmlns:p14="http://schemas.microsoft.com/office/powerpoint/2010/main" val="457846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p>
            <a:r>
              <a:rPr lang="en-US"/>
              <a:t>Click to edit Master title style</a:t>
            </a:r>
          </a:p>
        </p:txBody>
      </p:sp>
      <p:sp>
        <p:nvSpPr>
          <p:cNvPr id="3" name="Text Placeholder 2"/>
          <p:cNvSpPr>
            <a:spLocks noGrp="1"/>
          </p:cNvSpPr>
          <p:nvPr>
            <p:ph type="body" sz="half" idx="1"/>
          </p:nvPr>
        </p:nvSpPr>
        <p:spPr>
          <a:xfrm>
            <a:off x="457200" y="1333501"/>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ECAFD8-3813-4B8C-86D4-39B5AE8374A1}" type="slidenum">
              <a:rPr lang="en-US"/>
              <a:pPr>
                <a:defRPr/>
              </a:pPr>
              <a:t>‹#›</a:t>
            </a:fld>
            <a:endParaRPr lang="en-US"/>
          </a:p>
        </p:txBody>
      </p:sp>
    </p:spTree>
    <p:extLst>
      <p:ext uri="{BB962C8B-B14F-4D97-AF65-F5344CB8AC3E}">
        <p14:creationId xmlns:p14="http://schemas.microsoft.com/office/powerpoint/2010/main" val="1477444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p>
            <a:r>
              <a:rPr lang="en-US"/>
              <a:t>Click to edit Master title style</a:t>
            </a:r>
          </a:p>
        </p:txBody>
      </p:sp>
      <p:sp>
        <p:nvSpPr>
          <p:cNvPr id="3" name="Text Placeholder 2"/>
          <p:cNvSpPr>
            <a:spLocks noGrp="1"/>
          </p:cNvSpPr>
          <p:nvPr>
            <p:ph type="body" sz="half" idx="1"/>
          </p:nvPr>
        </p:nvSpPr>
        <p:spPr>
          <a:xfrm>
            <a:off x="457200" y="1333503"/>
            <a:ext cx="8229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282161"/>
            <a:ext cx="8229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390282-C8BC-45EA-B52D-A1EF44D618DF}" type="slidenum">
              <a:rPr lang="en-US"/>
              <a:pPr>
                <a:defRPr/>
              </a:pPr>
              <a:t>‹#›</a:t>
            </a:fld>
            <a:endParaRPr lang="en-US"/>
          </a:p>
        </p:txBody>
      </p:sp>
    </p:spTree>
    <p:extLst>
      <p:ext uri="{BB962C8B-B14F-4D97-AF65-F5344CB8AC3E}">
        <p14:creationId xmlns:p14="http://schemas.microsoft.com/office/powerpoint/2010/main" val="2867346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3"/>
            <a:ext cx="8229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282161"/>
            <a:ext cx="8229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39B69A-33A9-4A4D-8B5D-923264F958AB}" type="slidenum">
              <a:rPr lang="en-US"/>
              <a:pPr>
                <a:defRPr/>
              </a:pPr>
              <a:t>‹#›</a:t>
            </a:fld>
            <a:endParaRPr lang="en-US"/>
          </a:p>
        </p:txBody>
      </p:sp>
    </p:spTree>
    <p:extLst>
      <p:ext uri="{BB962C8B-B14F-4D97-AF65-F5344CB8AC3E}">
        <p14:creationId xmlns:p14="http://schemas.microsoft.com/office/powerpoint/2010/main" val="47398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F18835-24BA-4EC5-8903-E3B87CD6ABD9}" type="slidenum">
              <a:rPr lang="en-US"/>
              <a:pPr>
                <a:defRPr/>
              </a:pPr>
              <a:t>‹#›</a:t>
            </a:fld>
            <a:endParaRPr lang="en-US"/>
          </a:p>
        </p:txBody>
      </p:sp>
    </p:spTree>
    <p:extLst>
      <p:ext uri="{BB962C8B-B14F-4D97-AF65-F5344CB8AC3E}">
        <p14:creationId xmlns:p14="http://schemas.microsoft.com/office/powerpoint/2010/main" val="162982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1A44D1-D822-4062-A069-D47F3D088FD9}" type="slidenum">
              <a:rPr lang="en-US"/>
              <a:pPr>
                <a:defRPr/>
              </a:pPr>
              <a:t>‹#›</a:t>
            </a:fld>
            <a:endParaRPr lang="en-US"/>
          </a:p>
        </p:txBody>
      </p:sp>
    </p:spTree>
    <p:extLst>
      <p:ext uri="{BB962C8B-B14F-4D97-AF65-F5344CB8AC3E}">
        <p14:creationId xmlns:p14="http://schemas.microsoft.com/office/powerpoint/2010/main" val="3508238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42EEB7-5E0C-49DF-A170-84F0780B1E3F}" type="slidenum">
              <a:rPr lang="en-US"/>
              <a:pPr>
                <a:defRPr/>
              </a:pPr>
              <a:t>‹#›</a:t>
            </a:fld>
            <a:endParaRPr lang="en-US"/>
          </a:p>
        </p:txBody>
      </p:sp>
    </p:spTree>
    <p:extLst>
      <p:ext uri="{BB962C8B-B14F-4D97-AF65-F5344CB8AC3E}">
        <p14:creationId xmlns:p14="http://schemas.microsoft.com/office/powerpoint/2010/main" val="20577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5962C1-6799-42D5-AFC5-02A47A52CEE1}" type="slidenum">
              <a:rPr lang="en-US"/>
              <a:pPr>
                <a:defRPr/>
              </a:pPr>
              <a:t>‹#›</a:t>
            </a:fld>
            <a:endParaRPr lang="en-US"/>
          </a:p>
        </p:txBody>
      </p:sp>
    </p:spTree>
    <p:extLst>
      <p:ext uri="{BB962C8B-B14F-4D97-AF65-F5344CB8AC3E}">
        <p14:creationId xmlns:p14="http://schemas.microsoft.com/office/powerpoint/2010/main" val="402582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0A40B3-CBFA-45BD-BF62-FAAEE56CAC5C}" type="slidenum">
              <a:rPr lang="en-US"/>
              <a:pPr>
                <a:defRPr/>
              </a:pPr>
              <a:t>‹#›</a:t>
            </a:fld>
            <a:endParaRPr lang="en-US"/>
          </a:p>
        </p:txBody>
      </p:sp>
    </p:spTree>
    <p:extLst>
      <p:ext uri="{BB962C8B-B14F-4D97-AF65-F5344CB8AC3E}">
        <p14:creationId xmlns:p14="http://schemas.microsoft.com/office/powerpoint/2010/main" val="358403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5CC802-1AFF-476C-8BFF-565943296A2A}" type="slidenum">
              <a:rPr lang="en-US"/>
              <a:pPr>
                <a:defRPr/>
              </a:pPr>
              <a:t>‹#›</a:t>
            </a:fld>
            <a:endParaRPr lang="en-US"/>
          </a:p>
        </p:txBody>
      </p:sp>
    </p:spTree>
    <p:extLst>
      <p:ext uri="{BB962C8B-B14F-4D97-AF65-F5344CB8AC3E}">
        <p14:creationId xmlns:p14="http://schemas.microsoft.com/office/powerpoint/2010/main" val="12966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27541"/>
            <a:ext cx="3008313" cy="96837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5"/>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091B5F-090E-4FFC-B8C2-0127A4EB01A5}" type="slidenum">
              <a:rPr lang="en-US"/>
              <a:pPr>
                <a:defRPr/>
              </a:pPr>
              <a:t>‹#›</a:t>
            </a:fld>
            <a:endParaRPr lang="en-US"/>
          </a:p>
        </p:txBody>
      </p:sp>
    </p:spTree>
    <p:extLst>
      <p:ext uri="{BB962C8B-B14F-4D97-AF65-F5344CB8AC3E}">
        <p14:creationId xmlns:p14="http://schemas.microsoft.com/office/powerpoint/2010/main" val="232194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1"/>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4"/>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00D45F-DE80-46DA-89F4-0B2B37ABCDC1}" type="slidenum">
              <a:rPr lang="en-US"/>
              <a:pPr>
                <a:defRPr/>
              </a:pPr>
              <a:t>‹#›</a:t>
            </a:fld>
            <a:endParaRPr lang="en-US"/>
          </a:p>
        </p:txBody>
      </p:sp>
    </p:spTree>
    <p:extLst>
      <p:ext uri="{BB962C8B-B14F-4D97-AF65-F5344CB8AC3E}">
        <p14:creationId xmlns:p14="http://schemas.microsoft.com/office/powerpoint/2010/main" val="196336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3396"/>
            <a:ext cx="8229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33501"/>
            <a:ext cx="8229600" cy="2283702"/>
          </a:xfrm>
          <a:prstGeom prst="rect">
            <a:avLst/>
          </a:prstGeom>
          <a:solidFill>
            <a:srgbClr val="C0E399"/>
          </a:solidFill>
          <a:ln>
            <a:solidFill>
              <a:schemeClr val="tx1"/>
            </a:solidFill>
          </a:ln>
          <a:effectLst>
            <a:outerShdw blurRad="76200" dist="63500" dir="8100000" algn="tr" rotWithShape="0">
              <a:prstClr val="black">
                <a:alpha val="58000"/>
              </a:prstClr>
            </a:outerShdw>
          </a:effectLs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p:cNvSpPr>
            <a:spLocks noGrp="1" noChangeArrowheads="1"/>
          </p:cNvSpPr>
          <p:nvPr>
            <p:ph type="dt" sz="half" idx="2"/>
          </p:nvPr>
        </p:nvSpPr>
        <p:spPr bwMode="auto">
          <a:xfrm>
            <a:off x="457200" y="5204354"/>
            <a:ext cx="2133600" cy="396876"/>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9221" name="Rectangle 5"/>
          <p:cNvSpPr>
            <a:spLocks noGrp="1" noChangeArrowheads="1"/>
          </p:cNvSpPr>
          <p:nvPr>
            <p:ph type="ftr" sz="quarter" idx="3"/>
          </p:nvPr>
        </p:nvSpPr>
        <p:spPr bwMode="auto">
          <a:xfrm>
            <a:off x="3124200" y="5204354"/>
            <a:ext cx="2895600" cy="396876"/>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9222" name="Rectangle 6"/>
          <p:cNvSpPr>
            <a:spLocks noGrp="1" noChangeArrowheads="1"/>
          </p:cNvSpPr>
          <p:nvPr>
            <p:ph type="sldNum" sz="quarter" idx="4"/>
          </p:nvPr>
        </p:nvSpPr>
        <p:spPr bwMode="auto">
          <a:xfrm>
            <a:off x="6553200" y="5204354"/>
            <a:ext cx="2133600" cy="396876"/>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D14815C-A809-40D1-A1B8-2BF7D33E6CC0}"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xStyles>
    <p:titleStyle>
      <a:lvl1pPr algn="ctr" rtl="0" eaLnBrk="0" fontAlgn="base" hangingPunct="0">
        <a:spcBef>
          <a:spcPct val="0"/>
        </a:spcBef>
        <a:spcAft>
          <a:spcPct val="0"/>
        </a:spcAft>
        <a:defRPr sz="4000">
          <a:solidFill>
            <a:srgbClr val="000000"/>
          </a:solidFill>
          <a:latin typeface="Arial Black" pitchFamily="34" charset="0"/>
          <a:ea typeface="+mj-ea"/>
          <a:cs typeface="+mj-cs"/>
        </a:defRPr>
      </a:lvl1pPr>
      <a:lvl2pPr algn="ctr" rtl="0" eaLnBrk="0" fontAlgn="base" hangingPunct="0">
        <a:spcBef>
          <a:spcPct val="0"/>
        </a:spcBef>
        <a:spcAft>
          <a:spcPct val="0"/>
        </a:spcAft>
        <a:defRPr sz="4400">
          <a:solidFill>
            <a:schemeClr val="tx1"/>
          </a:solidFill>
          <a:latin typeface="Garamond" pitchFamily="18" charset="0"/>
        </a:defRPr>
      </a:lvl2pPr>
      <a:lvl3pPr algn="ctr" rtl="0" eaLnBrk="0" fontAlgn="base" hangingPunct="0">
        <a:spcBef>
          <a:spcPct val="0"/>
        </a:spcBef>
        <a:spcAft>
          <a:spcPct val="0"/>
        </a:spcAft>
        <a:defRPr sz="4400">
          <a:solidFill>
            <a:schemeClr val="tx1"/>
          </a:solidFill>
          <a:latin typeface="Garamond" pitchFamily="18" charset="0"/>
        </a:defRPr>
      </a:lvl3pPr>
      <a:lvl4pPr algn="ctr" rtl="0" eaLnBrk="0" fontAlgn="base" hangingPunct="0">
        <a:spcBef>
          <a:spcPct val="0"/>
        </a:spcBef>
        <a:spcAft>
          <a:spcPct val="0"/>
        </a:spcAft>
        <a:defRPr sz="4400">
          <a:solidFill>
            <a:schemeClr val="tx1"/>
          </a:solidFill>
          <a:latin typeface="Garamond" pitchFamily="18" charset="0"/>
        </a:defRPr>
      </a:lvl4pPr>
      <a:lvl5pPr algn="ctr" rtl="0" eaLnBrk="0" fontAlgn="base" hangingPunct="0">
        <a:spcBef>
          <a:spcPct val="0"/>
        </a:spcBef>
        <a:spcAft>
          <a:spcPct val="0"/>
        </a:spcAft>
        <a:defRPr sz="4400">
          <a:solidFill>
            <a:schemeClr val="tx1"/>
          </a:solidFill>
          <a:latin typeface="Garamond" pitchFamily="18" charset="0"/>
        </a:defRPr>
      </a:lvl5pPr>
      <a:lvl6pPr marL="457200" algn="ctr" rtl="0" fontAlgn="base">
        <a:spcBef>
          <a:spcPct val="0"/>
        </a:spcBef>
        <a:spcAft>
          <a:spcPct val="0"/>
        </a:spcAft>
        <a:defRPr sz="4400">
          <a:solidFill>
            <a:schemeClr val="tx1"/>
          </a:solidFill>
          <a:latin typeface="Garamond" pitchFamily="18" charset="0"/>
        </a:defRPr>
      </a:lvl6pPr>
      <a:lvl7pPr marL="914400" algn="ctr" rtl="0" fontAlgn="base">
        <a:spcBef>
          <a:spcPct val="0"/>
        </a:spcBef>
        <a:spcAft>
          <a:spcPct val="0"/>
        </a:spcAft>
        <a:defRPr sz="4400">
          <a:solidFill>
            <a:schemeClr val="tx1"/>
          </a:solidFill>
          <a:latin typeface="Garamond" pitchFamily="18" charset="0"/>
        </a:defRPr>
      </a:lvl7pPr>
      <a:lvl8pPr marL="1371600" algn="ctr" rtl="0" fontAlgn="base">
        <a:spcBef>
          <a:spcPct val="0"/>
        </a:spcBef>
        <a:spcAft>
          <a:spcPct val="0"/>
        </a:spcAft>
        <a:defRPr sz="4400">
          <a:solidFill>
            <a:schemeClr val="tx1"/>
          </a:solidFill>
          <a:latin typeface="Garamond" pitchFamily="18" charset="0"/>
        </a:defRPr>
      </a:lvl8pPr>
      <a:lvl9pPr marL="1828800" algn="ctr" rtl="0" fontAlgn="base">
        <a:spcBef>
          <a:spcPct val="0"/>
        </a:spcBef>
        <a:spcAft>
          <a:spcPct val="0"/>
        </a:spcAft>
        <a:defRPr sz="4400">
          <a:solidFill>
            <a:schemeClr val="tx1"/>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rgbClr val="000000"/>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00"/>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00"/>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00"/>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00"/>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6" descr="museum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49501"/>
            <a:ext cx="9296400" cy="154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697198"/>
            <a:ext cx="1633417" cy="100584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88623"/>
          <a:stretch/>
        </p:blipFill>
        <p:spPr>
          <a:xfrm>
            <a:off x="377" y="4860250"/>
            <a:ext cx="9143245" cy="58805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428" t="7744" r="3513" b="13561"/>
          <a:stretch/>
        </p:blipFill>
        <p:spPr>
          <a:xfrm>
            <a:off x="2856363" y="3543300"/>
            <a:ext cx="1602851" cy="1280160"/>
          </a:xfrm>
          <a:prstGeom prst="rect">
            <a:avLst/>
          </a:prstGeom>
        </p:spPr>
      </p:pic>
      <p:sp>
        <p:nvSpPr>
          <p:cNvPr id="2050" name="Rectangle 2"/>
          <p:cNvSpPr>
            <a:spLocks noGrp="1" noChangeArrowheads="1"/>
          </p:cNvSpPr>
          <p:nvPr>
            <p:ph type="ctrTitle"/>
          </p:nvPr>
        </p:nvSpPr>
        <p:spPr>
          <a:xfrm>
            <a:off x="342900" y="1901283"/>
            <a:ext cx="8458200" cy="1112984"/>
          </a:xfrm>
        </p:spPr>
        <p:txBody>
          <a:bodyPr lIns="0" tIns="0" rIns="0" bIns="0">
            <a:prstTxWarp prst="textPlain">
              <a:avLst/>
            </a:prstTxWarp>
          </a:bodyPr>
          <a:lstStyle/>
          <a:p>
            <a:pPr eaLnBrk="1" hangingPunct="1"/>
            <a:r>
              <a:rPr lang="en-US" altLang="en-US" dirty="0">
                <a:solidFill>
                  <a:schemeClr val="bg1">
                    <a:lumMod val="10000"/>
                  </a:schemeClr>
                </a:solidFill>
              </a:rPr>
              <a:t>I Didn’t Mean Anything By It</a:t>
            </a:r>
          </a:p>
        </p:txBody>
      </p:sp>
      <p:sp>
        <p:nvSpPr>
          <p:cNvPr id="5" name="TextBox 4"/>
          <p:cNvSpPr txBox="1"/>
          <p:nvPr/>
        </p:nvSpPr>
        <p:spPr>
          <a:xfrm>
            <a:off x="457200" y="2958525"/>
            <a:ext cx="8229600" cy="584775"/>
          </a:xfrm>
          <a:prstGeom prst="rect">
            <a:avLst/>
          </a:prstGeom>
          <a:noFill/>
        </p:spPr>
        <p:txBody>
          <a:bodyPr wrap="square" rtlCol="0">
            <a:spAutoFit/>
          </a:bodyPr>
          <a:lstStyle/>
          <a:p>
            <a:pPr algn="ctr"/>
            <a:r>
              <a:rPr lang="en-US" sz="3200" dirty="0">
                <a:solidFill>
                  <a:srgbClr val="000000"/>
                </a:solidFill>
              </a:rPr>
              <a:t>Microaggressions Toward People With Disabilities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584775"/>
          </a:xfrm>
        </p:spPr>
        <p:txBody>
          <a:bodyPr/>
          <a:lstStyle/>
          <a:p>
            <a:r>
              <a:rPr lang="en-US" sz="3200" dirty="0"/>
              <a:t>EXAMPLES of MICROAGGRESSIONS</a:t>
            </a:r>
          </a:p>
        </p:txBody>
      </p:sp>
      <p:sp>
        <p:nvSpPr>
          <p:cNvPr id="3" name="Content Placeholder 2"/>
          <p:cNvSpPr>
            <a:spLocks noGrp="1"/>
          </p:cNvSpPr>
          <p:nvPr>
            <p:ph idx="1"/>
          </p:nvPr>
        </p:nvSpPr>
        <p:spPr>
          <a:xfrm>
            <a:off x="228600" y="800100"/>
            <a:ext cx="8686800" cy="1077218"/>
          </a:xfrm>
          <a:solidFill>
            <a:srgbClr val="D6BBEB"/>
          </a:solidFill>
        </p:spPr>
        <p:txBody>
          <a:bodyPr/>
          <a:lstStyle/>
          <a:p>
            <a:pPr marL="0" indent="0" algn="ctr">
              <a:spcBef>
                <a:spcPts val="1200"/>
              </a:spcBef>
              <a:buNone/>
            </a:pPr>
            <a:r>
              <a:rPr lang="en-US" b="1" dirty="0"/>
              <a:t>Expecting the person with a disability to be the expert on all persons with a disability</a:t>
            </a:r>
          </a:p>
        </p:txBody>
      </p:sp>
      <p:sp>
        <p:nvSpPr>
          <p:cNvPr id="4" name="TextBox 3"/>
          <p:cNvSpPr txBox="1"/>
          <p:nvPr/>
        </p:nvSpPr>
        <p:spPr>
          <a:xfrm>
            <a:off x="514350" y="2071687"/>
            <a:ext cx="8115300" cy="2462213"/>
          </a:xfrm>
          <a:prstGeom prst="rect">
            <a:avLst/>
          </a:prstGeom>
          <a:noFill/>
        </p:spPr>
        <p:txBody>
          <a:bodyPr wrap="square" rtlCol="0">
            <a:spAutoFit/>
          </a:bodyPr>
          <a:lstStyle/>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Any person really only knows their own life, including their own experiences, values, beliefs and interests.</a:t>
            </a:r>
          </a:p>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While a person may have a broad cultural understanding of a particular group of people, especially if they relate to that group, they are still only an individual and can speak only for themselves.</a:t>
            </a:r>
          </a:p>
        </p:txBody>
      </p:sp>
    </p:spTree>
    <p:extLst>
      <p:ext uri="{BB962C8B-B14F-4D97-AF65-F5344CB8AC3E}">
        <p14:creationId xmlns:p14="http://schemas.microsoft.com/office/powerpoint/2010/main" val="1081788302"/>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857500"/>
            <a:ext cx="9143999" cy="2872408"/>
            <a:chOff x="0" y="2857500"/>
            <a:chExt cx="9143999" cy="2872408"/>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8890"/>
            <a:stretch/>
          </p:blipFill>
          <p:spPr>
            <a:xfrm>
              <a:off x="0" y="3314699"/>
              <a:ext cx="5723962" cy="2415209"/>
            </a:xfrm>
            <a:prstGeom prst="rect">
              <a:avLst/>
            </a:prstGeom>
          </p:spPr>
        </p:pic>
        <p:sp>
          <p:nvSpPr>
            <p:cNvPr id="14" name="Oval 13"/>
            <p:cNvSpPr/>
            <p:nvPr/>
          </p:nvSpPr>
          <p:spPr>
            <a:xfrm>
              <a:off x="5257800" y="2857500"/>
              <a:ext cx="466162" cy="533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3500" t="8724" r="-2819" b="51378"/>
            <a:stretch/>
          </p:blipFill>
          <p:spPr>
            <a:xfrm flipH="1">
              <a:off x="5334000" y="3009899"/>
              <a:ext cx="533402" cy="1188029"/>
            </a:xfrm>
            <a:prstGeom prst="rect">
              <a:avLst/>
            </a:prstGeom>
          </p:spPr>
        </p:pic>
        <p:pic>
          <p:nvPicPr>
            <p:cNvPr id="21" name="Picture 2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23" t="17048" r="14644"/>
            <a:stretch/>
          </p:blipFill>
          <p:spPr>
            <a:xfrm flipH="1">
              <a:off x="5690570" y="3238499"/>
              <a:ext cx="3453429" cy="2470079"/>
            </a:xfrm>
            <a:prstGeom prst="rect">
              <a:avLst/>
            </a:prstGeom>
          </p:spPr>
        </p:pic>
      </p:grpSp>
      <p:sp>
        <p:nvSpPr>
          <p:cNvPr id="2" name="Rectangle 2"/>
          <p:cNvSpPr txBox="1">
            <a:spLocks noChangeArrowheads="1"/>
          </p:cNvSpPr>
          <p:nvPr/>
        </p:nvSpPr>
        <p:spPr bwMode="auto">
          <a:xfrm>
            <a:off x="0" y="0"/>
            <a:ext cx="9144000" cy="923330"/>
          </a:xfrm>
          <a:prstGeom prst="rect">
            <a:avLst/>
          </a:prstGeom>
          <a:solidFill>
            <a:schemeClr val="tx1"/>
          </a:solidFill>
          <a:ln w="38100">
            <a:noFill/>
            <a:miter lim="800000"/>
            <a:headEnd/>
            <a:tailEnd/>
          </a:ln>
          <a:effectLst/>
          <a:ex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400" dirty="0">
                <a:ln>
                  <a:solidFill>
                    <a:srgbClr val="000000"/>
                  </a:solidFill>
                </a:ln>
                <a:solidFill>
                  <a:schemeClr val="bg1"/>
                </a:solidFill>
                <a:latin typeface="Impact" panose="020B0806030902050204" pitchFamily="34" charset="0"/>
              </a:rPr>
              <a:t>CULTURAL COMPETENCE</a:t>
            </a:r>
          </a:p>
        </p:txBody>
      </p:sp>
      <p:sp>
        <p:nvSpPr>
          <p:cNvPr id="23" name="TextBox 22"/>
          <p:cNvSpPr txBox="1"/>
          <p:nvPr/>
        </p:nvSpPr>
        <p:spPr>
          <a:xfrm>
            <a:off x="647700" y="1031169"/>
            <a:ext cx="7848600" cy="1938992"/>
          </a:xfrm>
          <a:prstGeom prst="rect">
            <a:avLst/>
          </a:prstGeom>
          <a:noFill/>
        </p:spPr>
        <p:txBody>
          <a:bodyPr wrap="square" rtlCol="0">
            <a:spAutoFit/>
          </a:bodyPr>
          <a:lstStyle/>
          <a:p>
            <a:pPr algn="ctr"/>
            <a:r>
              <a:rPr lang="en-US" dirty="0">
                <a:solidFill>
                  <a:srgbClr val="000000"/>
                </a:solidFill>
                <a:latin typeface="Arial" panose="020B0604020202020204" pitchFamily="34" charset="0"/>
                <a:cs typeface="Arial" panose="020B0604020202020204" pitchFamily="34" charset="0"/>
              </a:rPr>
              <a:t>What Is “</a:t>
            </a:r>
            <a:r>
              <a:rPr lang="en-US" b="1" dirty="0">
                <a:solidFill>
                  <a:srgbClr val="000000"/>
                </a:solidFill>
                <a:latin typeface="Arial" panose="020B0604020202020204" pitchFamily="34" charset="0"/>
                <a:cs typeface="Arial" panose="020B0604020202020204" pitchFamily="34" charset="0"/>
              </a:rPr>
              <a:t>Cultural Competence</a:t>
            </a:r>
            <a:r>
              <a:rPr lang="en-US" dirty="0">
                <a:solidFill>
                  <a:srgbClr val="000000"/>
                </a:solidFill>
                <a:latin typeface="Arial" panose="020B0604020202020204" pitchFamily="34" charset="0"/>
                <a:cs typeface="Arial" panose="020B0604020202020204" pitchFamily="34" charset="0"/>
              </a:rPr>
              <a:t>” &amp; What Does It Have To Do With Microaggressions?</a:t>
            </a:r>
          </a:p>
        </p:txBody>
      </p:sp>
    </p:spTree>
    <p:extLst>
      <p:ext uri="{BB962C8B-B14F-4D97-AF65-F5344CB8AC3E}">
        <p14:creationId xmlns:p14="http://schemas.microsoft.com/office/powerpoint/2010/main" val="147161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857500"/>
            <a:ext cx="9143999" cy="2872408"/>
            <a:chOff x="0" y="2857500"/>
            <a:chExt cx="9143999" cy="2872408"/>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18890"/>
            <a:stretch/>
          </p:blipFill>
          <p:spPr>
            <a:xfrm>
              <a:off x="0" y="3314699"/>
              <a:ext cx="5723962" cy="2415209"/>
            </a:xfrm>
            <a:prstGeom prst="rect">
              <a:avLst/>
            </a:prstGeom>
          </p:spPr>
        </p:pic>
        <p:sp>
          <p:nvSpPr>
            <p:cNvPr id="22" name="Oval 21"/>
            <p:cNvSpPr/>
            <p:nvPr/>
          </p:nvSpPr>
          <p:spPr>
            <a:xfrm>
              <a:off x="5257800" y="2857500"/>
              <a:ext cx="466162" cy="533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3500" t="8724" r="-2819" b="51378"/>
            <a:stretch/>
          </p:blipFill>
          <p:spPr>
            <a:xfrm flipH="1">
              <a:off x="5334000" y="3009899"/>
              <a:ext cx="533402" cy="1188029"/>
            </a:xfrm>
            <a:prstGeom prst="rect">
              <a:avLst/>
            </a:prstGeom>
          </p:spPr>
        </p:pic>
        <p:pic>
          <p:nvPicPr>
            <p:cNvPr id="24" name="Picture 2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23" t="17048" r="14644"/>
            <a:stretch/>
          </p:blipFill>
          <p:spPr>
            <a:xfrm flipH="1">
              <a:off x="5690570" y="3238499"/>
              <a:ext cx="3453429" cy="2470079"/>
            </a:xfrm>
            <a:prstGeom prst="rect">
              <a:avLst/>
            </a:prstGeom>
          </p:spPr>
        </p:pic>
      </p:grpSp>
      <p:sp>
        <p:nvSpPr>
          <p:cNvPr id="2" name="Rectangle 2"/>
          <p:cNvSpPr txBox="1">
            <a:spLocks noChangeArrowheads="1"/>
          </p:cNvSpPr>
          <p:nvPr/>
        </p:nvSpPr>
        <p:spPr bwMode="auto">
          <a:xfrm>
            <a:off x="0" y="0"/>
            <a:ext cx="9144000" cy="923330"/>
          </a:xfrm>
          <a:prstGeom prst="rect">
            <a:avLst/>
          </a:prstGeom>
          <a:solidFill>
            <a:schemeClr val="tx1"/>
          </a:solidFill>
          <a:ln w="38100">
            <a:noFill/>
            <a:miter lim="800000"/>
            <a:headEnd/>
            <a:tailEnd/>
          </a:ln>
          <a:effectLst/>
          <a:ex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400" dirty="0">
                <a:ln>
                  <a:solidFill>
                    <a:srgbClr val="000000"/>
                  </a:solidFill>
                </a:ln>
                <a:solidFill>
                  <a:schemeClr val="bg1"/>
                </a:solidFill>
                <a:latin typeface="Impact" panose="020B0806030902050204" pitchFamily="34" charset="0"/>
              </a:rPr>
              <a:t>CULTURAL COMPETENCE</a:t>
            </a:r>
          </a:p>
        </p:txBody>
      </p:sp>
      <p:grpSp>
        <p:nvGrpSpPr>
          <p:cNvPr id="10" name="Group 9"/>
          <p:cNvGrpSpPr/>
          <p:nvPr/>
        </p:nvGrpSpPr>
        <p:grpSpPr>
          <a:xfrm rot="16200000">
            <a:off x="2232847" y="1093818"/>
            <a:ext cx="2212665" cy="2218761"/>
            <a:chOff x="4569135" y="1104900"/>
            <a:chExt cx="2212665" cy="2218761"/>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135" y="1104900"/>
              <a:ext cx="2212665" cy="2218761"/>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4723" t="5864" r="6824" b="44818"/>
            <a:stretch/>
          </p:blipFill>
          <p:spPr>
            <a:xfrm>
              <a:off x="4702834" y="1376632"/>
              <a:ext cx="1742536" cy="1785668"/>
            </a:xfrm>
            <a:prstGeom prst="rect">
              <a:avLst/>
            </a:prstGeom>
          </p:spPr>
        </p:pic>
      </p:grpSp>
      <p:grpSp>
        <p:nvGrpSpPr>
          <p:cNvPr id="9" name="Group 8"/>
          <p:cNvGrpSpPr/>
          <p:nvPr/>
        </p:nvGrpSpPr>
        <p:grpSpPr>
          <a:xfrm rot="16200000">
            <a:off x="2236193" y="3342046"/>
            <a:ext cx="2218761" cy="2231550"/>
            <a:chOff x="2345935" y="1104900"/>
            <a:chExt cx="2218761" cy="223155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339541" y="1111294"/>
              <a:ext cx="2231550" cy="2218761"/>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9915" t="12647" r="59862" b="54474"/>
            <a:stretch/>
          </p:blipFill>
          <p:spPr>
            <a:xfrm>
              <a:off x="2794958" y="1639019"/>
              <a:ext cx="1086929" cy="1190445"/>
            </a:xfrm>
            <a:prstGeom prst="rect">
              <a:avLst/>
            </a:prstGeom>
          </p:spPr>
        </p:pic>
      </p:grpSp>
      <p:grpSp>
        <p:nvGrpSpPr>
          <p:cNvPr id="11" name="Group 10"/>
          <p:cNvGrpSpPr/>
          <p:nvPr/>
        </p:nvGrpSpPr>
        <p:grpSpPr>
          <a:xfrm rot="16200000">
            <a:off x="4491320" y="1104900"/>
            <a:ext cx="2218761" cy="2212665"/>
            <a:chOff x="4563038" y="3323661"/>
            <a:chExt cx="2218761" cy="2212665"/>
          </a:xfrm>
        </p:grpSpPr>
        <p:pic>
          <p:nvPicPr>
            <p:cNvPr id="18" name="Picture 17"/>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4566086" y="3320613"/>
              <a:ext cx="2212665" cy="2218761"/>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47049" t="42452" r="4470" b="6096"/>
            <a:stretch/>
          </p:blipFill>
          <p:spPr>
            <a:xfrm rot="162596">
              <a:off x="4705205" y="3469020"/>
              <a:ext cx="1740587" cy="1862941"/>
            </a:xfrm>
            <a:prstGeom prst="rect">
              <a:avLst/>
            </a:prstGeom>
          </p:spPr>
        </p:pic>
      </p:grpSp>
      <p:grpSp>
        <p:nvGrpSpPr>
          <p:cNvPr id="12" name="Group 11"/>
          <p:cNvGrpSpPr/>
          <p:nvPr/>
        </p:nvGrpSpPr>
        <p:grpSpPr>
          <a:xfrm rot="16200000">
            <a:off x="4491319" y="3355135"/>
            <a:ext cx="2218761" cy="2212665"/>
            <a:chOff x="2344277" y="3318493"/>
            <a:chExt cx="2218761" cy="2212665"/>
          </a:xfrm>
        </p:grpSpPr>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flipH="1">
              <a:off x="2347325" y="3315445"/>
              <a:ext cx="2212665" cy="2218761"/>
            </a:xfrm>
            <a:prstGeom prst="rect">
              <a:avLst/>
            </a:prstGeom>
          </p:spPr>
        </p:pic>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6316" t="43141" r="43311" b="6229"/>
            <a:stretch/>
          </p:blipFill>
          <p:spPr>
            <a:xfrm>
              <a:off x="2665562" y="3428914"/>
              <a:ext cx="1811547" cy="1833199"/>
            </a:xfrm>
            <a:prstGeom prst="rect">
              <a:avLst/>
            </a:prstGeom>
          </p:spPr>
        </p:pic>
      </p:grpSp>
    </p:spTree>
    <p:extLst>
      <p:ext uri="{BB962C8B-B14F-4D97-AF65-F5344CB8AC3E}">
        <p14:creationId xmlns:p14="http://schemas.microsoft.com/office/powerpoint/2010/main" val="3437003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1333500"/>
            <a:ext cx="8686800" cy="615553"/>
          </a:xfrm>
          <a:prstGeom prst="rect">
            <a:avLst/>
          </a:prstGeom>
          <a:noFill/>
          <a:ln w="28575">
            <a:noFill/>
          </a:ln>
          <a:effectLst/>
        </p:spPr>
        <p:txBody>
          <a:bodyPr wrap="square" lIns="0" tIns="0" rIns="0" bIns="0">
            <a:spAutoFit/>
          </a:bodyPr>
          <a:lstStyle>
            <a:lvl1pPr algn="ctr" rtl="0" eaLnBrk="0" fontAlgn="base" hangingPunct="0">
              <a:spcBef>
                <a:spcPct val="0"/>
              </a:spcBef>
              <a:spcAft>
                <a:spcPct val="0"/>
              </a:spcAft>
              <a:defRPr sz="4000">
                <a:solidFill>
                  <a:srgbClr val="000000"/>
                </a:solidFill>
                <a:latin typeface="Arial Black" pitchFamily="34" charset="0"/>
                <a:ea typeface="+mj-ea"/>
                <a:cs typeface="+mj-cs"/>
              </a:defRPr>
            </a:lvl1pPr>
            <a:lvl2pPr algn="ctr" rtl="0" eaLnBrk="0" fontAlgn="base" hangingPunct="0">
              <a:spcBef>
                <a:spcPct val="0"/>
              </a:spcBef>
              <a:spcAft>
                <a:spcPct val="0"/>
              </a:spcAft>
              <a:defRPr sz="4400">
                <a:solidFill>
                  <a:schemeClr val="tx1"/>
                </a:solidFill>
                <a:latin typeface="Garamond" pitchFamily="18" charset="0"/>
              </a:defRPr>
            </a:lvl2pPr>
            <a:lvl3pPr algn="ctr" rtl="0" eaLnBrk="0" fontAlgn="base" hangingPunct="0">
              <a:spcBef>
                <a:spcPct val="0"/>
              </a:spcBef>
              <a:spcAft>
                <a:spcPct val="0"/>
              </a:spcAft>
              <a:defRPr sz="4400">
                <a:solidFill>
                  <a:schemeClr val="tx1"/>
                </a:solidFill>
                <a:latin typeface="Garamond" pitchFamily="18" charset="0"/>
              </a:defRPr>
            </a:lvl3pPr>
            <a:lvl4pPr algn="ctr" rtl="0" eaLnBrk="0" fontAlgn="base" hangingPunct="0">
              <a:spcBef>
                <a:spcPct val="0"/>
              </a:spcBef>
              <a:spcAft>
                <a:spcPct val="0"/>
              </a:spcAft>
              <a:defRPr sz="4400">
                <a:solidFill>
                  <a:schemeClr val="tx1"/>
                </a:solidFill>
                <a:latin typeface="Garamond" pitchFamily="18" charset="0"/>
              </a:defRPr>
            </a:lvl4pPr>
            <a:lvl5pPr algn="ctr" rtl="0" eaLnBrk="0" fontAlgn="base" hangingPunct="0">
              <a:spcBef>
                <a:spcPct val="0"/>
              </a:spcBef>
              <a:spcAft>
                <a:spcPct val="0"/>
              </a:spcAft>
              <a:defRPr sz="4400">
                <a:solidFill>
                  <a:schemeClr val="tx1"/>
                </a:solidFill>
                <a:latin typeface="Garamond" pitchFamily="18" charset="0"/>
              </a:defRPr>
            </a:lvl5pPr>
            <a:lvl6pPr marL="457200" algn="ctr" rtl="0" fontAlgn="base">
              <a:spcBef>
                <a:spcPct val="0"/>
              </a:spcBef>
              <a:spcAft>
                <a:spcPct val="0"/>
              </a:spcAft>
              <a:defRPr sz="4400">
                <a:solidFill>
                  <a:schemeClr val="tx1"/>
                </a:solidFill>
                <a:latin typeface="Garamond" pitchFamily="18" charset="0"/>
              </a:defRPr>
            </a:lvl6pPr>
            <a:lvl7pPr marL="914400" algn="ctr" rtl="0" fontAlgn="base">
              <a:spcBef>
                <a:spcPct val="0"/>
              </a:spcBef>
              <a:spcAft>
                <a:spcPct val="0"/>
              </a:spcAft>
              <a:defRPr sz="4400">
                <a:solidFill>
                  <a:schemeClr val="tx1"/>
                </a:solidFill>
                <a:latin typeface="Garamond" pitchFamily="18" charset="0"/>
              </a:defRPr>
            </a:lvl7pPr>
            <a:lvl8pPr marL="1371600" algn="ctr" rtl="0" fontAlgn="base">
              <a:spcBef>
                <a:spcPct val="0"/>
              </a:spcBef>
              <a:spcAft>
                <a:spcPct val="0"/>
              </a:spcAft>
              <a:defRPr sz="4400">
                <a:solidFill>
                  <a:schemeClr val="tx1"/>
                </a:solidFill>
                <a:latin typeface="Garamond" pitchFamily="18" charset="0"/>
              </a:defRPr>
            </a:lvl8pPr>
            <a:lvl9pPr marL="1828800" algn="ctr" rtl="0" fontAlgn="base">
              <a:spcBef>
                <a:spcPct val="0"/>
              </a:spcBef>
              <a:spcAft>
                <a:spcPct val="0"/>
              </a:spcAft>
              <a:defRPr sz="4400">
                <a:solidFill>
                  <a:schemeClr val="tx1"/>
                </a:solidFill>
                <a:latin typeface="Garamond" pitchFamily="18" charset="0"/>
              </a:defRPr>
            </a:lvl9pPr>
          </a:lstStyle>
          <a:p>
            <a:r>
              <a:rPr lang="en-US" sz="2000" dirty="0"/>
              <a:t>Historically, People with disabilities were written off as being incapable of being a productive, beneficial member of society</a:t>
            </a:r>
          </a:p>
        </p:txBody>
      </p:sp>
      <p:sp>
        <p:nvSpPr>
          <p:cNvPr id="6" name="Title 1"/>
          <p:cNvSpPr txBox="1">
            <a:spLocks/>
          </p:cNvSpPr>
          <p:nvPr/>
        </p:nvSpPr>
        <p:spPr>
          <a:xfrm>
            <a:off x="-76200" y="1998702"/>
            <a:ext cx="9296400" cy="553998"/>
          </a:xfrm>
          <a:prstGeom prst="rect">
            <a:avLst/>
          </a:prstGeom>
          <a:solidFill>
            <a:srgbClr val="C00000"/>
          </a:solidFill>
          <a:ln w="28575">
            <a:solidFill>
              <a:srgbClr val="003F72"/>
            </a:solidFill>
          </a:ln>
          <a:effectLst>
            <a:outerShdw blurRad="76200" dist="50800" dir="5400000" algn="ctr" rotWithShape="0">
              <a:srgbClr val="000000">
                <a:alpha val="61000"/>
              </a:srgbClr>
            </a:outerShdw>
          </a:effectLst>
        </p:spPr>
        <p:txBody>
          <a:bodyPr lIns="0" tIns="0" rIns="0" bIns="0">
            <a:spAutoFit/>
          </a:bodyPr>
          <a:lstStyle>
            <a:lvl1pPr algn="ctr" rtl="0" eaLnBrk="0" fontAlgn="base" hangingPunct="0">
              <a:spcBef>
                <a:spcPct val="0"/>
              </a:spcBef>
              <a:spcAft>
                <a:spcPct val="0"/>
              </a:spcAft>
              <a:defRPr sz="4000">
                <a:solidFill>
                  <a:srgbClr val="000000"/>
                </a:solidFill>
                <a:latin typeface="Arial Black" pitchFamily="34" charset="0"/>
                <a:ea typeface="+mj-ea"/>
                <a:cs typeface="+mj-cs"/>
              </a:defRPr>
            </a:lvl1pPr>
            <a:lvl2pPr algn="ctr" rtl="0" eaLnBrk="0" fontAlgn="base" hangingPunct="0">
              <a:spcBef>
                <a:spcPct val="0"/>
              </a:spcBef>
              <a:spcAft>
                <a:spcPct val="0"/>
              </a:spcAft>
              <a:defRPr sz="4400">
                <a:solidFill>
                  <a:schemeClr val="tx1"/>
                </a:solidFill>
                <a:latin typeface="Garamond" pitchFamily="18" charset="0"/>
              </a:defRPr>
            </a:lvl2pPr>
            <a:lvl3pPr algn="ctr" rtl="0" eaLnBrk="0" fontAlgn="base" hangingPunct="0">
              <a:spcBef>
                <a:spcPct val="0"/>
              </a:spcBef>
              <a:spcAft>
                <a:spcPct val="0"/>
              </a:spcAft>
              <a:defRPr sz="4400">
                <a:solidFill>
                  <a:schemeClr val="tx1"/>
                </a:solidFill>
                <a:latin typeface="Garamond" pitchFamily="18" charset="0"/>
              </a:defRPr>
            </a:lvl3pPr>
            <a:lvl4pPr algn="ctr" rtl="0" eaLnBrk="0" fontAlgn="base" hangingPunct="0">
              <a:spcBef>
                <a:spcPct val="0"/>
              </a:spcBef>
              <a:spcAft>
                <a:spcPct val="0"/>
              </a:spcAft>
              <a:defRPr sz="4400">
                <a:solidFill>
                  <a:schemeClr val="tx1"/>
                </a:solidFill>
                <a:latin typeface="Garamond" pitchFamily="18" charset="0"/>
              </a:defRPr>
            </a:lvl4pPr>
            <a:lvl5pPr algn="ctr" rtl="0" eaLnBrk="0" fontAlgn="base" hangingPunct="0">
              <a:spcBef>
                <a:spcPct val="0"/>
              </a:spcBef>
              <a:spcAft>
                <a:spcPct val="0"/>
              </a:spcAft>
              <a:defRPr sz="4400">
                <a:solidFill>
                  <a:schemeClr val="tx1"/>
                </a:solidFill>
                <a:latin typeface="Garamond" pitchFamily="18" charset="0"/>
              </a:defRPr>
            </a:lvl5pPr>
            <a:lvl6pPr marL="457200" algn="ctr" rtl="0" fontAlgn="base">
              <a:spcBef>
                <a:spcPct val="0"/>
              </a:spcBef>
              <a:spcAft>
                <a:spcPct val="0"/>
              </a:spcAft>
              <a:defRPr sz="4400">
                <a:solidFill>
                  <a:schemeClr val="tx1"/>
                </a:solidFill>
                <a:latin typeface="Garamond" pitchFamily="18" charset="0"/>
              </a:defRPr>
            </a:lvl6pPr>
            <a:lvl7pPr marL="914400" algn="ctr" rtl="0" fontAlgn="base">
              <a:spcBef>
                <a:spcPct val="0"/>
              </a:spcBef>
              <a:spcAft>
                <a:spcPct val="0"/>
              </a:spcAft>
              <a:defRPr sz="4400">
                <a:solidFill>
                  <a:schemeClr val="tx1"/>
                </a:solidFill>
                <a:latin typeface="Garamond" pitchFamily="18" charset="0"/>
              </a:defRPr>
            </a:lvl7pPr>
            <a:lvl8pPr marL="1371600" algn="ctr" rtl="0" fontAlgn="base">
              <a:spcBef>
                <a:spcPct val="0"/>
              </a:spcBef>
              <a:spcAft>
                <a:spcPct val="0"/>
              </a:spcAft>
              <a:defRPr sz="4400">
                <a:solidFill>
                  <a:schemeClr val="tx1"/>
                </a:solidFill>
                <a:latin typeface="Garamond" pitchFamily="18" charset="0"/>
              </a:defRPr>
            </a:lvl8pPr>
            <a:lvl9pPr marL="1828800" algn="ctr" rtl="0" fontAlgn="base">
              <a:spcBef>
                <a:spcPct val="0"/>
              </a:spcBef>
              <a:spcAft>
                <a:spcPct val="0"/>
              </a:spcAft>
              <a:defRPr sz="4400">
                <a:solidFill>
                  <a:schemeClr val="tx1"/>
                </a:solidFill>
                <a:latin typeface="Garamond" pitchFamily="18" charset="0"/>
              </a:defRPr>
            </a:lvl9pPr>
          </a:lstStyle>
          <a:p>
            <a:r>
              <a:rPr lang="en-US" sz="3600" dirty="0">
                <a:solidFill>
                  <a:srgbClr val="FFFFFF"/>
                </a:solidFill>
              </a:rPr>
              <a:t>A Broken Body = A Broken Mind</a:t>
            </a:r>
          </a:p>
        </p:txBody>
      </p:sp>
      <p:sp>
        <p:nvSpPr>
          <p:cNvPr id="2" name="Rounded Rectangle 1"/>
          <p:cNvSpPr/>
          <p:nvPr/>
        </p:nvSpPr>
        <p:spPr>
          <a:xfrm>
            <a:off x="1333500" y="2756178"/>
            <a:ext cx="6477000" cy="817245"/>
          </a:xfrm>
          <a:prstGeom prst="roundRect">
            <a:avLst/>
          </a:prstGeom>
          <a:effectLst>
            <a:outerShdw blurRad="88900" dist="88900" dir="8400000" algn="ctr" rotWithShape="0">
              <a:schemeClr val="tx2">
                <a:lumMod val="75000"/>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algn="ctr"/>
            <a:r>
              <a:rPr lang="en-US" sz="2400" b="1" dirty="0">
                <a:solidFill>
                  <a:sysClr val="windowText" lastClr="000000"/>
                </a:solidFill>
                <a:latin typeface="Arial" panose="020B0604020202020204" pitchFamily="34" charset="0"/>
                <a:cs typeface="Arial" panose="020B0604020202020204" pitchFamily="34" charset="0"/>
              </a:rPr>
              <a:t>Moral Model</a:t>
            </a:r>
          </a:p>
          <a:p>
            <a:pPr algn="ctr"/>
            <a:r>
              <a:rPr lang="en-US" sz="1800" dirty="0">
                <a:solidFill>
                  <a:sysClr val="windowText" lastClr="000000"/>
                </a:solidFill>
                <a:latin typeface="Arial" panose="020B0604020202020204" pitchFamily="34" charset="0"/>
                <a:cs typeface="Arial" panose="020B0604020202020204" pitchFamily="34" charset="0"/>
              </a:rPr>
              <a:t>Feel sorry for them; Be ashamed of them; Hide them</a:t>
            </a:r>
          </a:p>
        </p:txBody>
      </p:sp>
      <p:sp>
        <p:nvSpPr>
          <p:cNvPr id="7" name="Rounded Rectangle 6"/>
          <p:cNvSpPr/>
          <p:nvPr/>
        </p:nvSpPr>
        <p:spPr>
          <a:xfrm>
            <a:off x="1333500" y="3695700"/>
            <a:ext cx="6477000" cy="817245"/>
          </a:xfrm>
          <a:prstGeom prst="roundRect">
            <a:avLst/>
          </a:prstGeom>
          <a:effectLst>
            <a:outerShdw blurRad="88900" dist="88900" dir="8400000" algn="ctr" rotWithShape="0">
              <a:schemeClr val="tx2">
                <a:lumMod val="75000"/>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algn="ctr"/>
            <a:r>
              <a:rPr lang="en-US" sz="2400" b="1" dirty="0">
                <a:solidFill>
                  <a:sysClr val="windowText" lastClr="000000"/>
                </a:solidFill>
                <a:latin typeface="Arial" panose="020B0604020202020204" pitchFamily="34" charset="0"/>
                <a:cs typeface="Arial" panose="020B0604020202020204" pitchFamily="34" charset="0"/>
              </a:rPr>
              <a:t>Medical Model</a:t>
            </a:r>
          </a:p>
          <a:p>
            <a:pPr algn="ctr"/>
            <a:r>
              <a:rPr lang="en-US" sz="1800" dirty="0">
                <a:solidFill>
                  <a:sysClr val="windowText" lastClr="000000"/>
                </a:solidFill>
                <a:latin typeface="Arial" panose="020B0604020202020204" pitchFamily="34" charset="0"/>
                <a:cs typeface="Arial" panose="020B0604020202020204" pitchFamily="34" charset="0"/>
              </a:rPr>
              <a:t>Treat them; Fix them; Cure them</a:t>
            </a:r>
          </a:p>
        </p:txBody>
      </p:sp>
      <p:sp>
        <p:nvSpPr>
          <p:cNvPr id="8" name="Rounded Rectangle 7"/>
          <p:cNvSpPr/>
          <p:nvPr/>
        </p:nvSpPr>
        <p:spPr>
          <a:xfrm>
            <a:off x="1333500" y="4635222"/>
            <a:ext cx="6477000" cy="817245"/>
          </a:xfrm>
          <a:prstGeom prst="roundRect">
            <a:avLst/>
          </a:prstGeom>
          <a:effectLst>
            <a:outerShdw blurRad="88900" dist="88900" dir="8400000" algn="ctr" rotWithShape="0">
              <a:schemeClr val="tx2">
                <a:lumMod val="75000"/>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algn="ctr"/>
            <a:r>
              <a:rPr lang="en-US" sz="2400" b="1" dirty="0">
                <a:solidFill>
                  <a:sysClr val="windowText" lastClr="000000"/>
                </a:solidFill>
                <a:latin typeface="Arial" panose="020B0604020202020204" pitchFamily="34" charset="0"/>
                <a:cs typeface="Arial" panose="020B0604020202020204" pitchFamily="34" charset="0"/>
              </a:rPr>
              <a:t>Rehabilitative Model</a:t>
            </a:r>
          </a:p>
          <a:p>
            <a:pPr algn="ctr"/>
            <a:r>
              <a:rPr lang="en-US" sz="1800" dirty="0">
                <a:solidFill>
                  <a:sysClr val="windowText" lastClr="000000"/>
                </a:solidFill>
                <a:latin typeface="Arial" panose="020B0604020202020204" pitchFamily="34" charset="0"/>
                <a:cs typeface="Arial" panose="020B0604020202020204" pitchFamily="34" charset="0"/>
              </a:rPr>
              <a:t>Counsel them; Correct them; “Normalization”; “All or Nothing”</a:t>
            </a:r>
          </a:p>
        </p:txBody>
      </p:sp>
      <p:sp>
        <p:nvSpPr>
          <p:cNvPr id="9" name="Title 1"/>
          <p:cNvSpPr txBox="1">
            <a:spLocks/>
          </p:cNvSpPr>
          <p:nvPr/>
        </p:nvSpPr>
        <p:spPr>
          <a:xfrm>
            <a:off x="-76200" y="190500"/>
            <a:ext cx="9296400" cy="923330"/>
          </a:xfrm>
          <a:prstGeom prst="rect">
            <a:avLst/>
          </a:prstGeom>
          <a:solidFill>
            <a:srgbClr val="FF99CC"/>
          </a:solidFill>
          <a:ln w="28575">
            <a:solidFill>
              <a:srgbClr val="003F72"/>
            </a:solidFill>
          </a:ln>
          <a:effectLst>
            <a:outerShdw blurRad="76200" dist="50800" dir="5400000" algn="ctr" rotWithShape="0">
              <a:srgbClr val="000000">
                <a:alpha val="61000"/>
              </a:srgbClr>
            </a:outerShdw>
          </a:effectLst>
        </p:spPr>
        <p:txBody>
          <a:bodyPr lIns="91440" tIns="0" rIns="91440" bIns="0">
            <a:spAutoFit/>
          </a:bodyPr>
          <a:lstStyle>
            <a:lvl1pPr algn="ctr" rtl="0" eaLnBrk="0" fontAlgn="base" hangingPunct="0">
              <a:spcBef>
                <a:spcPct val="0"/>
              </a:spcBef>
              <a:spcAft>
                <a:spcPct val="0"/>
              </a:spcAft>
              <a:defRPr sz="4000">
                <a:solidFill>
                  <a:srgbClr val="000000"/>
                </a:solidFill>
                <a:latin typeface="Arial Black" pitchFamily="34" charset="0"/>
                <a:ea typeface="+mj-ea"/>
                <a:cs typeface="+mj-cs"/>
              </a:defRPr>
            </a:lvl1pPr>
            <a:lvl2pPr algn="ctr" rtl="0" eaLnBrk="0" fontAlgn="base" hangingPunct="0">
              <a:spcBef>
                <a:spcPct val="0"/>
              </a:spcBef>
              <a:spcAft>
                <a:spcPct val="0"/>
              </a:spcAft>
              <a:defRPr sz="4400">
                <a:solidFill>
                  <a:schemeClr val="tx1"/>
                </a:solidFill>
                <a:latin typeface="Garamond" pitchFamily="18" charset="0"/>
              </a:defRPr>
            </a:lvl2pPr>
            <a:lvl3pPr algn="ctr" rtl="0" eaLnBrk="0" fontAlgn="base" hangingPunct="0">
              <a:spcBef>
                <a:spcPct val="0"/>
              </a:spcBef>
              <a:spcAft>
                <a:spcPct val="0"/>
              </a:spcAft>
              <a:defRPr sz="4400">
                <a:solidFill>
                  <a:schemeClr val="tx1"/>
                </a:solidFill>
                <a:latin typeface="Garamond" pitchFamily="18" charset="0"/>
              </a:defRPr>
            </a:lvl3pPr>
            <a:lvl4pPr algn="ctr" rtl="0" eaLnBrk="0" fontAlgn="base" hangingPunct="0">
              <a:spcBef>
                <a:spcPct val="0"/>
              </a:spcBef>
              <a:spcAft>
                <a:spcPct val="0"/>
              </a:spcAft>
              <a:defRPr sz="4400">
                <a:solidFill>
                  <a:schemeClr val="tx1"/>
                </a:solidFill>
                <a:latin typeface="Garamond" pitchFamily="18" charset="0"/>
              </a:defRPr>
            </a:lvl4pPr>
            <a:lvl5pPr algn="ctr" rtl="0" eaLnBrk="0" fontAlgn="base" hangingPunct="0">
              <a:spcBef>
                <a:spcPct val="0"/>
              </a:spcBef>
              <a:spcAft>
                <a:spcPct val="0"/>
              </a:spcAft>
              <a:defRPr sz="4400">
                <a:solidFill>
                  <a:schemeClr val="tx1"/>
                </a:solidFill>
                <a:latin typeface="Garamond" pitchFamily="18" charset="0"/>
              </a:defRPr>
            </a:lvl5pPr>
            <a:lvl6pPr marL="457200" algn="ctr" rtl="0" fontAlgn="base">
              <a:spcBef>
                <a:spcPct val="0"/>
              </a:spcBef>
              <a:spcAft>
                <a:spcPct val="0"/>
              </a:spcAft>
              <a:defRPr sz="4400">
                <a:solidFill>
                  <a:schemeClr val="tx1"/>
                </a:solidFill>
                <a:latin typeface="Garamond" pitchFamily="18" charset="0"/>
              </a:defRPr>
            </a:lvl6pPr>
            <a:lvl7pPr marL="914400" algn="ctr" rtl="0" fontAlgn="base">
              <a:spcBef>
                <a:spcPct val="0"/>
              </a:spcBef>
              <a:spcAft>
                <a:spcPct val="0"/>
              </a:spcAft>
              <a:defRPr sz="4400">
                <a:solidFill>
                  <a:schemeClr val="tx1"/>
                </a:solidFill>
                <a:latin typeface="Garamond" pitchFamily="18" charset="0"/>
              </a:defRPr>
            </a:lvl7pPr>
            <a:lvl8pPr marL="1371600" algn="ctr" rtl="0" fontAlgn="base">
              <a:spcBef>
                <a:spcPct val="0"/>
              </a:spcBef>
              <a:spcAft>
                <a:spcPct val="0"/>
              </a:spcAft>
              <a:defRPr sz="4400">
                <a:solidFill>
                  <a:schemeClr val="tx1"/>
                </a:solidFill>
                <a:latin typeface="Garamond" pitchFamily="18" charset="0"/>
              </a:defRPr>
            </a:lvl8pPr>
            <a:lvl9pPr marL="1828800" algn="ctr" rtl="0" fontAlgn="base">
              <a:spcBef>
                <a:spcPct val="0"/>
              </a:spcBef>
              <a:spcAft>
                <a:spcPct val="0"/>
              </a:spcAft>
              <a:defRPr sz="4400">
                <a:solidFill>
                  <a:schemeClr val="tx1"/>
                </a:solidFill>
                <a:latin typeface="Garamond" pitchFamily="18" charset="0"/>
              </a:defRPr>
            </a:lvl9pPr>
          </a:lstStyle>
          <a:p>
            <a:r>
              <a:rPr lang="en-US" sz="3000"/>
              <a:t>Why Might </a:t>
            </a:r>
            <a:r>
              <a:rPr lang="en-US" sz="3000" dirty="0"/>
              <a:t>People Struggle With Respectful Interactions With People With Disabilities?</a:t>
            </a:r>
          </a:p>
        </p:txBody>
      </p:sp>
    </p:spTree>
    <p:extLst>
      <p:ext uri="{BB962C8B-B14F-4D97-AF65-F5344CB8AC3E}">
        <p14:creationId xmlns:p14="http://schemas.microsoft.com/office/powerpoint/2010/main" val="388834607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646241" y="254000"/>
            <a:ext cx="5745163" cy="523220"/>
          </a:xfrm>
          <a:prstGeom prst="rect">
            <a:avLst/>
          </a:prstGeom>
          <a:solidFill>
            <a:srgbClr val="DCCBBB"/>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lgn="ctr">
              <a:buFontTx/>
              <a:buNone/>
            </a:pPr>
            <a:r>
              <a:rPr lang="en-US" sz="2800" dirty="0">
                <a:solidFill>
                  <a:srgbClr val="000000"/>
                </a:solidFill>
                <a:effectLst/>
                <a:latin typeface="Arial Black" pitchFamily="34" charset="0"/>
              </a:rPr>
              <a:t>DISABILITY ETIQUETTE</a:t>
            </a:r>
          </a:p>
        </p:txBody>
      </p:sp>
      <p:sp>
        <p:nvSpPr>
          <p:cNvPr id="6" name="Rectangle 3"/>
          <p:cNvSpPr txBox="1">
            <a:spLocks noChangeArrowheads="1"/>
          </p:cNvSpPr>
          <p:nvPr/>
        </p:nvSpPr>
        <p:spPr bwMode="auto">
          <a:xfrm>
            <a:off x="304801" y="1943100"/>
            <a:ext cx="6248399" cy="3342453"/>
          </a:xfrm>
          <a:prstGeom prst="rect">
            <a:avLst/>
          </a:prstGeom>
          <a:solidFill>
            <a:srgbClr val="F7B857"/>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2400" b="1" dirty="0">
                <a:solidFill>
                  <a:srgbClr val="000000"/>
                </a:solidFill>
                <a:effectLst/>
              </a:rPr>
              <a:t>The purpose of any social or professional etiquette is to:</a:t>
            </a:r>
          </a:p>
          <a:p>
            <a:pPr marL="568325" indent="-457200"/>
            <a:r>
              <a:rPr lang="en-US" sz="2400" dirty="0">
                <a:solidFill>
                  <a:srgbClr val="000000"/>
                </a:solidFill>
                <a:effectLst/>
              </a:rPr>
              <a:t>Help someone feel comfortable in any given situation</a:t>
            </a:r>
          </a:p>
          <a:p>
            <a:pPr marL="568325" indent="-457200"/>
            <a:r>
              <a:rPr lang="en-US" sz="2400" dirty="0">
                <a:solidFill>
                  <a:srgbClr val="000000"/>
                </a:solidFill>
                <a:effectLst/>
              </a:rPr>
              <a:t>Respect a person’s dignity</a:t>
            </a:r>
          </a:p>
          <a:p>
            <a:pPr marL="568325" indent="-457200"/>
            <a:r>
              <a:rPr lang="en-US" sz="2400" dirty="0">
                <a:solidFill>
                  <a:srgbClr val="000000"/>
                </a:solidFill>
                <a:effectLst/>
              </a:rPr>
              <a:t>Invite and encourage social or professional interaction</a:t>
            </a:r>
          </a:p>
          <a:p>
            <a:pPr marL="568325" indent="-457200"/>
            <a:r>
              <a:rPr lang="en-US" sz="2400" dirty="0">
                <a:solidFill>
                  <a:srgbClr val="000000"/>
                </a:solidFill>
              </a:rPr>
              <a:t>To avoid people feeling awkward</a:t>
            </a:r>
            <a:endParaRPr lang="en-US" sz="2400" dirty="0">
              <a:solidFill>
                <a:srgbClr val="000000"/>
              </a:solidFill>
              <a:effectLst/>
            </a:endParaRPr>
          </a:p>
        </p:txBody>
      </p:sp>
      <p:sp>
        <p:nvSpPr>
          <p:cNvPr id="7" name="Rectangle 3"/>
          <p:cNvSpPr txBox="1">
            <a:spLocks noChangeArrowheads="1"/>
          </p:cNvSpPr>
          <p:nvPr/>
        </p:nvSpPr>
        <p:spPr bwMode="auto">
          <a:xfrm>
            <a:off x="304801" y="847134"/>
            <a:ext cx="8610599" cy="830997"/>
          </a:xfrm>
          <a:prstGeom prst="rect">
            <a:avLst/>
          </a:prstGeom>
          <a:solidFill>
            <a:srgbClr val="A3C5E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dirty="0">
                <a:solidFill>
                  <a:srgbClr val="000000"/>
                </a:solidFill>
                <a:effectLst/>
              </a:rPr>
              <a:t>It’s natural to feel awkward in unfamiliar situations, such as when interacting with someone with a disability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5435" y="2628900"/>
            <a:ext cx="2011938" cy="2103340"/>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30633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42900" y="1333500"/>
            <a:ext cx="8458200" cy="769441"/>
          </a:xfrm>
          <a:prstGeom prst="rect">
            <a:avLst/>
          </a:prstGeom>
          <a:solidFill>
            <a:srgbClr val="A3C5E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lgn="ctr">
              <a:buNone/>
            </a:pPr>
            <a:r>
              <a:rPr lang="en-US" sz="2000" dirty="0">
                <a:solidFill>
                  <a:srgbClr val="000000"/>
                </a:solidFill>
              </a:rPr>
              <a:t>A person’s disability is a part of who they are and shouldn’t be ignored</a:t>
            </a:r>
          </a:p>
          <a:p>
            <a:pPr marL="111125" indent="0" algn="ctr">
              <a:buNone/>
            </a:pPr>
            <a:r>
              <a:rPr lang="en-US" sz="2000" dirty="0">
                <a:solidFill>
                  <a:srgbClr val="000000"/>
                </a:solidFill>
              </a:rPr>
              <a:t>But it should not be the primary focus of defining them</a:t>
            </a:r>
          </a:p>
        </p:txBody>
      </p:sp>
      <p:sp>
        <p:nvSpPr>
          <p:cNvPr id="5" name="Rectangle 3"/>
          <p:cNvSpPr txBox="1">
            <a:spLocks noChangeArrowheads="1"/>
          </p:cNvSpPr>
          <p:nvPr/>
        </p:nvSpPr>
        <p:spPr bwMode="auto">
          <a:xfrm>
            <a:off x="1646241" y="254000"/>
            <a:ext cx="5745163" cy="523220"/>
          </a:xfrm>
          <a:prstGeom prst="rect">
            <a:avLst/>
          </a:prstGeom>
          <a:solidFill>
            <a:srgbClr val="DCCBBB"/>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lgn="ctr">
              <a:buFontTx/>
              <a:buNone/>
            </a:pPr>
            <a:r>
              <a:rPr lang="en-US" sz="2800" dirty="0">
                <a:solidFill>
                  <a:srgbClr val="000000"/>
                </a:solidFill>
                <a:effectLst/>
                <a:latin typeface="Arial Black" pitchFamily="34" charset="0"/>
              </a:rPr>
              <a:t>DISABILITY ETIQUETTE</a:t>
            </a:r>
          </a:p>
        </p:txBody>
      </p:sp>
      <p:sp>
        <p:nvSpPr>
          <p:cNvPr id="7" name="Rectangle 3"/>
          <p:cNvSpPr txBox="1">
            <a:spLocks noChangeArrowheads="1"/>
          </p:cNvSpPr>
          <p:nvPr/>
        </p:nvSpPr>
        <p:spPr bwMode="auto">
          <a:xfrm>
            <a:off x="1646241" y="802760"/>
            <a:ext cx="5745163" cy="461665"/>
          </a:xfrm>
          <a:prstGeom prst="rect">
            <a:avLst/>
          </a:prstGeom>
          <a:solidFill>
            <a:srgbClr val="FFCCFF"/>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lgn="ctr">
              <a:buNone/>
            </a:pPr>
            <a:r>
              <a:rPr lang="en-US" sz="2400" dirty="0">
                <a:solidFill>
                  <a:srgbClr val="000000"/>
                </a:solidFill>
                <a:latin typeface="Arial Black" pitchFamily="34" charset="0"/>
              </a:rPr>
              <a:t>NATURAL LANGUAGE</a:t>
            </a:r>
          </a:p>
        </p:txBody>
      </p:sp>
      <p:sp>
        <p:nvSpPr>
          <p:cNvPr id="18" name="Rectangle 3"/>
          <p:cNvSpPr txBox="1">
            <a:spLocks noChangeArrowheads="1"/>
          </p:cNvSpPr>
          <p:nvPr/>
        </p:nvSpPr>
        <p:spPr bwMode="auto">
          <a:xfrm>
            <a:off x="4724400" y="2857805"/>
            <a:ext cx="4114800" cy="338554"/>
          </a:xfrm>
          <a:prstGeom prst="rect">
            <a:avLst/>
          </a:prstGeom>
          <a:solidFill>
            <a:srgbClr val="FF6699"/>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An person capable of ambulation</a:t>
            </a:r>
          </a:p>
        </p:txBody>
      </p:sp>
      <p:sp>
        <p:nvSpPr>
          <p:cNvPr id="22" name="Rectangle 3"/>
          <p:cNvSpPr txBox="1">
            <a:spLocks noChangeArrowheads="1"/>
          </p:cNvSpPr>
          <p:nvPr/>
        </p:nvSpPr>
        <p:spPr bwMode="auto">
          <a:xfrm>
            <a:off x="4736960" y="3402648"/>
            <a:ext cx="4114800" cy="338554"/>
          </a:xfrm>
          <a:prstGeom prst="rect">
            <a:avLst/>
          </a:prstGeom>
          <a:solidFill>
            <a:srgbClr val="FFFFFF"/>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A non-verbal person</a:t>
            </a:r>
          </a:p>
        </p:txBody>
      </p:sp>
      <p:sp>
        <p:nvSpPr>
          <p:cNvPr id="23" name="Rectangle 3"/>
          <p:cNvSpPr txBox="1">
            <a:spLocks noChangeArrowheads="1"/>
          </p:cNvSpPr>
          <p:nvPr/>
        </p:nvSpPr>
        <p:spPr bwMode="auto">
          <a:xfrm>
            <a:off x="4737798" y="3938140"/>
            <a:ext cx="4114800" cy="338554"/>
          </a:xfrm>
          <a:prstGeom prst="rect">
            <a:avLst/>
          </a:prstGeom>
          <a:solidFill>
            <a:srgbClr val="99CCFF"/>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Living in a less-restrictive environment</a:t>
            </a:r>
          </a:p>
        </p:txBody>
      </p:sp>
      <p:sp>
        <p:nvSpPr>
          <p:cNvPr id="26" name="Rectangle 3"/>
          <p:cNvSpPr txBox="1">
            <a:spLocks noChangeArrowheads="1"/>
          </p:cNvSpPr>
          <p:nvPr/>
        </p:nvSpPr>
        <p:spPr bwMode="auto">
          <a:xfrm>
            <a:off x="4736960" y="4471845"/>
            <a:ext cx="4114800" cy="338554"/>
          </a:xfrm>
          <a:prstGeom prst="rect">
            <a:avLst/>
          </a:prstGeom>
          <a:solidFill>
            <a:srgbClr val="FFCCFF"/>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A runner</a:t>
            </a:r>
          </a:p>
        </p:txBody>
      </p:sp>
      <p:sp>
        <p:nvSpPr>
          <p:cNvPr id="27" name="Rectangle 3"/>
          <p:cNvSpPr txBox="1">
            <a:spLocks noChangeArrowheads="1"/>
          </p:cNvSpPr>
          <p:nvPr/>
        </p:nvSpPr>
        <p:spPr bwMode="auto">
          <a:xfrm>
            <a:off x="228600" y="2324100"/>
            <a:ext cx="4114800" cy="338554"/>
          </a:xfrm>
          <a:prstGeom prst="rect">
            <a:avLst/>
          </a:prstGeom>
          <a:solidFill>
            <a:srgbClr val="C0E399"/>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Someone wheelchair bound</a:t>
            </a:r>
          </a:p>
        </p:txBody>
      </p:sp>
      <p:sp>
        <p:nvSpPr>
          <p:cNvPr id="13" name="Rectangle 3"/>
          <p:cNvSpPr txBox="1">
            <a:spLocks noChangeArrowheads="1"/>
          </p:cNvSpPr>
          <p:nvPr/>
        </p:nvSpPr>
        <p:spPr bwMode="auto">
          <a:xfrm>
            <a:off x="240323" y="2863374"/>
            <a:ext cx="4114800" cy="338554"/>
          </a:xfrm>
          <a:prstGeom prst="rect">
            <a:avLst/>
          </a:prstGeom>
          <a:solidFill>
            <a:srgbClr val="FFFF0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cs typeface="Arial" pitchFamily="34" charset="0"/>
              </a:rPr>
              <a:t>A paraplegic</a:t>
            </a:r>
          </a:p>
        </p:txBody>
      </p:sp>
      <p:sp>
        <p:nvSpPr>
          <p:cNvPr id="14" name="Rectangle 3"/>
          <p:cNvSpPr txBox="1">
            <a:spLocks noChangeArrowheads="1"/>
          </p:cNvSpPr>
          <p:nvPr/>
        </p:nvSpPr>
        <p:spPr bwMode="auto">
          <a:xfrm>
            <a:off x="240323" y="3402648"/>
            <a:ext cx="4114800" cy="338554"/>
          </a:xfrm>
          <a:prstGeom prst="rect">
            <a:avLst/>
          </a:prstGeom>
          <a:solidFill>
            <a:schemeClr val="tx1">
              <a:lumMod val="40000"/>
              <a:lumOff val="60000"/>
            </a:schemeClr>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A </a:t>
            </a:r>
            <a:r>
              <a:rPr lang="en-US" sz="1600" dirty="0">
                <a:solidFill>
                  <a:srgbClr val="000000"/>
                </a:solidFill>
                <a:cs typeface="Arial" pitchFamily="34" charset="0"/>
              </a:rPr>
              <a:t>person who suffers from epilepsy</a:t>
            </a:r>
            <a:endParaRPr lang="en-US" sz="1600" dirty="0">
              <a:solidFill>
                <a:srgbClr val="000000"/>
              </a:solidFill>
              <a:effectLst/>
              <a:cs typeface="Arial" pitchFamily="34" charset="0"/>
            </a:endParaRPr>
          </a:p>
        </p:txBody>
      </p:sp>
      <p:sp>
        <p:nvSpPr>
          <p:cNvPr id="15" name="Rectangle 3"/>
          <p:cNvSpPr txBox="1">
            <a:spLocks noChangeArrowheads="1"/>
          </p:cNvSpPr>
          <p:nvPr/>
        </p:nvSpPr>
        <p:spPr bwMode="auto">
          <a:xfrm>
            <a:off x="228600" y="3938140"/>
            <a:ext cx="4114800" cy="338554"/>
          </a:xfrm>
          <a:prstGeom prst="rect">
            <a:avLst/>
          </a:prstGeom>
          <a:solidFill>
            <a:schemeClr val="tx2">
              <a:lumMod val="40000"/>
              <a:lumOff val="60000"/>
            </a:schemeClr>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An autistic</a:t>
            </a:r>
          </a:p>
        </p:txBody>
      </p:sp>
      <p:sp>
        <p:nvSpPr>
          <p:cNvPr id="16" name="Rectangle 3"/>
          <p:cNvSpPr txBox="1">
            <a:spLocks noChangeArrowheads="1"/>
          </p:cNvSpPr>
          <p:nvPr/>
        </p:nvSpPr>
        <p:spPr bwMode="auto">
          <a:xfrm>
            <a:off x="240323" y="4473632"/>
            <a:ext cx="4114800" cy="338554"/>
          </a:xfrm>
          <a:prstGeom prst="rect">
            <a:avLst/>
          </a:prstGeom>
          <a:solidFill>
            <a:srgbClr val="C197E1"/>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A normal person</a:t>
            </a:r>
          </a:p>
        </p:txBody>
      </p:sp>
      <p:sp>
        <p:nvSpPr>
          <p:cNvPr id="17" name="Rectangle 3"/>
          <p:cNvSpPr txBox="1">
            <a:spLocks noChangeArrowheads="1"/>
          </p:cNvSpPr>
          <p:nvPr/>
        </p:nvSpPr>
        <p:spPr bwMode="auto">
          <a:xfrm>
            <a:off x="4736960" y="2324100"/>
            <a:ext cx="4114800" cy="338554"/>
          </a:xfrm>
          <a:prstGeom prst="rect">
            <a:avLst/>
          </a:prstGeom>
          <a:solidFill>
            <a:srgbClr val="FFC00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cs typeface="Arial" pitchFamily="34" charset="0"/>
              </a:rPr>
              <a:t>Disabled people</a:t>
            </a:r>
          </a:p>
        </p:txBody>
      </p:sp>
      <p:sp>
        <p:nvSpPr>
          <p:cNvPr id="19" name="Rectangle 3"/>
          <p:cNvSpPr txBox="1">
            <a:spLocks noChangeArrowheads="1"/>
          </p:cNvSpPr>
          <p:nvPr/>
        </p:nvSpPr>
        <p:spPr bwMode="auto">
          <a:xfrm>
            <a:off x="228600" y="5016688"/>
            <a:ext cx="4114800" cy="338554"/>
          </a:xfrm>
          <a:prstGeom prst="rect">
            <a:avLst/>
          </a:prstGeom>
          <a:solidFill>
            <a:srgbClr val="FFFFFF"/>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A high-functioning individual</a:t>
            </a:r>
          </a:p>
        </p:txBody>
      </p:sp>
      <p:sp>
        <p:nvSpPr>
          <p:cNvPr id="20" name="Rectangle 3"/>
          <p:cNvSpPr txBox="1">
            <a:spLocks noChangeArrowheads="1"/>
          </p:cNvSpPr>
          <p:nvPr/>
        </p:nvSpPr>
        <p:spPr bwMode="auto">
          <a:xfrm>
            <a:off x="4736960" y="5012595"/>
            <a:ext cx="4114800" cy="338554"/>
          </a:xfrm>
          <a:prstGeom prst="rect">
            <a:avLst/>
          </a:prstGeom>
          <a:solidFill>
            <a:schemeClr val="bg2">
              <a:lumMod val="60000"/>
              <a:lumOff val="40000"/>
            </a:schemeClr>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indent="0">
              <a:buFontTx/>
              <a:buNone/>
            </a:pPr>
            <a:r>
              <a:rPr lang="en-US" sz="1600" dirty="0">
                <a:solidFill>
                  <a:srgbClr val="000000"/>
                </a:solidFill>
                <a:effectLst/>
                <a:cs typeface="Arial" pitchFamily="34" charset="0"/>
              </a:rPr>
              <a:t>Behavioral</a:t>
            </a:r>
          </a:p>
        </p:txBody>
      </p:sp>
    </p:spTree>
    <p:extLst>
      <p:ext uri="{BB962C8B-B14F-4D97-AF65-F5344CB8AC3E}">
        <p14:creationId xmlns:p14="http://schemas.microsoft.com/office/powerpoint/2010/main" val="40380175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500"/>
                                        <p:tgtEl>
                                          <p:spTgt spid="22"/>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right)">
                                      <p:cBhvr>
                                        <p:cTn id="39" dur="500"/>
                                        <p:tgtEl>
                                          <p:spTgt spid="2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right)">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22" grpId="0" animBg="1"/>
      <p:bldP spid="23" grpId="0" animBg="1"/>
      <p:bldP spid="26" grpId="0" animBg="1"/>
      <p:bldP spid="27" grpId="0" animBg="1"/>
      <p:bldP spid="13" grpId="0" animBg="1"/>
      <p:bldP spid="14" grpId="0" animBg="1"/>
      <p:bldP spid="15" grpId="0" animBg="1"/>
      <p:bldP spid="16" grpId="0" animBg="1"/>
      <p:bldP spid="17"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00" y="1790700"/>
            <a:ext cx="4726323" cy="2492990"/>
          </a:xfrm>
          <a:prstGeom prst="rect">
            <a:avLst/>
          </a:prstGeom>
          <a:noFill/>
        </p:spPr>
        <p:txBody>
          <a:bodyPr wrap="square" lIns="0" tIns="0" rIns="0" bIns="0">
            <a:spAutoFit/>
          </a:bodyPr>
          <a:lstStyle/>
          <a:p>
            <a:pPr algn="ctr"/>
            <a:r>
              <a:rPr lang="en-US" sz="5400" b="1" cap="none" spc="0" dirty="0">
                <a:ln w="17780" cmpd="sng">
                  <a:solidFill>
                    <a:srgbClr val="FFFFFF"/>
                  </a:solidFill>
                  <a:prstDash val="solid"/>
                  <a:miter lim="800000"/>
                </a:ln>
                <a:solidFill>
                  <a:srgbClr val="000000"/>
                </a:solidFill>
                <a:effectLst>
                  <a:outerShdw blurRad="50800" algn="tl" rotWithShape="0">
                    <a:srgbClr val="000000"/>
                  </a:outerShdw>
                </a:effectLst>
                <a:latin typeface="Arial Black" pitchFamily="34" charset="0"/>
              </a:rPr>
              <a:t>How Would You Have Handled It?</a:t>
            </a:r>
          </a:p>
        </p:txBody>
      </p:sp>
      <p:pic>
        <p:nvPicPr>
          <p:cNvPr id="4" name="End the Awkward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85750"/>
            <a:ext cx="9144000" cy="5143500"/>
          </a:xfrm>
          <a:prstGeom prst="rect">
            <a:avLst/>
          </a:prstGeom>
        </p:spPr>
      </p:pic>
    </p:spTree>
    <p:extLst>
      <p:ext uri="{BB962C8B-B14F-4D97-AF65-F5344CB8AC3E}">
        <p14:creationId xmlns:p14="http://schemas.microsoft.com/office/powerpoint/2010/main" val="205392653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6" fill="hold"/>
                                        <p:tgtEl>
                                          <p:spTgt spid="4"/>
                                        </p:tgtEl>
                                      </p:cBhvr>
                                    </p:cmd>
                                  </p:childTnLst>
                                </p:cTn>
                              </p:par>
                            </p:childTnLst>
                          </p:cTn>
                        </p:par>
                        <p:par>
                          <p:cTn id="7" fill="hold">
                            <p:stCondLst>
                              <p:cond delay="27066"/>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md type="call" cmd="stop">
                                      <p:cBhvr>
                                        <p:cTn id="10" dur="1">
                                          <p:stCondLst>
                                            <p:cond delay="0"/>
                                          </p:stCondLst>
                                        </p:cTn>
                                        <p:tgtEl>
                                          <p:spTgt spid="4"/>
                                        </p:tgtEl>
                                      </p:cBhvr>
                                    </p:cmd>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7400" y="1790700"/>
            <a:ext cx="5257800" cy="2492990"/>
          </a:xfrm>
          <a:prstGeom prst="rect">
            <a:avLst/>
          </a:prstGeom>
          <a:noFill/>
        </p:spPr>
        <p:txBody>
          <a:bodyPr wrap="square" lIns="0" tIns="0" rIns="0" bIns="0">
            <a:spAutoFit/>
          </a:bodyPr>
          <a:lstStyle/>
          <a:p>
            <a:pPr algn="ctr"/>
            <a:r>
              <a:rPr lang="en-US" sz="5400" b="1" cap="none" spc="0" dirty="0">
                <a:ln w="17780" cmpd="sng">
                  <a:solidFill>
                    <a:srgbClr val="FFFFFF"/>
                  </a:solidFill>
                  <a:prstDash val="solid"/>
                  <a:miter lim="800000"/>
                </a:ln>
                <a:solidFill>
                  <a:srgbClr val="000000"/>
                </a:solidFill>
                <a:effectLst>
                  <a:outerShdw blurRad="50800" algn="tl" rotWithShape="0">
                    <a:srgbClr val="000000"/>
                  </a:outerShdw>
                </a:effectLst>
                <a:latin typeface="Arial Black" pitchFamily="34" charset="0"/>
              </a:rPr>
              <a:t>Would You Have Handled It Well?</a:t>
            </a:r>
          </a:p>
        </p:txBody>
      </p:sp>
      <p:pic>
        <p:nvPicPr>
          <p:cNvPr id="2" name="End the Awkward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85750"/>
            <a:ext cx="9144000" cy="5143500"/>
          </a:xfrm>
          <a:prstGeom prst="rect">
            <a:avLst/>
          </a:prstGeom>
        </p:spPr>
      </p:pic>
    </p:spTree>
    <p:extLst>
      <p:ext uri="{BB962C8B-B14F-4D97-AF65-F5344CB8AC3E}">
        <p14:creationId xmlns:p14="http://schemas.microsoft.com/office/powerpoint/2010/main" val="3132371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99" fill="hold"/>
                                        <p:tgtEl>
                                          <p:spTgt spid="2"/>
                                        </p:tgtEl>
                                      </p:cBhvr>
                                    </p:cmd>
                                  </p:childTnLst>
                                </p:cTn>
                              </p:par>
                            </p:childTnLst>
                          </p:cTn>
                        </p:par>
                        <p:par>
                          <p:cTn id="7" fill="hold">
                            <p:stCondLst>
                              <p:cond delay="26299"/>
                            </p:stCondLst>
                            <p:childTnLst>
                              <p:par>
                                <p:cTn id="8" presetID="1" presetClass="exit" presetSubtype="0" fill="hold" nodeType="afterEffect">
                                  <p:stCondLst>
                                    <p:cond delay="0"/>
                                  </p:stCondLst>
                                  <p:childTnLst>
                                    <p:set>
                                      <p:cBhvr>
                                        <p:cTn id="9" dur="1" fill="hold">
                                          <p:stCondLst>
                                            <p:cond delay="0"/>
                                          </p:stCondLst>
                                        </p:cTn>
                                        <p:tgtEl>
                                          <p:spTgt spid="2"/>
                                        </p:tgtEl>
                                        <p:attrNameLst>
                                          <p:attrName>style.visibility</p:attrName>
                                        </p:attrNameLst>
                                      </p:cBhvr>
                                      <p:to>
                                        <p:strVal val="hidden"/>
                                      </p:to>
                                    </p:set>
                                    <p:cmd type="call" cmd="stop">
                                      <p:cBhvr>
                                        <p:cTn id="10" dur="1">
                                          <p:stCondLst>
                                            <p:cond delay="0"/>
                                          </p:stCondLst>
                                        </p:cTn>
                                        <p:tgtEl>
                                          <p:spTgt spid="2"/>
                                        </p:tgtEl>
                                      </p:cBhvr>
                                    </p:cmd>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1" y="700695"/>
            <a:ext cx="4284741" cy="4591431"/>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427055" y="-21166"/>
            <a:ext cx="193514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RELAX</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8" name="Rectangle 3"/>
          <p:cNvSpPr txBox="1">
            <a:spLocks noChangeArrowheads="1"/>
          </p:cNvSpPr>
          <p:nvPr/>
        </p:nvSpPr>
        <p:spPr bwMode="auto">
          <a:xfrm>
            <a:off x="228600" y="842308"/>
            <a:ext cx="2362200" cy="1938992"/>
          </a:xfrm>
          <a:prstGeom prst="rect">
            <a:avLst/>
          </a:prstGeom>
          <a:solidFill>
            <a:srgbClr val="A3C5E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000" dirty="0">
                <a:solidFill>
                  <a:srgbClr val="000000"/>
                </a:solidFill>
                <a:effectLst/>
              </a:rPr>
              <a:t>Trying to avoid drawing attention to a person’s disability typically makes </a:t>
            </a:r>
            <a:r>
              <a:rPr lang="en-US" sz="2000" dirty="0">
                <a:solidFill>
                  <a:srgbClr val="000000"/>
                </a:solidFill>
              </a:rPr>
              <a:t>conversation </a:t>
            </a:r>
            <a:r>
              <a:rPr lang="en-US" sz="2000" dirty="0">
                <a:solidFill>
                  <a:srgbClr val="000000"/>
                </a:solidFill>
                <a:effectLst/>
              </a:rPr>
              <a:t>more awkward…</a:t>
            </a:r>
          </a:p>
        </p:txBody>
      </p:sp>
      <p:sp>
        <p:nvSpPr>
          <p:cNvPr id="16" name="Rectangle 3"/>
          <p:cNvSpPr txBox="1">
            <a:spLocks noChangeArrowheads="1"/>
          </p:cNvSpPr>
          <p:nvPr/>
        </p:nvSpPr>
        <p:spPr bwMode="auto">
          <a:xfrm>
            <a:off x="457200" y="3026834"/>
            <a:ext cx="2362200" cy="2246769"/>
          </a:xfrm>
          <a:prstGeom prst="rect">
            <a:avLst/>
          </a:prstGeom>
          <a:solidFill>
            <a:srgbClr val="F7B857"/>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ysClr val="windowText" lastClr="000000"/>
                </a:solidFill>
                <a:effectLst/>
              </a:rPr>
              <a:t>…It’s okay to say “See you later” to a person that is blind, or “Did you hear about…?” To someone who is deaf.</a:t>
            </a:r>
          </a:p>
        </p:txBody>
      </p:sp>
      <p:sp>
        <p:nvSpPr>
          <p:cNvPr id="4" name="Rounded Rectangular Callout 3"/>
          <p:cNvSpPr/>
          <p:nvPr/>
        </p:nvSpPr>
        <p:spPr bwMode="auto">
          <a:xfrm>
            <a:off x="6670549" y="158135"/>
            <a:ext cx="1913274" cy="919401"/>
          </a:xfrm>
          <a:prstGeom prst="wedgeRoundRectCallout">
            <a:avLst>
              <a:gd name="adj1" fmla="val -64397"/>
              <a:gd name="adj2" fmla="val 85267"/>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Hi, It’s Very Nice To Meet You. Did You Walk Have</a:t>
            </a:r>
            <a:r>
              <a:rPr kumimoji="0" lang="en-US" sz="1200" b="0" i="0" u="none" strike="noStrike" cap="none" normalizeH="0" dirty="0">
                <a:ln>
                  <a:noFill/>
                </a:ln>
                <a:solidFill>
                  <a:srgbClr val="000000"/>
                </a:solidFill>
                <a:effectLst/>
                <a:latin typeface="Arial Black" pitchFamily="34" charset="0"/>
              </a:rPr>
              <a:t> A Nice Walk Over..</a:t>
            </a:r>
            <a:endParaRPr kumimoji="0" lang="en-US" sz="1200" b="0" i="0" u="none" strike="noStrike" cap="none" normalizeH="0" baseline="0" dirty="0">
              <a:ln>
                <a:noFill/>
              </a:ln>
              <a:solidFill>
                <a:srgbClr val="000000"/>
              </a:solidFill>
              <a:effectLst/>
              <a:latin typeface="Arial Black" pitchFamily="34" charset="0"/>
            </a:endParaRPr>
          </a:p>
        </p:txBody>
      </p:sp>
      <p:sp>
        <p:nvSpPr>
          <p:cNvPr id="18" name="Rounded Rectangle 17"/>
          <p:cNvSpPr/>
          <p:nvPr/>
        </p:nvSpPr>
        <p:spPr bwMode="auto">
          <a:xfrm rot="240000">
            <a:off x="7816031" y="1124235"/>
            <a:ext cx="1124051" cy="510778"/>
          </a:xfrm>
          <a:prstGeom prst="roundRect">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I Mean…</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Um…</a:t>
            </a:r>
            <a:endParaRPr kumimoji="0" lang="en-US" sz="1200" b="0" i="0" u="none" strike="noStrike" cap="none" normalizeH="0" baseline="0" dirty="0">
              <a:ln>
                <a:noFill/>
              </a:ln>
              <a:solidFill>
                <a:srgbClr val="000000"/>
              </a:solidFill>
              <a:effectLst/>
              <a:latin typeface="Arial Black" pitchFamily="34" charset="0"/>
            </a:endParaRPr>
          </a:p>
        </p:txBody>
      </p:sp>
      <p:sp>
        <p:nvSpPr>
          <p:cNvPr id="19" name="Rounded Rectangle 18"/>
          <p:cNvSpPr/>
          <p:nvPr/>
        </p:nvSpPr>
        <p:spPr bwMode="auto">
          <a:xfrm rot="-240000">
            <a:off x="6801495" y="1608469"/>
            <a:ext cx="1371600" cy="715089"/>
          </a:xfrm>
          <a:prstGeom prst="roundRect">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Well…</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Obviously You Didn’t…</a:t>
            </a:r>
            <a:endParaRPr kumimoji="0" lang="en-US" sz="1200" b="0" i="0" u="none" strike="noStrike" cap="none" normalizeH="0" baseline="0" dirty="0">
              <a:ln>
                <a:noFill/>
              </a:ln>
              <a:solidFill>
                <a:srgbClr val="000000"/>
              </a:solidFill>
              <a:effectLst/>
              <a:latin typeface="Arial Black" pitchFamily="34" charset="0"/>
            </a:endParaRPr>
          </a:p>
        </p:txBody>
      </p:sp>
      <p:sp>
        <p:nvSpPr>
          <p:cNvPr id="20" name="Rounded Rectangle 19"/>
          <p:cNvSpPr/>
          <p:nvPr/>
        </p:nvSpPr>
        <p:spPr bwMode="auto">
          <a:xfrm>
            <a:off x="7475883" y="2362496"/>
            <a:ext cx="1124051" cy="510778"/>
          </a:xfrm>
          <a:prstGeom prst="roundRect">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I Mean…</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Uh…</a:t>
            </a:r>
            <a:r>
              <a:rPr lang="en-US" sz="1200" dirty="0" err="1">
                <a:solidFill>
                  <a:srgbClr val="000000"/>
                </a:solidFill>
                <a:effectLst/>
                <a:latin typeface="Arial Black" pitchFamily="34" charset="0"/>
              </a:rPr>
              <a:t>Er</a:t>
            </a:r>
            <a:r>
              <a:rPr lang="en-US" sz="1200" dirty="0">
                <a:solidFill>
                  <a:srgbClr val="000000"/>
                </a:solidFill>
                <a:effectLst/>
                <a:latin typeface="Arial Black" pitchFamily="34" charset="0"/>
              </a:rPr>
              <a:t>…</a:t>
            </a:r>
            <a:endParaRPr kumimoji="0" lang="en-US" sz="1200" b="0" i="0" u="none" strike="noStrike" cap="none" normalizeH="0" baseline="0" dirty="0">
              <a:ln>
                <a:noFill/>
              </a:ln>
              <a:solidFill>
                <a:srgbClr val="000000"/>
              </a:solidFill>
              <a:effectLst/>
              <a:latin typeface="Arial Black" pitchFamily="34" charset="0"/>
            </a:endParaRPr>
          </a:p>
        </p:txBody>
      </p:sp>
      <p:sp>
        <p:nvSpPr>
          <p:cNvPr id="21" name="Rounded Rectangle 20"/>
          <p:cNvSpPr/>
          <p:nvPr/>
        </p:nvSpPr>
        <p:spPr bwMode="auto">
          <a:xfrm rot="120000">
            <a:off x="6477001" y="2970543"/>
            <a:ext cx="2098549" cy="510778"/>
          </a:xfrm>
          <a:prstGeom prst="roundRect">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I…Uh…Um…</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Did You Drive Over?</a:t>
            </a:r>
            <a:endParaRPr kumimoji="0" lang="en-US" sz="1200" b="0" i="0" u="none" strike="noStrike" cap="none" normalizeH="0" baseline="0" dirty="0">
              <a:ln>
                <a:noFill/>
              </a:ln>
              <a:solidFill>
                <a:srgbClr val="000000"/>
              </a:solidFill>
              <a:effectLst/>
              <a:latin typeface="Arial Black" pitchFamily="34" charset="0"/>
            </a:endParaRPr>
          </a:p>
        </p:txBody>
      </p:sp>
      <p:sp>
        <p:nvSpPr>
          <p:cNvPr id="22" name="Rounded Rectangle 21"/>
          <p:cNvSpPr/>
          <p:nvPr/>
        </p:nvSpPr>
        <p:spPr bwMode="auto">
          <a:xfrm rot="-120000">
            <a:off x="6858001" y="3588345"/>
            <a:ext cx="2099423" cy="510778"/>
          </a:xfrm>
          <a:prstGeom prst="roundRect">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Or, Can…um…</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C</a:t>
            </a:r>
            <a:r>
              <a:rPr kumimoji="0" lang="en-US" sz="1200" b="0" i="0" u="none" strike="noStrike" cap="none" normalizeH="0" baseline="0" dirty="0">
                <a:ln>
                  <a:noFill/>
                </a:ln>
                <a:solidFill>
                  <a:srgbClr val="000000"/>
                </a:solidFill>
                <a:effectLst/>
                <a:latin typeface="Arial Black" pitchFamily="34" charset="0"/>
              </a:rPr>
              <a:t>an You Even Drive?</a:t>
            </a:r>
          </a:p>
        </p:txBody>
      </p:sp>
      <p:sp>
        <p:nvSpPr>
          <p:cNvPr id="23" name="Rounded Rectangle 22"/>
          <p:cNvSpPr/>
          <p:nvPr/>
        </p:nvSpPr>
        <p:spPr bwMode="auto">
          <a:xfrm rot="180000">
            <a:off x="7543801" y="4240543"/>
            <a:ext cx="1124051" cy="510778"/>
          </a:xfrm>
          <a:prstGeom prst="roundRect">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I Mean…</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Oh, Gosh!</a:t>
            </a:r>
            <a:endParaRPr kumimoji="0" lang="en-US" sz="1200" b="0" i="0" u="none" strike="noStrike" cap="none" normalizeH="0" baseline="0" dirty="0">
              <a:ln>
                <a:noFill/>
              </a:ln>
              <a:solidFill>
                <a:srgbClr val="000000"/>
              </a:solidFill>
              <a:effectLst/>
              <a:latin typeface="Arial Black" pitchFamily="34" charset="0"/>
            </a:endParaRPr>
          </a:p>
        </p:txBody>
      </p:sp>
      <p:sp>
        <p:nvSpPr>
          <p:cNvPr id="24" name="Rounded Rectangle 23"/>
          <p:cNvSpPr/>
          <p:nvPr/>
        </p:nvSpPr>
        <p:spPr bwMode="auto">
          <a:xfrm rot="-120000">
            <a:off x="7049873" y="4829486"/>
            <a:ext cx="1906654" cy="510778"/>
          </a:xfrm>
          <a:prstGeom prst="roundRect">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I…Uh…</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Oh My Goodness!</a:t>
            </a:r>
            <a:endParaRPr kumimoji="0" lang="en-US" sz="1200" b="0" i="0" u="none" strike="noStrike" cap="none" normalizeH="0" baseline="0" dirty="0">
              <a:ln>
                <a:noFill/>
              </a:ln>
              <a:solidFill>
                <a:srgbClr val="000000"/>
              </a:solidFill>
              <a:effectLst/>
              <a:latin typeface="Arial Black" pitchFamily="34" charset="0"/>
            </a:endParaRPr>
          </a:p>
        </p:txBody>
      </p:sp>
      <p:sp>
        <p:nvSpPr>
          <p:cNvPr id="25" name="Cloud Callout 24"/>
          <p:cNvSpPr/>
          <p:nvPr/>
        </p:nvSpPr>
        <p:spPr bwMode="auto">
          <a:xfrm>
            <a:off x="2667000" y="561925"/>
            <a:ext cx="1905000" cy="702766"/>
          </a:xfrm>
          <a:prstGeom prst="cloudCallout">
            <a:avLst>
              <a:gd name="adj1" fmla="val -4330"/>
              <a:gd name="adj2" fmla="val 130580"/>
            </a:avLst>
          </a:prstGeom>
          <a:solidFill>
            <a:srgbClr val="00FFCC"/>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Please, Just Stop Talking.</a:t>
            </a:r>
          </a:p>
        </p:txBody>
      </p:sp>
    </p:spTree>
    <p:extLst>
      <p:ext uri="{BB962C8B-B14F-4D97-AF65-F5344CB8AC3E}">
        <p14:creationId xmlns:p14="http://schemas.microsoft.com/office/powerpoint/2010/main" val="42070393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000"/>
                            </p:stCondLst>
                            <p:childTnLst>
                              <p:par>
                                <p:cTn id="19" presetID="12" presetClass="entr" presetSubtype="1" fill="hold" grpId="0" nodeType="afterEffect">
                                  <p:stCondLst>
                                    <p:cond delay="25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down)">
                                      <p:cBhvr>
                                        <p:cTn id="22" dur="500"/>
                                        <p:tgtEl>
                                          <p:spTgt spid="18"/>
                                        </p:tgtEl>
                                      </p:cBhvr>
                                    </p:animEffect>
                                  </p:childTnLst>
                                </p:cTn>
                              </p:par>
                            </p:childTnLst>
                          </p:cTn>
                        </p:par>
                        <p:par>
                          <p:cTn id="23" fill="hold">
                            <p:stCondLst>
                              <p:cond delay="2750"/>
                            </p:stCondLst>
                            <p:childTnLst>
                              <p:par>
                                <p:cTn id="24" presetID="12" presetClass="entr" presetSubtype="1" fill="hold" grpId="0" nodeType="afterEffect">
                                  <p:stCondLst>
                                    <p:cond delay="25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ppt_y</p:attrName>
                                        </p:attrNameLst>
                                      </p:cBhvr>
                                      <p:tavLst>
                                        <p:tav tm="0">
                                          <p:val>
                                            <p:strVal val="#ppt_y-#ppt_h*1.125000"/>
                                          </p:val>
                                        </p:tav>
                                        <p:tav tm="100000">
                                          <p:val>
                                            <p:strVal val="#ppt_y"/>
                                          </p:val>
                                        </p:tav>
                                      </p:tavLst>
                                    </p:anim>
                                    <p:animEffect transition="in" filter="wipe(down)">
                                      <p:cBhvr>
                                        <p:cTn id="27" dur="500"/>
                                        <p:tgtEl>
                                          <p:spTgt spid="19"/>
                                        </p:tgtEl>
                                      </p:cBhvr>
                                    </p:animEffect>
                                  </p:childTnLst>
                                </p:cTn>
                              </p:par>
                            </p:childTnLst>
                          </p:cTn>
                        </p:par>
                        <p:par>
                          <p:cTn id="28" fill="hold">
                            <p:stCondLst>
                              <p:cond delay="3500"/>
                            </p:stCondLst>
                            <p:childTnLst>
                              <p:par>
                                <p:cTn id="29" presetID="12" presetClass="entr" presetSubtype="1" fill="hold" grpId="0" nodeType="afterEffect">
                                  <p:stCondLst>
                                    <p:cond delay="25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ppt_y</p:attrName>
                                        </p:attrNameLst>
                                      </p:cBhvr>
                                      <p:tavLst>
                                        <p:tav tm="0">
                                          <p:val>
                                            <p:strVal val="#ppt_y-#ppt_h*1.125000"/>
                                          </p:val>
                                        </p:tav>
                                        <p:tav tm="100000">
                                          <p:val>
                                            <p:strVal val="#ppt_y"/>
                                          </p:val>
                                        </p:tav>
                                      </p:tavLst>
                                    </p:anim>
                                    <p:animEffect transition="in" filter="wipe(down)">
                                      <p:cBhvr>
                                        <p:cTn id="32" dur="500"/>
                                        <p:tgtEl>
                                          <p:spTgt spid="20"/>
                                        </p:tgtEl>
                                      </p:cBhvr>
                                    </p:animEffect>
                                  </p:childTnLst>
                                </p:cTn>
                              </p:par>
                            </p:childTnLst>
                          </p:cTn>
                        </p:par>
                        <p:par>
                          <p:cTn id="33" fill="hold">
                            <p:stCondLst>
                              <p:cond delay="4250"/>
                            </p:stCondLst>
                            <p:childTnLst>
                              <p:par>
                                <p:cTn id="34" presetID="12" presetClass="entr" presetSubtype="1" fill="hold" grpId="0" nodeType="afterEffect">
                                  <p:stCondLst>
                                    <p:cond delay="25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ppt_y</p:attrName>
                                        </p:attrNameLst>
                                      </p:cBhvr>
                                      <p:tavLst>
                                        <p:tav tm="0">
                                          <p:val>
                                            <p:strVal val="#ppt_y-#ppt_h*1.125000"/>
                                          </p:val>
                                        </p:tav>
                                        <p:tav tm="100000">
                                          <p:val>
                                            <p:strVal val="#ppt_y"/>
                                          </p:val>
                                        </p:tav>
                                      </p:tavLst>
                                    </p:anim>
                                    <p:animEffect transition="in" filter="wipe(down)">
                                      <p:cBhvr>
                                        <p:cTn id="37" dur="500"/>
                                        <p:tgtEl>
                                          <p:spTgt spid="21"/>
                                        </p:tgtEl>
                                      </p:cBhvr>
                                    </p:animEffect>
                                  </p:childTnLst>
                                </p:cTn>
                              </p:par>
                            </p:childTnLst>
                          </p:cTn>
                        </p:par>
                        <p:par>
                          <p:cTn id="38" fill="hold">
                            <p:stCondLst>
                              <p:cond delay="5000"/>
                            </p:stCondLst>
                            <p:childTnLst>
                              <p:par>
                                <p:cTn id="39" presetID="12" presetClass="entr" presetSubtype="1" fill="hold" grpId="0" nodeType="afterEffect">
                                  <p:stCondLst>
                                    <p:cond delay="25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p:tgtEl>
                                          <p:spTgt spid="22"/>
                                        </p:tgtEl>
                                        <p:attrNameLst>
                                          <p:attrName>ppt_y</p:attrName>
                                        </p:attrNameLst>
                                      </p:cBhvr>
                                      <p:tavLst>
                                        <p:tav tm="0">
                                          <p:val>
                                            <p:strVal val="#ppt_y-#ppt_h*1.125000"/>
                                          </p:val>
                                        </p:tav>
                                        <p:tav tm="100000">
                                          <p:val>
                                            <p:strVal val="#ppt_y"/>
                                          </p:val>
                                        </p:tav>
                                      </p:tavLst>
                                    </p:anim>
                                    <p:animEffect transition="in" filter="wipe(down)">
                                      <p:cBhvr>
                                        <p:cTn id="42" dur="500"/>
                                        <p:tgtEl>
                                          <p:spTgt spid="22"/>
                                        </p:tgtEl>
                                      </p:cBhvr>
                                    </p:animEffect>
                                  </p:childTnLst>
                                </p:cTn>
                              </p:par>
                            </p:childTnLst>
                          </p:cTn>
                        </p:par>
                        <p:par>
                          <p:cTn id="43" fill="hold">
                            <p:stCondLst>
                              <p:cond delay="5750"/>
                            </p:stCondLst>
                            <p:childTnLst>
                              <p:par>
                                <p:cTn id="44" presetID="12" presetClass="entr" presetSubtype="1" fill="hold" grpId="0" nodeType="afterEffect">
                                  <p:stCondLst>
                                    <p:cond delay="25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p:tgtEl>
                                          <p:spTgt spid="23"/>
                                        </p:tgtEl>
                                        <p:attrNameLst>
                                          <p:attrName>ppt_y</p:attrName>
                                        </p:attrNameLst>
                                      </p:cBhvr>
                                      <p:tavLst>
                                        <p:tav tm="0">
                                          <p:val>
                                            <p:strVal val="#ppt_y-#ppt_h*1.125000"/>
                                          </p:val>
                                        </p:tav>
                                        <p:tav tm="100000">
                                          <p:val>
                                            <p:strVal val="#ppt_y"/>
                                          </p:val>
                                        </p:tav>
                                      </p:tavLst>
                                    </p:anim>
                                    <p:animEffect transition="in" filter="wipe(down)">
                                      <p:cBhvr>
                                        <p:cTn id="47" dur="500"/>
                                        <p:tgtEl>
                                          <p:spTgt spid="23"/>
                                        </p:tgtEl>
                                      </p:cBhvr>
                                    </p:animEffect>
                                  </p:childTnLst>
                                </p:cTn>
                              </p:par>
                            </p:childTnLst>
                          </p:cTn>
                        </p:par>
                        <p:par>
                          <p:cTn id="48" fill="hold">
                            <p:stCondLst>
                              <p:cond delay="6500"/>
                            </p:stCondLst>
                            <p:childTnLst>
                              <p:par>
                                <p:cTn id="49" presetID="12" presetClass="entr" presetSubtype="1" fill="hold" grpId="0" nodeType="afterEffect">
                                  <p:stCondLst>
                                    <p:cond delay="25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p:tgtEl>
                                          <p:spTgt spid="24"/>
                                        </p:tgtEl>
                                        <p:attrNameLst>
                                          <p:attrName>ppt_y</p:attrName>
                                        </p:attrNameLst>
                                      </p:cBhvr>
                                      <p:tavLst>
                                        <p:tav tm="0">
                                          <p:val>
                                            <p:strVal val="#ppt_y-#ppt_h*1.125000"/>
                                          </p:val>
                                        </p:tav>
                                        <p:tav tm="100000">
                                          <p:val>
                                            <p:strVal val="#ppt_y"/>
                                          </p:val>
                                        </p:tav>
                                      </p:tavLst>
                                    </p:anim>
                                    <p:animEffect transition="in" filter="wipe(down)">
                                      <p:cBhvr>
                                        <p:cTn id="52" dur="500"/>
                                        <p:tgtEl>
                                          <p:spTgt spid="24"/>
                                        </p:tgtEl>
                                      </p:cBhvr>
                                    </p:animEffect>
                                  </p:childTnLst>
                                </p:cTn>
                              </p:par>
                            </p:childTnLst>
                          </p:cTn>
                        </p:par>
                        <p:par>
                          <p:cTn id="53" fill="hold">
                            <p:stCondLst>
                              <p:cond delay="7250"/>
                            </p:stCondLst>
                            <p:childTnLst>
                              <p:par>
                                <p:cTn id="54" presetID="14" presetClass="entr" presetSubtype="5" fill="hold" grpId="0" nodeType="afterEffect">
                                  <p:stCondLst>
                                    <p:cond delay="750"/>
                                  </p:stCondLst>
                                  <p:childTnLst>
                                    <p:set>
                                      <p:cBhvr>
                                        <p:cTn id="55" dur="1" fill="hold">
                                          <p:stCondLst>
                                            <p:cond delay="0"/>
                                          </p:stCondLst>
                                        </p:cTn>
                                        <p:tgtEl>
                                          <p:spTgt spid="25"/>
                                        </p:tgtEl>
                                        <p:attrNameLst>
                                          <p:attrName>style.visibility</p:attrName>
                                        </p:attrNameLst>
                                      </p:cBhvr>
                                      <p:to>
                                        <p:strVal val="visible"/>
                                      </p:to>
                                    </p:set>
                                    <p:animEffect transition="in" filter="randombar(vertic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4"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420" y="767736"/>
            <a:ext cx="5044240" cy="4368800"/>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96406" y="-21166"/>
            <a:ext cx="6893811" cy="646331"/>
            <a:chOff x="1297115" y="106438"/>
            <a:chExt cx="6281307" cy="581697"/>
          </a:xfrm>
        </p:grpSpPr>
        <p:sp>
          <p:nvSpPr>
            <p:cNvPr id="15" name="Rectangle 14"/>
            <p:cNvSpPr/>
            <p:nvPr/>
          </p:nvSpPr>
          <p:spPr>
            <a:xfrm>
              <a:off x="1297115" y="106438"/>
              <a:ext cx="6281307" cy="5816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TREAT ADULTS		ADULTS</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6" name="Rectangle 15"/>
            <p:cNvSpPr/>
            <p:nvPr/>
          </p:nvSpPr>
          <p:spPr>
            <a:xfrm>
              <a:off x="5014120" y="189537"/>
              <a:ext cx="600591"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AS</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sp>
        <p:nvSpPr>
          <p:cNvPr id="17" name="Rounded Rectangular Callout 16"/>
          <p:cNvSpPr/>
          <p:nvPr/>
        </p:nvSpPr>
        <p:spPr bwMode="auto">
          <a:xfrm>
            <a:off x="1096406" y="716015"/>
            <a:ext cx="4458592" cy="646986"/>
          </a:xfrm>
          <a:prstGeom prst="wedgeRoundRectCallout">
            <a:avLst>
              <a:gd name="adj1" fmla="val 30384"/>
              <a:gd name="adj2" fmla="val 74518"/>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ysClr val="windowText" lastClr="000000"/>
                </a:solidFill>
                <a:effectLst/>
                <a:latin typeface="Arial Black" pitchFamily="34" charset="0"/>
              </a:rPr>
              <a:t>HI, BILLY!</a:t>
            </a:r>
            <a:r>
              <a:rPr kumimoji="0" lang="en-US" sz="1600" b="0" i="0" u="none" strike="noStrike" cap="none" normalizeH="0" dirty="0">
                <a:ln>
                  <a:noFill/>
                </a:ln>
                <a:solidFill>
                  <a:sysClr val="windowText" lastClr="000000"/>
                </a:solidFill>
                <a:effectLst/>
                <a:latin typeface="Arial Black" pitchFamily="34" charset="0"/>
              </a:rPr>
              <a:t> MY NAME I MRS. JEFFRIES!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dirty="0">
                <a:ln>
                  <a:noFill/>
                </a:ln>
                <a:solidFill>
                  <a:sysClr val="windowText" lastClr="000000"/>
                </a:solidFill>
                <a:effectLst/>
                <a:latin typeface="Arial Black" pitchFamily="34" charset="0"/>
              </a:rPr>
              <a:t>I AM THE SOCIAL WORKER!</a:t>
            </a:r>
            <a:endParaRPr kumimoji="0" lang="en-US" sz="1600" b="0" i="0" u="none" strike="noStrike" cap="none" normalizeH="0" baseline="0" dirty="0">
              <a:ln>
                <a:noFill/>
              </a:ln>
              <a:solidFill>
                <a:sysClr val="windowText" lastClr="000000"/>
              </a:solidFill>
              <a:effectLst/>
              <a:latin typeface="Arial Black" pitchFamily="34" charset="0"/>
            </a:endParaRPr>
          </a:p>
        </p:txBody>
      </p:sp>
      <p:sp>
        <p:nvSpPr>
          <p:cNvPr id="18" name="Rounded Rectangular Callout 17"/>
          <p:cNvSpPr/>
          <p:nvPr/>
        </p:nvSpPr>
        <p:spPr bwMode="auto">
          <a:xfrm>
            <a:off x="5410200" y="3480792"/>
            <a:ext cx="3600458" cy="1191816"/>
          </a:xfrm>
          <a:prstGeom prst="wedgeRoundRectCallout">
            <a:avLst>
              <a:gd name="adj1" fmla="val -71534"/>
              <a:gd name="adj2" fmla="val -115781"/>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ysClr val="windowText" lastClr="000000"/>
                </a:solidFill>
                <a:effectLst/>
                <a:latin typeface="Arial Black" pitchFamily="34" charset="0"/>
              </a:rPr>
              <a:t>THIS IS LITTLE TOMMY!</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ysClr val="windowText" lastClr="000000"/>
                </a:solidFill>
                <a:effectLst/>
                <a:latin typeface="Arial Black" pitchFamily="34" charset="0"/>
              </a:rPr>
              <a:t>HE’S A PERSON WITH A DISABILITY THAT I HELP.</a:t>
            </a:r>
            <a:endParaRPr lang="en-US" sz="1600" dirty="0">
              <a:solidFill>
                <a:sysClr val="windowText" lastClr="000000"/>
              </a:solidFill>
              <a:effectLst/>
              <a:latin typeface="Arial Black"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dirty="0">
                <a:ln>
                  <a:noFill/>
                </a:ln>
                <a:solidFill>
                  <a:sysClr val="windowText" lastClr="000000"/>
                </a:solidFill>
                <a:effectLst/>
                <a:latin typeface="Arial Black" pitchFamily="34" charset="0"/>
              </a:rPr>
              <a:t>DO YOU UNDERSTAND THAT?</a:t>
            </a:r>
            <a:endParaRPr kumimoji="0" lang="en-US" sz="1600" b="0" i="0" u="none" strike="noStrike" cap="none" normalizeH="0" baseline="0" dirty="0">
              <a:ln>
                <a:noFill/>
              </a:ln>
              <a:solidFill>
                <a:sysClr val="windowText" lastClr="000000"/>
              </a:solidFill>
              <a:effectLst/>
              <a:latin typeface="Arial Black" pitchFamily="34" charset="0"/>
            </a:endParaRPr>
          </a:p>
        </p:txBody>
      </p:sp>
      <p:sp>
        <p:nvSpPr>
          <p:cNvPr id="19" name="Cloud Callout 18"/>
          <p:cNvSpPr/>
          <p:nvPr/>
        </p:nvSpPr>
        <p:spPr bwMode="auto">
          <a:xfrm>
            <a:off x="323834" y="2811720"/>
            <a:ext cx="1929786" cy="1264980"/>
          </a:xfrm>
          <a:prstGeom prst="cloudCallout">
            <a:avLst>
              <a:gd name="adj1" fmla="val 45829"/>
              <a:gd name="adj2" fmla="val -68780"/>
            </a:avLst>
          </a:prstGeom>
          <a:solidFill>
            <a:srgbClr val="FFFFFF"/>
          </a:solidFill>
          <a:ln w="19050">
            <a:solidFill>
              <a:srgbClr val="000000"/>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ysClr val="windowText" lastClr="000000"/>
                </a:solidFill>
                <a:effectLst/>
                <a:latin typeface="Arial Black" pitchFamily="34" charset="0"/>
              </a:rPr>
              <a:t>Why is this person screaming at me?</a:t>
            </a:r>
            <a:endParaRPr kumimoji="0" lang="en-US" sz="1200" b="0" i="0" u="none" strike="noStrike" cap="none" normalizeH="0" baseline="0" dirty="0">
              <a:ln>
                <a:noFill/>
              </a:ln>
              <a:solidFill>
                <a:sysClr val="windowText" lastClr="000000"/>
              </a:solidFill>
              <a:effectLst/>
              <a:latin typeface="Arial Black" pitchFamily="34" charset="0"/>
            </a:endParaRPr>
          </a:p>
        </p:txBody>
      </p:sp>
      <p:sp>
        <p:nvSpPr>
          <p:cNvPr id="20" name="Cloud Callout 19"/>
          <p:cNvSpPr/>
          <p:nvPr/>
        </p:nvSpPr>
        <p:spPr bwMode="auto">
          <a:xfrm>
            <a:off x="6964822" y="1183041"/>
            <a:ext cx="1929786" cy="1827193"/>
          </a:xfrm>
          <a:prstGeom prst="cloudCallout">
            <a:avLst>
              <a:gd name="adj1" fmla="val -62476"/>
              <a:gd name="adj2" fmla="val -2518"/>
            </a:avLst>
          </a:prstGeom>
          <a:solidFill>
            <a:srgbClr val="FFFF00"/>
          </a:solidFill>
          <a:ln w="12700">
            <a:solidFill>
              <a:srgbClr val="000000"/>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ysClr val="windowText" lastClr="000000"/>
                </a:solidFill>
                <a:effectLst/>
                <a:latin typeface="Arial Black" pitchFamily="34" charset="0"/>
              </a:rPr>
              <a:t>I Can’t Believe she just called me “Little Tommy”…I’m 37 Years Old!</a:t>
            </a:r>
            <a:endParaRPr kumimoji="0" lang="en-US" sz="1200" b="0" i="0" u="none" strike="noStrike" cap="none" normalizeH="0" baseline="0" dirty="0">
              <a:ln>
                <a:noFill/>
              </a:ln>
              <a:solidFill>
                <a:sysClr val="windowText" lastClr="000000"/>
              </a:solidFill>
              <a:effectLst/>
              <a:latin typeface="Arial Black" pitchFamily="34" charset="0"/>
            </a:endParaRPr>
          </a:p>
        </p:txBody>
      </p:sp>
      <p:sp>
        <p:nvSpPr>
          <p:cNvPr id="10" name="Oval Callout 9"/>
          <p:cNvSpPr/>
          <p:nvPr/>
        </p:nvSpPr>
        <p:spPr bwMode="auto">
          <a:xfrm>
            <a:off x="156792" y="1183041"/>
            <a:ext cx="1879227" cy="649188"/>
          </a:xfrm>
          <a:prstGeom prst="wedgeEllipseCallout">
            <a:avLst>
              <a:gd name="adj1" fmla="val 46315"/>
              <a:gd name="adj2" fmla="val 111297"/>
            </a:avLst>
          </a:prstGeom>
          <a:solidFill>
            <a:srgbClr val="FFC000"/>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ysClr val="windowText" lastClr="000000"/>
                </a:solidFill>
                <a:effectLst/>
                <a:latin typeface="Arial Black" pitchFamily="34" charset="0"/>
              </a:rPr>
              <a:t>My name is William.</a:t>
            </a:r>
          </a:p>
        </p:txBody>
      </p:sp>
      <p:sp>
        <p:nvSpPr>
          <p:cNvPr id="11" name="Rectangle 3"/>
          <p:cNvSpPr txBox="1">
            <a:spLocks noChangeArrowheads="1"/>
          </p:cNvSpPr>
          <p:nvPr/>
        </p:nvSpPr>
        <p:spPr bwMode="auto">
          <a:xfrm>
            <a:off x="609600" y="4838700"/>
            <a:ext cx="6257127" cy="707886"/>
          </a:xfrm>
          <a:prstGeom prst="rect">
            <a:avLst/>
          </a:prstGeom>
          <a:solidFill>
            <a:srgbClr val="F7B857"/>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rgbClr val="000000"/>
                </a:solidFill>
                <a:effectLst/>
              </a:rPr>
              <a:t>Ask the person what name they prefer to go by and avoid speaking to them in a patronizing tone</a:t>
            </a:r>
          </a:p>
        </p:txBody>
      </p:sp>
    </p:spTree>
    <p:extLst>
      <p:ext uri="{BB962C8B-B14F-4D97-AF65-F5344CB8AC3E}">
        <p14:creationId xmlns:p14="http://schemas.microsoft.com/office/powerpoint/2010/main" val="13266506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par>
                          <p:cTn id="13" fill="hold">
                            <p:stCondLst>
                              <p:cond delay="1500"/>
                            </p:stCondLst>
                            <p:childTnLst>
                              <p:par>
                                <p:cTn id="14" presetID="22" presetClass="entr" presetSubtype="8" fill="hold" grpId="0" nodeType="after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2500"/>
                            </p:stCondLst>
                            <p:childTnLst>
                              <p:par>
                                <p:cTn id="18" presetID="14" presetClass="entr" presetSubtype="5" fill="hold" grpId="0" nodeType="afterEffect">
                                  <p:stCondLst>
                                    <p:cond delay="750"/>
                                  </p:stCondLst>
                                  <p:childTnLst>
                                    <p:set>
                                      <p:cBhvr>
                                        <p:cTn id="19" dur="1" fill="hold">
                                          <p:stCondLst>
                                            <p:cond delay="0"/>
                                          </p:stCondLst>
                                        </p:cTn>
                                        <p:tgtEl>
                                          <p:spTgt spid="19"/>
                                        </p:tgtEl>
                                        <p:attrNameLst>
                                          <p:attrName>style.visibility</p:attrName>
                                        </p:attrNameLst>
                                      </p:cBhvr>
                                      <p:to>
                                        <p:strVal val="visible"/>
                                      </p:to>
                                    </p:set>
                                    <p:animEffect transition="in" filter="randombar(vertical)">
                                      <p:cBhvr>
                                        <p:cTn id="20" dur="500"/>
                                        <p:tgtEl>
                                          <p:spTgt spid="19"/>
                                        </p:tgtEl>
                                      </p:cBhvr>
                                    </p:animEffect>
                                  </p:childTnLst>
                                </p:cTn>
                              </p:par>
                            </p:childTnLst>
                          </p:cTn>
                        </p:par>
                        <p:par>
                          <p:cTn id="21" fill="hold">
                            <p:stCondLst>
                              <p:cond delay="3750"/>
                            </p:stCondLst>
                            <p:childTnLst>
                              <p:par>
                                <p:cTn id="22" presetID="14" presetClass="entr" presetSubtype="5" fill="hold" grpId="0" nodeType="afterEffect">
                                  <p:stCondLst>
                                    <p:cond delay="750"/>
                                  </p:stCondLst>
                                  <p:childTnLst>
                                    <p:set>
                                      <p:cBhvr>
                                        <p:cTn id="23" dur="1" fill="hold">
                                          <p:stCondLst>
                                            <p:cond delay="0"/>
                                          </p:stCondLst>
                                        </p:cTn>
                                        <p:tgtEl>
                                          <p:spTgt spid="20"/>
                                        </p:tgtEl>
                                        <p:attrNameLst>
                                          <p:attrName>style.visibility</p:attrName>
                                        </p:attrNameLst>
                                      </p:cBhvr>
                                      <p:to>
                                        <p:strVal val="visible"/>
                                      </p:to>
                                    </p:set>
                                    <p:animEffect transition="in" filter="randombar(vertical)">
                                      <p:cBhvr>
                                        <p:cTn id="24" dur="500"/>
                                        <p:tgtEl>
                                          <p:spTgt spid="20"/>
                                        </p:tgtEl>
                                      </p:cBhvr>
                                    </p:animEffect>
                                  </p:childTnLst>
                                </p:cTn>
                              </p:par>
                            </p:childTnLst>
                          </p:cTn>
                        </p:par>
                        <p:par>
                          <p:cTn id="25" fill="hold">
                            <p:stCondLst>
                              <p:cond delay="5000"/>
                            </p:stCondLst>
                            <p:childTnLst>
                              <p:par>
                                <p:cTn id="26" presetID="22" presetClass="entr" presetSubtype="4" fill="hold" grpId="0" nodeType="after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396"/>
            <a:ext cx="8229600" cy="1323439"/>
          </a:xfrm>
        </p:spPr>
        <p:txBody>
          <a:bodyPr/>
          <a:lstStyle/>
          <a:p>
            <a:r>
              <a:rPr lang="en-US" dirty="0"/>
              <a:t>What is a MICROAGGRESSION?</a:t>
            </a:r>
          </a:p>
        </p:txBody>
      </p:sp>
      <p:sp>
        <p:nvSpPr>
          <p:cNvPr id="3" name="Content Placeholder 2"/>
          <p:cNvSpPr>
            <a:spLocks noGrp="1"/>
          </p:cNvSpPr>
          <p:nvPr>
            <p:ph idx="1"/>
          </p:nvPr>
        </p:nvSpPr>
        <p:spPr>
          <a:xfrm>
            <a:off x="457200" y="1562100"/>
            <a:ext cx="8229600" cy="1200329"/>
          </a:xfrm>
        </p:spPr>
        <p:txBody>
          <a:bodyPr/>
          <a:lstStyle/>
          <a:p>
            <a:pPr marL="0" indent="0" algn="ctr">
              <a:buNone/>
            </a:pPr>
            <a:r>
              <a:rPr lang="en-US" sz="2400" b="1" dirty="0"/>
              <a:t>Verbal, nonverbal, and environmental slights, whether intentional or not, which communicate hostile, derogatory or negative messages to a person</a:t>
            </a:r>
          </a:p>
        </p:txBody>
      </p:sp>
      <p:sp>
        <p:nvSpPr>
          <p:cNvPr id="4" name="Content Placeholder 2"/>
          <p:cNvSpPr txBox="1">
            <a:spLocks/>
          </p:cNvSpPr>
          <p:nvPr/>
        </p:nvSpPr>
        <p:spPr bwMode="auto">
          <a:xfrm>
            <a:off x="1104900" y="2957694"/>
            <a:ext cx="6934200" cy="1200329"/>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rgbClr val="000000"/>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00"/>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00"/>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00"/>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00"/>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t>Subtle remarks and actions, and even intended compliments, which can often be just as harmful as outright discrimination and ableism</a:t>
            </a:r>
          </a:p>
        </p:txBody>
      </p:sp>
    </p:spTree>
    <p:extLst>
      <p:ext uri="{BB962C8B-B14F-4D97-AF65-F5344CB8AC3E}">
        <p14:creationId xmlns:p14="http://schemas.microsoft.com/office/powerpoint/2010/main" val="321282315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6966" y="1245288"/>
            <a:ext cx="5791200" cy="3728879"/>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10" name="Rectangle 3"/>
          <p:cNvSpPr txBox="1">
            <a:spLocks noChangeArrowheads="1"/>
          </p:cNvSpPr>
          <p:nvPr/>
        </p:nvSpPr>
        <p:spPr bwMode="auto">
          <a:xfrm>
            <a:off x="304800" y="4550833"/>
            <a:ext cx="6006914" cy="707886"/>
          </a:xfrm>
          <a:prstGeom prst="rect">
            <a:avLst/>
          </a:prstGeom>
          <a:solidFill>
            <a:srgbClr val="FFFF0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000" dirty="0">
                <a:solidFill>
                  <a:srgbClr val="000000"/>
                </a:solidFill>
                <a:effectLst/>
              </a:rPr>
              <a:t>Speak directly to the person instead of a companion or care provider</a:t>
            </a:r>
          </a:p>
        </p:txBody>
      </p:sp>
      <p:sp>
        <p:nvSpPr>
          <p:cNvPr id="11" name="Rectangle 3"/>
          <p:cNvSpPr txBox="1">
            <a:spLocks noChangeArrowheads="1"/>
          </p:cNvSpPr>
          <p:nvPr/>
        </p:nvSpPr>
        <p:spPr bwMode="auto">
          <a:xfrm>
            <a:off x="6477000" y="4720167"/>
            <a:ext cx="2362200" cy="707886"/>
          </a:xfrm>
          <a:prstGeom prst="rect">
            <a:avLst/>
          </a:prstGeom>
          <a:solidFill>
            <a:srgbClr val="66FFFF"/>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ysClr val="windowText" lastClr="000000"/>
                </a:solidFill>
                <a:effectLst/>
              </a:rPr>
              <a:t>…even if it is an interpreter</a:t>
            </a:r>
          </a:p>
        </p:txBody>
      </p:sp>
      <p:grpSp>
        <p:nvGrpSpPr>
          <p:cNvPr id="5" name="Group 4"/>
          <p:cNvGrpSpPr/>
          <p:nvPr/>
        </p:nvGrpSpPr>
        <p:grpSpPr>
          <a:xfrm>
            <a:off x="228600" y="865226"/>
            <a:ext cx="2133600" cy="1287443"/>
            <a:chOff x="228600" y="830942"/>
            <a:chExt cx="2133600" cy="1158699"/>
          </a:xfrm>
        </p:grpSpPr>
        <p:sp>
          <p:nvSpPr>
            <p:cNvPr id="13" name="Rounded Rectangular Callout 12"/>
            <p:cNvSpPr/>
            <p:nvPr/>
          </p:nvSpPr>
          <p:spPr bwMode="auto">
            <a:xfrm>
              <a:off x="482973" y="1529941"/>
              <a:ext cx="1879227" cy="459700"/>
            </a:xfrm>
            <a:prstGeom prst="wedgeRoundRectCallout">
              <a:avLst>
                <a:gd name="adj1" fmla="val 30289"/>
                <a:gd name="adj2" fmla="val 115714"/>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ysClr val="windowText" lastClr="000000"/>
                  </a:solidFill>
                  <a:effectLst/>
                  <a:latin typeface="Arial Black" pitchFamily="34" charset="0"/>
                </a:rPr>
                <a:t>…Do You Think Suzy Would Like To Go?</a:t>
              </a:r>
            </a:p>
          </p:txBody>
        </p:sp>
        <p:sp>
          <p:nvSpPr>
            <p:cNvPr id="14" name="Rounded Rectangle 13"/>
            <p:cNvSpPr/>
            <p:nvPr/>
          </p:nvSpPr>
          <p:spPr bwMode="auto">
            <a:xfrm>
              <a:off x="228600" y="830942"/>
              <a:ext cx="1736221" cy="643580"/>
            </a:xfrm>
            <a:prstGeom prst="roundRect">
              <a:avLst/>
            </a:prstGeom>
            <a:solidFill>
              <a:srgbClr val="66CCFF"/>
            </a:solidFill>
            <a:ln w="57150">
              <a:solidFill>
                <a:srgbClr val="FFFFFF"/>
              </a:solidFill>
              <a:headEnd type="none" w="med" len="med"/>
              <a:tailEnd type="none" w="med" len="med"/>
            </a:ln>
            <a:effectLst>
              <a:outerShdw blurRad="76200" dist="50800" dir="90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r>
                <a:rPr lang="en-US" sz="1200" dirty="0">
                  <a:solidFill>
                    <a:sysClr val="windowText" lastClr="000000"/>
                  </a:solidFill>
                  <a:effectLst/>
                  <a:latin typeface="Arial Black" pitchFamily="34" charset="0"/>
                </a:rPr>
                <a:t>I Thought I Would Go See A Movie Tonight...</a:t>
              </a:r>
            </a:p>
          </p:txBody>
        </p:sp>
      </p:grpSp>
      <p:grpSp>
        <p:nvGrpSpPr>
          <p:cNvPr id="15" name="Group 14"/>
          <p:cNvGrpSpPr/>
          <p:nvPr/>
        </p:nvGrpSpPr>
        <p:grpSpPr>
          <a:xfrm>
            <a:off x="6781800" y="862309"/>
            <a:ext cx="2133600" cy="1520779"/>
            <a:chOff x="228600" y="922882"/>
            <a:chExt cx="2133600" cy="1368702"/>
          </a:xfrm>
        </p:grpSpPr>
        <p:sp>
          <p:nvSpPr>
            <p:cNvPr id="16" name="Rounded Rectangular Callout 15"/>
            <p:cNvSpPr/>
            <p:nvPr/>
          </p:nvSpPr>
          <p:spPr bwMode="auto">
            <a:xfrm>
              <a:off x="482973" y="1464123"/>
              <a:ext cx="1879227" cy="827461"/>
            </a:xfrm>
            <a:prstGeom prst="wedgeRoundRectCallout">
              <a:avLst>
                <a:gd name="adj1" fmla="val -84017"/>
                <a:gd name="adj2" fmla="val 34299"/>
                <a:gd name="adj3" fmla="val 16667"/>
              </a:avLst>
            </a:prstGeom>
            <a:solidFill>
              <a:srgbClr val="FFC000"/>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ysClr val="windowText" lastClr="000000"/>
                  </a:solidFill>
                  <a:effectLst/>
                  <a:latin typeface="Arial Black" pitchFamily="34" charset="0"/>
                </a:rPr>
                <a:t>…And It Would Be Good For Her To Get Out Of The House For Awhile.</a:t>
              </a:r>
            </a:p>
          </p:txBody>
        </p:sp>
        <p:sp>
          <p:nvSpPr>
            <p:cNvPr id="17" name="Rounded Rectangle 16"/>
            <p:cNvSpPr/>
            <p:nvPr/>
          </p:nvSpPr>
          <p:spPr bwMode="auto">
            <a:xfrm>
              <a:off x="228600" y="922882"/>
              <a:ext cx="1736221" cy="459700"/>
            </a:xfrm>
            <a:prstGeom prst="roundRect">
              <a:avLst/>
            </a:prstGeom>
            <a:solidFill>
              <a:srgbClr val="FFC000"/>
            </a:solidFill>
            <a:ln w="57150">
              <a:solidFill>
                <a:srgbClr val="FFFFFF"/>
              </a:solidFill>
              <a:headEnd type="none" w="med" len="med"/>
              <a:tailEnd type="none" w="med" len="med"/>
            </a:ln>
            <a:effectLst>
              <a:outerShdw blurRad="76200" dist="50800" dir="90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r>
                <a:rPr lang="en-US" sz="1200" dirty="0">
                  <a:solidFill>
                    <a:sysClr val="windowText" lastClr="000000"/>
                  </a:solidFill>
                  <a:effectLst/>
                  <a:latin typeface="Arial Black" pitchFamily="34" charset="0"/>
                </a:rPr>
                <a:t>I Think She Would Love That…</a:t>
              </a:r>
            </a:p>
          </p:txBody>
        </p:sp>
      </p:grpSp>
      <p:grpSp>
        <p:nvGrpSpPr>
          <p:cNvPr id="7" name="Group 6"/>
          <p:cNvGrpSpPr/>
          <p:nvPr/>
        </p:nvGrpSpPr>
        <p:grpSpPr>
          <a:xfrm>
            <a:off x="3206796" y="902245"/>
            <a:ext cx="2286000" cy="1108587"/>
            <a:chOff x="2673396" y="1040621"/>
            <a:chExt cx="2286000" cy="997729"/>
          </a:xfrm>
          <a:solidFill>
            <a:srgbClr val="00FFCC"/>
          </a:solidFill>
        </p:grpSpPr>
        <p:sp>
          <p:nvSpPr>
            <p:cNvPr id="18" name="Cloud Callout 17"/>
            <p:cNvSpPr/>
            <p:nvPr/>
          </p:nvSpPr>
          <p:spPr bwMode="auto">
            <a:xfrm>
              <a:off x="2768192" y="1616690"/>
              <a:ext cx="2096407" cy="421660"/>
            </a:xfrm>
            <a:prstGeom prst="cloudCallout">
              <a:avLst>
                <a:gd name="adj1" fmla="val -661"/>
                <a:gd name="adj2" fmla="val 110313"/>
              </a:avLst>
            </a:prstGeom>
            <a:grp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none" lIns="45720" tIns="45720" rIns="4572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ysClr val="windowText" lastClr="000000"/>
                  </a:solidFill>
                  <a:effectLst/>
                  <a:latin typeface="Arial Black" pitchFamily="34" charset="0"/>
                </a:rPr>
                <a:t>And I hate Movies!</a:t>
              </a:r>
            </a:p>
          </p:txBody>
        </p:sp>
        <p:sp>
          <p:nvSpPr>
            <p:cNvPr id="19" name="Oval 18"/>
            <p:cNvSpPr/>
            <p:nvPr/>
          </p:nvSpPr>
          <p:spPr bwMode="auto">
            <a:xfrm>
              <a:off x="2673396" y="1040621"/>
              <a:ext cx="2286000" cy="584269"/>
            </a:xfrm>
            <a:prstGeom prst="ellipse">
              <a:avLst/>
            </a:prstGeom>
            <a:grpFill/>
            <a:ln w="57150">
              <a:solidFill>
                <a:srgbClr val="FFFFFF"/>
              </a:solidFill>
              <a:headEnd type="none" w="med" len="med"/>
              <a:tailEnd type="none" w="med" len="med"/>
            </a:ln>
            <a:effectLst>
              <a:outerShdw blurRad="76200" dist="50800" dir="96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r>
                <a:rPr lang="en-US" sz="1200" dirty="0">
                  <a:solidFill>
                    <a:sysClr val="windowText" lastClr="000000"/>
                  </a:solidFill>
                  <a:effectLst/>
                  <a:latin typeface="Arial Black" pitchFamily="34" charset="0"/>
                </a:rPr>
                <a:t>Hello?! I’m Sitting Right Here!</a:t>
              </a:r>
            </a:p>
          </p:txBody>
        </p:sp>
      </p:grpSp>
      <p:grpSp>
        <p:nvGrpSpPr>
          <p:cNvPr id="2" name="Group 1"/>
          <p:cNvGrpSpPr/>
          <p:nvPr/>
        </p:nvGrpSpPr>
        <p:grpSpPr>
          <a:xfrm>
            <a:off x="1851804" y="-21166"/>
            <a:ext cx="5171929" cy="646332"/>
            <a:chOff x="1851803" y="106438"/>
            <a:chExt cx="5171929" cy="581698"/>
          </a:xfrm>
        </p:grpSpPr>
        <p:sp>
          <p:nvSpPr>
            <p:cNvPr id="8" name="Rectangle 7"/>
            <p:cNvSpPr/>
            <p:nvPr/>
          </p:nvSpPr>
          <p:spPr>
            <a:xfrm>
              <a:off x="1851803" y="106438"/>
              <a:ext cx="5171929" cy="5816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TALK  		      PERSON</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20" name="Rectangle 19"/>
            <p:cNvSpPr/>
            <p:nvPr/>
          </p:nvSpPr>
          <p:spPr>
            <a:xfrm>
              <a:off x="3285806" y="209550"/>
              <a:ext cx="1496628"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TO THE</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spTree>
    <p:extLst>
      <p:ext uri="{BB962C8B-B14F-4D97-AF65-F5344CB8AC3E}">
        <p14:creationId xmlns:p14="http://schemas.microsoft.com/office/powerpoint/2010/main" val="27696910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4"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2000"/>
                            </p:stCondLst>
                            <p:childTnLst>
                              <p:par>
                                <p:cTn id="19" presetID="22" presetClass="entr" presetSubtype="4" fill="hold" nodeType="after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p:stCondLst>
                              <p:cond delay="3000"/>
                            </p:stCondLst>
                            <p:childTnLst>
                              <p:par>
                                <p:cTn id="23" presetID="22" presetClass="entr" presetSubtype="4" fill="hold" nodeType="afterEffect">
                                  <p:stCondLst>
                                    <p:cond delay="75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0652" y="571500"/>
            <a:ext cx="5181600" cy="4488180"/>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8" name="Rectangle 3"/>
          <p:cNvSpPr txBox="1">
            <a:spLocks noChangeArrowheads="1"/>
          </p:cNvSpPr>
          <p:nvPr/>
        </p:nvSpPr>
        <p:spPr bwMode="auto">
          <a:xfrm>
            <a:off x="208052" y="791038"/>
            <a:ext cx="2057400" cy="1631216"/>
          </a:xfrm>
          <a:prstGeom prst="rect">
            <a:avLst/>
          </a:prstGeom>
          <a:solidFill>
            <a:srgbClr val="C0E399"/>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ysClr val="windowText" lastClr="000000"/>
                </a:solidFill>
                <a:effectLst/>
              </a:rPr>
              <a:t>Offer your assistance and then wait for the person to accept your offer…</a:t>
            </a:r>
          </a:p>
        </p:txBody>
      </p:sp>
      <p:sp>
        <p:nvSpPr>
          <p:cNvPr id="11" name="Rectangle 3"/>
          <p:cNvSpPr txBox="1">
            <a:spLocks noChangeArrowheads="1"/>
          </p:cNvSpPr>
          <p:nvPr/>
        </p:nvSpPr>
        <p:spPr bwMode="auto">
          <a:xfrm>
            <a:off x="4648200" y="4720167"/>
            <a:ext cx="4191000" cy="707886"/>
          </a:xfrm>
          <a:prstGeom prst="rect">
            <a:avLst/>
          </a:prstGeom>
          <a:solidFill>
            <a:srgbClr val="FFCCFF"/>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ysClr val="windowText" lastClr="000000"/>
                </a:solidFill>
                <a:effectLst/>
              </a:rPr>
              <a:t>…and allow them to explain to you </a:t>
            </a:r>
            <a:r>
              <a:rPr lang="en-US" sz="2000" i="1" dirty="0">
                <a:solidFill>
                  <a:sysClr val="windowText" lastClr="000000"/>
                </a:solidFill>
                <a:effectLst/>
              </a:rPr>
              <a:t>HOW </a:t>
            </a:r>
            <a:r>
              <a:rPr lang="en-US" sz="2000" dirty="0">
                <a:solidFill>
                  <a:sysClr val="windowText" lastClr="000000"/>
                </a:solidFill>
                <a:effectLst/>
              </a:rPr>
              <a:t>you can assist them</a:t>
            </a:r>
          </a:p>
        </p:txBody>
      </p:sp>
      <p:sp>
        <p:nvSpPr>
          <p:cNvPr id="12" name="Oval Callout 11"/>
          <p:cNvSpPr/>
          <p:nvPr/>
        </p:nvSpPr>
        <p:spPr bwMode="auto">
          <a:xfrm>
            <a:off x="7188573" y="1372675"/>
            <a:ext cx="1879227" cy="649188"/>
          </a:xfrm>
          <a:prstGeom prst="wedgeEllipseCallout">
            <a:avLst>
              <a:gd name="adj1" fmla="val -68573"/>
              <a:gd name="adj2" fmla="val 91734"/>
            </a:avLst>
          </a:prstGeom>
          <a:solidFill>
            <a:srgbClr val="FFC000"/>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ysClr val="windowText" lastClr="000000"/>
                </a:solidFill>
                <a:effectLst/>
                <a:latin typeface="Arial Black" pitchFamily="34" charset="0"/>
              </a:rPr>
              <a:t>Don’t Worry, I’ve Got </a:t>
            </a:r>
            <a:r>
              <a:rPr kumimoji="0" lang="en-US" sz="1200" b="0" i="0" u="none" strike="noStrike" cap="none" normalizeH="0" baseline="0" dirty="0" err="1">
                <a:ln>
                  <a:noFill/>
                </a:ln>
                <a:solidFill>
                  <a:sysClr val="windowText" lastClr="000000"/>
                </a:solidFill>
                <a:effectLst/>
                <a:latin typeface="Arial Black" pitchFamily="34" charset="0"/>
              </a:rPr>
              <a:t>Ya</a:t>
            </a:r>
            <a:r>
              <a:rPr kumimoji="0" lang="en-US" sz="1200" b="0" i="0" u="none" strike="noStrike" cap="none" normalizeH="0" baseline="0" dirty="0">
                <a:ln>
                  <a:noFill/>
                </a:ln>
                <a:solidFill>
                  <a:sysClr val="windowText" lastClr="000000"/>
                </a:solidFill>
                <a:effectLst/>
                <a:latin typeface="Arial Black" pitchFamily="34" charset="0"/>
              </a:rPr>
              <a:t>’!</a:t>
            </a:r>
          </a:p>
        </p:txBody>
      </p:sp>
      <p:sp>
        <p:nvSpPr>
          <p:cNvPr id="13" name="Explosion 2 12"/>
          <p:cNvSpPr/>
          <p:nvPr/>
        </p:nvSpPr>
        <p:spPr bwMode="auto">
          <a:xfrm>
            <a:off x="589052" y="2434167"/>
            <a:ext cx="2438400" cy="1524000"/>
          </a:xfrm>
          <a:prstGeom prst="irregularSeal2">
            <a:avLst/>
          </a:prstGeom>
          <a:solidFill>
            <a:srgbClr val="003F72"/>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non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FFFFFF"/>
                </a:solidFill>
                <a:effectLst/>
                <a:latin typeface="Arial Black" pitchFamily="34" charset="0"/>
              </a:rPr>
              <a:t>Hey, Whoa!</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FFFFFF"/>
                </a:solidFill>
                <a:effectLst/>
                <a:latin typeface="Arial Black" pitchFamily="34" charset="0"/>
              </a:rPr>
              <a:t>What Are You</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FFFFFF"/>
                </a:solidFill>
                <a:effectLst/>
                <a:latin typeface="Arial Black" pitchFamily="34" charset="0"/>
              </a:rPr>
              <a:t>Doing?!</a:t>
            </a:r>
            <a:endParaRPr kumimoji="0" lang="en-US" sz="1200" b="0" i="0" u="none" strike="noStrike" cap="none" normalizeH="0" baseline="0" dirty="0">
              <a:ln>
                <a:noFill/>
              </a:ln>
              <a:solidFill>
                <a:srgbClr val="FFFFFF"/>
              </a:solidFill>
              <a:effectLst/>
              <a:latin typeface="Arial Black" pitchFamily="34" charset="0"/>
            </a:endParaRPr>
          </a:p>
        </p:txBody>
      </p:sp>
      <p:sp>
        <p:nvSpPr>
          <p:cNvPr id="15" name="Explosion 2 14"/>
          <p:cNvSpPr/>
          <p:nvPr/>
        </p:nvSpPr>
        <p:spPr bwMode="auto">
          <a:xfrm>
            <a:off x="1427252" y="3309190"/>
            <a:ext cx="1219200" cy="1439333"/>
          </a:xfrm>
          <a:prstGeom prst="irregularSeal2">
            <a:avLst/>
          </a:prstGeom>
          <a:solidFill>
            <a:srgbClr val="003F72"/>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non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FFFFFF"/>
                </a:solidFill>
                <a:effectLst/>
                <a:latin typeface="Arial Black" pitchFamily="34" charset="0"/>
              </a:rPr>
              <a:t>Let Me</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FFFFFF"/>
                </a:solidFill>
                <a:effectLst/>
                <a:latin typeface="Arial Black" pitchFamily="34" charset="0"/>
              </a:rPr>
              <a:t>Go!!</a:t>
            </a:r>
          </a:p>
        </p:txBody>
      </p:sp>
      <p:grpSp>
        <p:nvGrpSpPr>
          <p:cNvPr id="3" name="Group 2"/>
          <p:cNvGrpSpPr/>
          <p:nvPr/>
        </p:nvGrpSpPr>
        <p:grpSpPr>
          <a:xfrm>
            <a:off x="838200" y="-61979"/>
            <a:ext cx="7513595" cy="646331"/>
            <a:chOff x="887642" y="-19050"/>
            <a:chExt cx="7513595" cy="581697"/>
          </a:xfrm>
        </p:grpSpPr>
        <p:sp>
          <p:nvSpPr>
            <p:cNvPr id="9" name="Rectangle 8"/>
            <p:cNvSpPr/>
            <p:nvPr/>
          </p:nvSpPr>
          <p:spPr>
            <a:xfrm>
              <a:off x="887642" y="-19050"/>
              <a:ext cx="7513595" cy="5816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ASK	  	     	       SOMEONE</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4" name="Rectangle 13"/>
            <p:cNvSpPr/>
            <p:nvPr/>
          </p:nvSpPr>
          <p:spPr>
            <a:xfrm>
              <a:off x="2097234" y="64049"/>
              <a:ext cx="3511667"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BEFORE YOU HELP</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spTree>
    <p:extLst>
      <p:ext uri="{BB962C8B-B14F-4D97-AF65-F5344CB8AC3E}">
        <p14:creationId xmlns:p14="http://schemas.microsoft.com/office/powerpoint/2010/main" val="15095233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2000"/>
                            </p:stCondLst>
                            <p:childTnLst>
                              <p:par>
                                <p:cTn id="19" presetID="22" presetClass="entr" presetSubtype="2" fill="hold" grpId="0" nodeType="afterEffect">
                                  <p:stCondLst>
                                    <p:cond delay="75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par>
                          <p:cTn id="22" fill="hold">
                            <p:stCondLst>
                              <p:cond delay="3250"/>
                            </p:stCondLst>
                            <p:childTnLst>
                              <p:par>
                                <p:cTn id="23" presetID="6" presetClass="entr" presetSubtype="32" fill="hold" grpId="0" nodeType="after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circle(ou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1079500"/>
            <a:ext cx="4425696" cy="4457967"/>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8" name="Rectangle 3"/>
          <p:cNvSpPr txBox="1">
            <a:spLocks noChangeArrowheads="1"/>
          </p:cNvSpPr>
          <p:nvPr/>
        </p:nvSpPr>
        <p:spPr bwMode="auto">
          <a:xfrm>
            <a:off x="228600" y="1181100"/>
            <a:ext cx="1981200" cy="1015663"/>
          </a:xfrm>
          <a:prstGeom prst="rect">
            <a:avLst/>
          </a:prstGeom>
          <a:solidFill>
            <a:srgbClr val="F7B857"/>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rgbClr val="000000"/>
                </a:solidFill>
                <a:effectLst/>
              </a:rPr>
              <a:t>Always respect their personal space.</a:t>
            </a:r>
          </a:p>
        </p:txBody>
      </p:sp>
      <p:grpSp>
        <p:nvGrpSpPr>
          <p:cNvPr id="6" name="Group 5"/>
          <p:cNvGrpSpPr/>
          <p:nvPr/>
        </p:nvGrpSpPr>
        <p:grpSpPr>
          <a:xfrm>
            <a:off x="1219200" y="52271"/>
            <a:ext cx="6748964" cy="955415"/>
            <a:chOff x="1404436" y="83775"/>
            <a:chExt cx="6324680" cy="859873"/>
          </a:xfrm>
        </p:grpSpPr>
        <p:sp>
          <p:nvSpPr>
            <p:cNvPr id="9" name="Rectangle 8"/>
            <p:cNvSpPr/>
            <p:nvPr/>
          </p:nvSpPr>
          <p:spPr>
            <a:xfrm>
              <a:off x="1404436" y="361950"/>
              <a:ext cx="6324680" cy="5816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EXTENSION	         BODY</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0" name="Rectangle 9"/>
            <p:cNvSpPr/>
            <p:nvPr/>
          </p:nvSpPr>
          <p:spPr>
            <a:xfrm>
              <a:off x="1628538" y="83775"/>
              <a:ext cx="5876482"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A PERSON’S WHEELCHAIR IS AN</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1" name="Rectangle 10"/>
            <p:cNvSpPr/>
            <p:nvPr/>
          </p:nvSpPr>
          <p:spPr>
            <a:xfrm>
              <a:off x="4428671" y="478482"/>
              <a:ext cx="1861408"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OF THEIR</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sp>
        <p:nvSpPr>
          <p:cNvPr id="12" name="Rectangle 3"/>
          <p:cNvSpPr txBox="1">
            <a:spLocks noChangeArrowheads="1"/>
          </p:cNvSpPr>
          <p:nvPr/>
        </p:nvSpPr>
        <p:spPr bwMode="auto">
          <a:xfrm>
            <a:off x="6019800" y="1634399"/>
            <a:ext cx="3004458" cy="2092881"/>
          </a:xfrm>
          <a:prstGeom prst="rect">
            <a:avLst/>
          </a:prstGeom>
          <a:solidFill>
            <a:srgbClr val="003F72"/>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3038" indent="-173038">
              <a:spcBef>
                <a:spcPts val="600"/>
              </a:spcBef>
            </a:pPr>
            <a:r>
              <a:rPr lang="en-US" sz="2000" dirty="0">
                <a:solidFill>
                  <a:srgbClr val="FFFFFF"/>
                </a:solidFill>
                <a:effectLst/>
              </a:rPr>
              <a:t>Do not lean or hang on someone’s wheelchair</a:t>
            </a:r>
          </a:p>
          <a:p>
            <a:pPr marL="173038" indent="-173038">
              <a:spcBef>
                <a:spcPts val="600"/>
              </a:spcBef>
            </a:pPr>
            <a:r>
              <a:rPr lang="en-US" sz="2000" dirty="0">
                <a:solidFill>
                  <a:srgbClr val="FFFFFF"/>
                </a:solidFill>
                <a:effectLst/>
              </a:rPr>
              <a:t>Do not ask them to hold or carry things for you</a:t>
            </a:r>
          </a:p>
          <a:p>
            <a:pPr marL="173038" indent="-173038">
              <a:spcBef>
                <a:spcPts val="600"/>
              </a:spcBef>
            </a:pPr>
            <a:r>
              <a:rPr lang="en-US" sz="2000" dirty="0">
                <a:solidFill>
                  <a:srgbClr val="FFFFFF"/>
                </a:solidFill>
                <a:effectLst/>
              </a:rPr>
              <a:t>Do not just grab their chair and push them</a:t>
            </a:r>
          </a:p>
        </p:txBody>
      </p:sp>
      <p:sp>
        <p:nvSpPr>
          <p:cNvPr id="14" name="Oval 13"/>
          <p:cNvSpPr/>
          <p:nvPr/>
        </p:nvSpPr>
        <p:spPr bwMode="auto">
          <a:xfrm>
            <a:off x="152400" y="3808512"/>
            <a:ext cx="1981200" cy="649188"/>
          </a:xfrm>
          <a:prstGeom prst="ellipse">
            <a:avLst/>
          </a:prstGeom>
          <a:solidFill>
            <a:srgbClr val="C0E399"/>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ysClr val="windowText" lastClr="000000"/>
                </a:solidFill>
                <a:effectLst/>
                <a:latin typeface="Arial Black" pitchFamily="34" charset="0"/>
              </a:rPr>
              <a:t>Thanks…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ysClr val="windowText" lastClr="000000"/>
                </a:solidFill>
                <a:effectLst/>
                <a:latin typeface="Arial Black" pitchFamily="34" charset="0"/>
              </a:rPr>
              <a:t>you’re a doll!</a:t>
            </a:r>
          </a:p>
        </p:txBody>
      </p:sp>
      <p:sp>
        <p:nvSpPr>
          <p:cNvPr id="13" name="Oval Callout 12"/>
          <p:cNvSpPr/>
          <p:nvPr/>
        </p:nvSpPr>
        <p:spPr bwMode="auto">
          <a:xfrm>
            <a:off x="228600" y="2948254"/>
            <a:ext cx="1879227" cy="908864"/>
          </a:xfrm>
          <a:prstGeom prst="wedgeEllipseCallout">
            <a:avLst>
              <a:gd name="adj1" fmla="val 69292"/>
              <a:gd name="adj2" fmla="val -139388"/>
            </a:avLst>
          </a:prstGeom>
          <a:solidFill>
            <a:srgbClr val="C0E399"/>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ysClr val="windowText" lastClr="000000"/>
                </a:solidFill>
                <a:effectLst/>
                <a:latin typeface="Arial Black" pitchFamily="34" charset="0"/>
              </a:rPr>
              <a:t>Could you carry this for</a:t>
            </a:r>
            <a:r>
              <a:rPr kumimoji="0" lang="en-US" sz="1200" b="0" i="0" u="none" strike="noStrike" cap="none" normalizeH="0" dirty="0">
                <a:ln>
                  <a:noFill/>
                </a:ln>
                <a:solidFill>
                  <a:sysClr val="windowText" lastClr="000000"/>
                </a:solidFill>
                <a:effectLst/>
                <a:latin typeface="Arial Black" pitchFamily="34" charset="0"/>
              </a:rPr>
              <a:t> me?</a:t>
            </a:r>
            <a:endParaRPr kumimoji="0" lang="en-US" sz="1200" b="0" i="0" u="none" strike="noStrike" cap="none" normalizeH="0" baseline="0" dirty="0">
              <a:ln>
                <a:noFill/>
              </a:ln>
              <a:solidFill>
                <a:sysClr val="windowText" lastClr="000000"/>
              </a:solidFill>
              <a:effectLst/>
              <a:latin typeface="Arial Black" pitchFamily="34" charset="0"/>
            </a:endParaRPr>
          </a:p>
        </p:txBody>
      </p:sp>
    </p:spTree>
    <p:extLst>
      <p:ext uri="{BB962C8B-B14F-4D97-AF65-F5344CB8AC3E}">
        <p14:creationId xmlns:p14="http://schemas.microsoft.com/office/powerpoint/2010/main" val="13628449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2"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229524"/>
            <a:ext cx="5254752" cy="3913976"/>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6" name="Rectangle 3"/>
          <p:cNvSpPr txBox="1">
            <a:spLocks noChangeArrowheads="1"/>
          </p:cNvSpPr>
          <p:nvPr/>
        </p:nvSpPr>
        <p:spPr bwMode="auto">
          <a:xfrm>
            <a:off x="3695700" y="1164167"/>
            <a:ext cx="4800600" cy="400110"/>
          </a:xfrm>
          <a:prstGeom prst="rect">
            <a:avLst/>
          </a:prstGeom>
          <a:solidFill>
            <a:srgbClr val="A3C5E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rgbClr val="000000"/>
                </a:solidFill>
                <a:effectLst/>
              </a:rPr>
              <a:t>First get the person’s attention and then: </a:t>
            </a:r>
          </a:p>
        </p:txBody>
      </p:sp>
      <p:grpSp>
        <p:nvGrpSpPr>
          <p:cNvPr id="2" name="Group 1"/>
          <p:cNvGrpSpPr/>
          <p:nvPr/>
        </p:nvGrpSpPr>
        <p:grpSpPr>
          <a:xfrm>
            <a:off x="990600" y="-21167"/>
            <a:ext cx="7152344" cy="955415"/>
            <a:chOff x="990600" y="83775"/>
            <a:chExt cx="7152344" cy="859873"/>
          </a:xfrm>
        </p:grpSpPr>
        <p:sp>
          <p:nvSpPr>
            <p:cNvPr id="9" name="Rectangle 8"/>
            <p:cNvSpPr/>
            <p:nvPr/>
          </p:nvSpPr>
          <p:spPr>
            <a:xfrm>
              <a:off x="1672389" y="361950"/>
              <a:ext cx="5788765" cy="5816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HEARING DISABILITY</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0" name="Rectangle 9"/>
            <p:cNvSpPr/>
            <p:nvPr/>
          </p:nvSpPr>
          <p:spPr>
            <a:xfrm>
              <a:off x="990600" y="83775"/>
              <a:ext cx="7152344"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SPEAK DIRECTLY TO A PERSON WITH A</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sp>
        <p:nvSpPr>
          <p:cNvPr id="11" name="Rounded Rectangular Callout 10"/>
          <p:cNvSpPr/>
          <p:nvPr/>
        </p:nvSpPr>
        <p:spPr bwMode="auto">
          <a:xfrm>
            <a:off x="475785" y="1217679"/>
            <a:ext cx="1879227" cy="510778"/>
          </a:xfrm>
          <a:prstGeom prst="wedgeRoundRectCallout">
            <a:avLst>
              <a:gd name="adj1" fmla="val -6894"/>
              <a:gd name="adj2" fmla="val 112337"/>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spc="-150" normalizeH="0" baseline="0">
                <a:ln>
                  <a:noFill/>
                </a:ln>
                <a:solidFill>
                  <a:srgbClr val="000000"/>
                </a:solidFill>
                <a:effectLst/>
                <a:latin typeface="Arial Black" pitchFamily="34" charset="0"/>
              </a:rPr>
              <a:t>It says here that the person from that place that did that thing with the stuff is doing more things for those people…</a:t>
            </a:r>
            <a:endParaRPr kumimoji="0" lang="en-US" sz="800" b="0" i="0" u="none" strike="noStrike" cap="none" spc="-150" normalizeH="0" baseline="0" dirty="0">
              <a:ln>
                <a:noFill/>
              </a:ln>
              <a:solidFill>
                <a:srgbClr val="000000"/>
              </a:solidFill>
              <a:effectLst/>
              <a:latin typeface="Arial Black" pitchFamily="34" charset="0"/>
            </a:endParaRPr>
          </a:p>
        </p:txBody>
      </p:sp>
      <p:sp>
        <p:nvSpPr>
          <p:cNvPr id="14" name="Cloud Callout 13"/>
          <p:cNvSpPr/>
          <p:nvPr/>
        </p:nvSpPr>
        <p:spPr bwMode="auto">
          <a:xfrm>
            <a:off x="3583557" y="4401691"/>
            <a:ext cx="1905000" cy="702766"/>
          </a:xfrm>
          <a:prstGeom prst="cloudCallout">
            <a:avLst>
              <a:gd name="adj1" fmla="val -10670"/>
              <a:gd name="adj2" fmla="val -220483"/>
            </a:avLst>
          </a:prstGeom>
          <a:solidFill>
            <a:srgbClr val="00FFCC"/>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What Is He Saying?!</a:t>
            </a:r>
          </a:p>
        </p:txBody>
      </p:sp>
      <p:sp>
        <p:nvSpPr>
          <p:cNvPr id="8" name="Rectangle 3"/>
          <p:cNvSpPr txBox="1">
            <a:spLocks noChangeArrowheads="1"/>
          </p:cNvSpPr>
          <p:nvPr/>
        </p:nvSpPr>
        <p:spPr bwMode="auto">
          <a:xfrm>
            <a:off x="5257800" y="1756834"/>
            <a:ext cx="3657600" cy="2554545"/>
          </a:xfrm>
          <a:prstGeom prst="rect">
            <a:avLst/>
          </a:prstGeom>
          <a:solidFill>
            <a:srgbClr val="F7B857"/>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3038" indent="-173038">
              <a:spcBef>
                <a:spcPts val="0"/>
              </a:spcBef>
            </a:pPr>
            <a:r>
              <a:rPr lang="en-US" sz="2000" dirty="0">
                <a:solidFill>
                  <a:srgbClr val="000000"/>
                </a:solidFill>
                <a:effectLst/>
              </a:rPr>
              <a:t>Look directly at the person</a:t>
            </a:r>
          </a:p>
          <a:p>
            <a:pPr marL="173038" indent="-173038">
              <a:spcBef>
                <a:spcPts val="0"/>
              </a:spcBef>
            </a:pPr>
            <a:r>
              <a:rPr lang="en-US" sz="2000" dirty="0">
                <a:solidFill>
                  <a:srgbClr val="000000"/>
                </a:solidFill>
                <a:effectLst/>
              </a:rPr>
              <a:t>Speak clearly and slowly</a:t>
            </a:r>
          </a:p>
          <a:p>
            <a:pPr marL="173038" indent="-173038">
              <a:spcBef>
                <a:spcPts val="0"/>
              </a:spcBef>
            </a:pPr>
            <a:r>
              <a:rPr lang="en-US" sz="2000" dirty="0">
                <a:solidFill>
                  <a:srgbClr val="000000"/>
                </a:solidFill>
                <a:effectLst/>
              </a:rPr>
              <a:t>Speak expressively</a:t>
            </a:r>
          </a:p>
          <a:p>
            <a:pPr marL="173038" indent="-173038">
              <a:spcBef>
                <a:spcPts val="0"/>
              </a:spcBef>
            </a:pPr>
            <a:r>
              <a:rPr lang="en-US" sz="2000" dirty="0">
                <a:solidFill>
                  <a:srgbClr val="000000"/>
                </a:solidFill>
                <a:effectLst/>
              </a:rPr>
              <a:t>Keep hands, food, etc. away from your mouth</a:t>
            </a:r>
          </a:p>
          <a:p>
            <a:pPr marL="173038" indent="-173038">
              <a:spcBef>
                <a:spcPts val="0"/>
              </a:spcBef>
            </a:pPr>
            <a:r>
              <a:rPr lang="en-US" sz="2000" dirty="0">
                <a:solidFill>
                  <a:srgbClr val="000000"/>
                </a:solidFill>
                <a:effectLst/>
              </a:rPr>
              <a:t>Avoid covering your face or turning away from the person</a:t>
            </a:r>
          </a:p>
          <a:p>
            <a:pPr marL="173038" indent="-173038">
              <a:spcBef>
                <a:spcPts val="0"/>
              </a:spcBef>
            </a:pPr>
            <a:r>
              <a:rPr lang="en-US" sz="2000" dirty="0">
                <a:solidFill>
                  <a:srgbClr val="000000"/>
                </a:solidFill>
                <a:effectLst/>
              </a:rPr>
              <a:t>DON’T SHOUT AT THEM</a:t>
            </a:r>
          </a:p>
        </p:txBody>
      </p:sp>
    </p:spTree>
    <p:extLst>
      <p:ext uri="{BB962C8B-B14F-4D97-AF65-F5344CB8AC3E}">
        <p14:creationId xmlns:p14="http://schemas.microsoft.com/office/powerpoint/2010/main" val="32257852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2500"/>
                            </p:stCondLst>
                            <p:childTnLst>
                              <p:par>
                                <p:cTn id="18" presetID="14" presetClass="entr" presetSubtype="5" fill="hold" grpId="0" nodeType="after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randombar(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4" y="1357925"/>
            <a:ext cx="3590543" cy="3870242"/>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0808" y="994834"/>
            <a:ext cx="3593592" cy="3873528"/>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6" name="Rectangle 3"/>
          <p:cNvSpPr txBox="1">
            <a:spLocks noChangeArrowheads="1"/>
          </p:cNvSpPr>
          <p:nvPr/>
        </p:nvSpPr>
        <p:spPr bwMode="auto">
          <a:xfrm>
            <a:off x="409314" y="5122267"/>
            <a:ext cx="8458200" cy="400110"/>
          </a:xfrm>
          <a:prstGeom prst="rect">
            <a:avLst/>
          </a:prstGeom>
          <a:solidFill>
            <a:srgbClr val="A3C5E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rgbClr val="000000"/>
                </a:solidFill>
                <a:effectLst/>
              </a:rPr>
              <a:t>Give people that use alternate forms of communication time to respond</a:t>
            </a:r>
          </a:p>
        </p:txBody>
      </p:sp>
      <p:sp>
        <p:nvSpPr>
          <p:cNvPr id="18" name="TextBox 17"/>
          <p:cNvSpPr txBox="1"/>
          <p:nvPr/>
        </p:nvSpPr>
        <p:spPr>
          <a:xfrm rot="20329069">
            <a:off x="466495" y="3914835"/>
            <a:ext cx="762000" cy="307777"/>
          </a:xfrm>
          <a:prstGeom prst="rect">
            <a:avLst/>
          </a:prstGeom>
          <a:noFill/>
          <a:ln>
            <a:noFill/>
          </a:ln>
        </p:spPr>
        <p:txBody>
          <a:bodyPr wrap="square" rtlCol="0">
            <a:spAutoFit/>
          </a:bodyPr>
          <a:lstStyle/>
          <a:p>
            <a:r>
              <a:rPr lang="en-US" sz="1400" dirty="0">
                <a:solidFill>
                  <a:srgbClr val="000000"/>
                </a:solidFill>
                <a:effectLst>
                  <a:glow rad="127000">
                    <a:srgbClr val="FFFFFF"/>
                  </a:glow>
                </a:effectLst>
                <a:latin typeface="Arial Black" pitchFamily="34" charset="0"/>
              </a:rPr>
              <a:t>Click</a:t>
            </a:r>
          </a:p>
        </p:txBody>
      </p:sp>
      <p:sp>
        <p:nvSpPr>
          <p:cNvPr id="19" name="TextBox 18"/>
          <p:cNvSpPr txBox="1"/>
          <p:nvPr/>
        </p:nvSpPr>
        <p:spPr>
          <a:xfrm rot="975159">
            <a:off x="1828800" y="3567680"/>
            <a:ext cx="762000" cy="307777"/>
          </a:xfrm>
          <a:prstGeom prst="rect">
            <a:avLst/>
          </a:prstGeom>
          <a:noFill/>
          <a:ln>
            <a:noFill/>
          </a:ln>
        </p:spPr>
        <p:txBody>
          <a:bodyPr wrap="square" rtlCol="0">
            <a:spAutoFit/>
          </a:bodyPr>
          <a:lstStyle/>
          <a:p>
            <a:r>
              <a:rPr lang="en-US" sz="1400" dirty="0">
                <a:solidFill>
                  <a:srgbClr val="000000"/>
                </a:solidFill>
                <a:effectLst>
                  <a:glow rad="127000">
                    <a:srgbClr val="FFFFFF"/>
                  </a:glow>
                </a:effectLst>
                <a:latin typeface="Arial Black" pitchFamily="34" charset="0"/>
              </a:rPr>
              <a:t>Click</a:t>
            </a:r>
          </a:p>
        </p:txBody>
      </p:sp>
      <p:sp>
        <p:nvSpPr>
          <p:cNvPr id="20" name="TextBox 19"/>
          <p:cNvSpPr txBox="1"/>
          <p:nvPr/>
        </p:nvSpPr>
        <p:spPr>
          <a:xfrm rot="2638157">
            <a:off x="1904925" y="3914834"/>
            <a:ext cx="762000" cy="307777"/>
          </a:xfrm>
          <a:prstGeom prst="rect">
            <a:avLst/>
          </a:prstGeom>
          <a:noFill/>
          <a:ln>
            <a:noFill/>
          </a:ln>
        </p:spPr>
        <p:txBody>
          <a:bodyPr wrap="square" rtlCol="0">
            <a:spAutoFit/>
          </a:bodyPr>
          <a:lstStyle/>
          <a:p>
            <a:r>
              <a:rPr lang="en-US" sz="1400" dirty="0">
                <a:solidFill>
                  <a:srgbClr val="000000"/>
                </a:solidFill>
                <a:effectLst>
                  <a:glow rad="127000">
                    <a:srgbClr val="FFFFFF"/>
                  </a:glow>
                </a:effectLst>
                <a:latin typeface="Arial Black" pitchFamily="34" charset="0"/>
              </a:rPr>
              <a:t>Click</a:t>
            </a:r>
          </a:p>
        </p:txBody>
      </p:sp>
      <p:pic>
        <p:nvPicPr>
          <p:cNvPr id="27" name="Picture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2349500"/>
            <a:ext cx="2895600" cy="1947733"/>
          </a:xfrm>
          <a:prstGeom prst="rect">
            <a:avLst/>
          </a:prstGeom>
        </p:spPr>
      </p:pic>
      <p:grpSp>
        <p:nvGrpSpPr>
          <p:cNvPr id="5" name="Group 4"/>
          <p:cNvGrpSpPr/>
          <p:nvPr/>
        </p:nvGrpSpPr>
        <p:grpSpPr>
          <a:xfrm>
            <a:off x="67472" y="-21167"/>
            <a:ext cx="8998617" cy="955415"/>
            <a:chOff x="67471" y="83775"/>
            <a:chExt cx="8998617" cy="859873"/>
          </a:xfrm>
        </p:grpSpPr>
        <p:sp>
          <p:nvSpPr>
            <p:cNvPr id="13" name="Rectangle 12"/>
            <p:cNvSpPr/>
            <p:nvPr/>
          </p:nvSpPr>
          <p:spPr>
            <a:xfrm>
              <a:off x="600017" y="361950"/>
              <a:ext cx="7933518" cy="5816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COMMUNICATE DIFFERENTLY</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4" name="Rectangle 13"/>
            <p:cNvSpPr/>
            <p:nvPr/>
          </p:nvSpPr>
          <p:spPr>
            <a:xfrm>
              <a:off x="67471" y="83775"/>
              <a:ext cx="8998617"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BE RESPECTFUL WHEN TALKING TO PEOPLE WHO</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sp>
        <p:nvSpPr>
          <p:cNvPr id="15" name="Rounded Rectangular Callout 14"/>
          <p:cNvSpPr/>
          <p:nvPr/>
        </p:nvSpPr>
        <p:spPr bwMode="auto">
          <a:xfrm>
            <a:off x="152401" y="1171391"/>
            <a:ext cx="2043023" cy="919401"/>
          </a:xfrm>
          <a:prstGeom prst="wedgeRoundRectCallout">
            <a:avLst>
              <a:gd name="adj1" fmla="val 77828"/>
              <a:gd name="adj2" fmla="val 43983"/>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Hey Tom…</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Did You Read That Memo About The New Policy, Yet?</a:t>
            </a:r>
            <a:endParaRPr kumimoji="0" lang="en-US" sz="1200" b="0" i="0" u="none" strike="noStrike" cap="none" normalizeH="0" baseline="0" dirty="0">
              <a:ln>
                <a:noFill/>
              </a:ln>
              <a:solidFill>
                <a:srgbClr val="000000"/>
              </a:solidFill>
              <a:effectLst/>
              <a:latin typeface="Arial Black" pitchFamily="34" charset="0"/>
            </a:endParaRPr>
          </a:p>
        </p:txBody>
      </p:sp>
      <p:sp>
        <p:nvSpPr>
          <p:cNvPr id="16" name="Cloud Callout 15"/>
          <p:cNvSpPr/>
          <p:nvPr/>
        </p:nvSpPr>
        <p:spPr bwMode="auto">
          <a:xfrm>
            <a:off x="6757014" y="1287875"/>
            <a:ext cx="1929786" cy="702766"/>
          </a:xfrm>
          <a:prstGeom prst="cloudCallout">
            <a:avLst>
              <a:gd name="adj1" fmla="val -57399"/>
              <a:gd name="adj2" fmla="val 40973"/>
            </a:avLst>
          </a:prstGeom>
          <a:solidFill>
            <a:srgbClr val="00FFCC"/>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Hey…Where’d He Go?</a:t>
            </a:r>
          </a:p>
        </p:txBody>
      </p:sp>
    </p:spTree>
    <p:extLst>
      <p:ext uri="{BB962C8B-B14F-4D97-AF65-F5344CB8AC3E}">
        <p14:creationId xmlns:p14="http://schemas.microsoft.com/office/powerpoint/2010/main" val="4786748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2500"/>
                            </p:stCondLst>
                            <p:childTnLst>
                              <p:par>
                                <p:cTn id="23" presetID="22" presetClass="entr" presetSubtype="4" fill="hold" nodeType="afterEffect">
                                  <p:stCondLst>
                                    <p:cond delay="25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par>
                          <p:cTn id="26" fill="hold">
                            <p:stCondLst>
                              <p:cond delay="3250"/>
                            </p:stCondLst>
                            <p:childTnLst>
                              <p:par>
                                <p:cTn id="27" presetID="14" presetClass="entr" presetSubtype="5" fill="hold" grpId="0" nodeType="afterEffect">
                                  <p:stCondLst>
                                    <p:cond delay="750"/>
                                  </p:stCondLst>
                                  <p:childTnLst>
                                    <p:set>
                                      <p:cBhvr>
                                        <p:cTn id="28" dur="1" fill="hold">
                                          <p:stCondLst>
                                            <p:cond delay="0"/>
                                          </p:stCondLst>
                                        </p:cTn>
                                        <p:tgtEl>
                                          <p:spTgt spid="16"/>
                                        </p:tgtEl>
                                        <p:attrNameLst>
                                          <p:attrName>style.visibility</p:attrName>
                                        </p:attrNameLst>
                                      </p:cBhvr>
                                      <p:to>
                                        <p:strVal val="visible"/>
                                      </p:to>
                                    </p:set>
                                    <p:animEffect transition="in" filter="randombar(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19" grpId="0"/>
      <p:bldP spid="20" grpId="0"/>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4" y="842591"/>
            <a:ext cx="5486397" cy="4252418"/>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9" name="Rectangle 3"/>
          <p:cNvSpPr txBox="1">
            <a:spLocks noChangeArrowheads="1"/>
          </p:cNvSpPr>
          <p:nvPr/>
        </p:nvSpPr>
        <p:spPr bwMode="auto">
          <a:xfrm>
            <a:off x="448473" y="4762500"/>
            <a:ext cx="8238327" cy="830997"/>
          </a:xfrm>
          <a:prstGeom prst="rect">
            <a:avLst/>
          </a:prstGeom>
          <a:solidFill>
            <a:srgbClr val="F7B857"/>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400" dirty="0">
                <a:solidFill>
                  <a:srgbClr val="000000"/>
                </a:solidFill>
              </a:rPr>
              <a:t>If you didn’t understand a person with a speech disability,</a:t>
            </a:r>
          </a:p>
          <a:p>
            <a:pPr marL="0" indent="0" algn="ctr">
              <a:spcBef>
                <a:spcPts val="0"/>
              </a:spcBef>
              <a:buNone/>
            </a:pPr>
            <a:r>
              <a:rPr lang="en-US" sz="2400" dirty="0">
                <a:solidFill>
                  <a:srgbClr val="000000"/>
                </a:solidFill>
              </a:rPr>
              <a:t>it is okay to ask them to repeat themselves</a:t>
            </a:r>
            <a:endParaRPr lang="en-US" sz="2400" dirty="0">
              <a:solidFill>
                <a:srgbClr val="000000"/>
              </a:solidFill>
              <a:effectLst/>
            </a:endParaRPr>
          </a:p>
        </p:txBody>
      </p:sp>
      <p:grpSp>
        <p:nvGrpSpPr>
          <p:cNvPr id="5" name="Group 4"/>
          <p:cNvGrpSpPr/>
          <p:nvPr/>
        </p:nvGrpSpPr>
        <p:grpSpPr>
          <a:xfrm>
            <a:off x="67472" y="-21167"/>
            <a:ext cx="8998617" cy="955415"/>
            <a:chOff x="67471" y="83775"/>
            <a:chExt cx="8998617" cy="859873"/>
          </a:xfrm>
        </p:grpSpPr>
        <p:sp>
          <p:nvSpPr>
            <p:cNvPr id="7" name="Rectangle 6"/>
            <p:cNvSpPr/>
            <p:nvPr/>
          </p:nvSpPr>
          <p:spPr>
            <a:xfrm>
              <a:off x="600017" y="361950"/>
              <a:ext cx="7933518" cy="5816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COMMUNICATE DIFFERENTLY</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0" name="Rectangle 9"/>
            <p:cNvSpPr/>
            <p:nvPr/>
          </p:nvSpPr>
          <p:spPr>
            <a:xfrm>
              <a:off x="67471" y="83775"/>
              <a:ext cx="8998617"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BE RESPECTFUL WHEN TALKING TO PEOPLE WHO</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sp>
        <p:nvSpPr>
          <p:cNvPr id="11" name="Rounded Rectangular Callout 10"/>
          <p:cNvSpPr/>
          <p:nvPr/>
        </p:nvSpPr>
        <p:spPr bwMode="auto">
          <a:xfrm>
            <a:off x="170678" y="1469245"/>
            <a:ext cx="1738223" cy="919401"/>
          </a:xfrm>
          <a:prstGeom prst="wedgeRoundRectCallout">
            <a:avLst>
              <a:gd name="adj1" fmla="val 77828"/>
              <a:gd name="adj2" fmla="val 43983"/>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rgbClr val="000000"/>
                </a:solidFill>
                <a:effectLst/>
                <a:latin typeface="Arial Black" pitchFamily="34" charset="0"/>
              </a:rPr>
              <a:t>Weer</a:t>
            </a:r>
            <a:r>
              <a:rPr kumimoji="0" lang="en-US" sz="1200" b="0" i="0" u="none" strike="noStrike" cap="none" normalizeH="0" baseline="0" dirty="0">
                <a:ln>
                  <a:noFill/>
                </a:ln>
                <a:solidFill>
                  <a:srgbClr val="000000"/>
                </a:solidFill>
                <a:effectLst/>
                <a:latin typeface="Arial Black" pitchFamily="34" charset="0"/>
              </a:rPr>
              <a:t> </a:t>
            </a:r>
            <a:r>
              <a:rPr kumimoji="0" lang="en-US" sz="1200" b="0" i="0" u="none" strike="noStrike" cap="none" normalizeH="0" baseline="0" dirty="0" err="1">
                <a:ln>
                  <a:noFill/>
                </a:ln>
                <a:solidFill>
                  <a:srgbClr val="000000"/>
                </a:solidFill>
                <a:effectLst/>
                <a:latin typeface="Arial Black" pitchFamily="34" charset="0"/>
              </a:rPr>
              <a:t>Hafing</a:t>
            </a:r>
            <a:r>
              <a:rPr lang="en-US" sz="1200" dirty="0" err="1">
                <a:solidFill>
                  <a:srgbClr val="000000"/>
                </a:solidFill>
                <a:effectLst/>
                <a:latin typeface="Arial Black" pitchFamily="34" charset="0"/>
              </a:rPr>
              <a:t>a</a:t>
            </a:r>
            <a:r>
              <a:rPr lang="en-US" sz="1200" dirty="0">
                <a:solidFill>
                  <a:srgbClr val="000000"/>
                </a:solidFill>
                <a:effectLst/>
                <a:latin typeface="Arial Black" pitchFamily="34" charset="0"/>
              </a:rPr>
              <a:t> </a:t>
            </a:r>
            <a:r>
              <a:rPr lang="en-US" sz="1200" dirty="0" err="1">
                <a:solidFill>
                  <a:srgbClr val="000000"/>
                </a:solidFill>
                <a:effectLst/>
                <a:latin typeface="Arial Black" pitchFamily="34" charset="0"/>
              </a:rPr>
              <a:t>Bardee</a:t>
            </a:r>
            <a:r>
              <a:rPr lang="en-US" sz="1200" dirty="0">
                <a:solidFill>
                  <a:srgbClr val="000000"/>
                </a:solidFill>
                <a:effectLst/>
                <a:latin typeface="Arial Black" pitchFamily="34" charset="0"/>
              </a:rPr>
              <a:t> </a:t>
            </a:r>
            <a:r>
              <a:rPr lang="en-US" sz="1200" dirty="0" err="1">
                <a:solidFill>
                  <a:srgbClr val="000000"/>
                </a:solidFill>
                <a:effectLst/>
                <a:latin typeface="Arial Black" pitchFamily="34" charset="0"/>
              </a:rPr>
              <a:t>Ab</a:t>
            </a:r>
            <a:r>
              <a:rPr lang="en-US" sz="1200" dirty="0">
                <a:solidFill>
                  <a:srgbClr val="000000"/>
                </a:solidFill>
                <a:effectLst/>
                <a:latin typeface="Arial Black" pitchFamily="34" charset="0"/>
              </a:rPr>
              <a:t> </a:t>
            </a:r>
            <a:r>
              <a:rPr lang="en-US" sz="1200" dirty="0" err="1">
                <a:solidFill>
                  <a:srgbClr val="000000"/>
                </a:solidFill>
                <a:effectLst/>
                <a:latin typeface="Arial Black" pitchFamily="34" charset="0"/>
              </a:rPr>
              <a:t>Werg</a:t>
            </a:r>
            <a:r>
              <a:rPr lang="en-US" sz="1200" dirty="0">
                <a:solidFill>
                  <a:srgbClr val="000000"/>
                </a:solidFill>
                <a:effectLst/>
                <a:latin typeface="Arial Black" pitchFamily="34" charset="0"/>
              </a:rPr>
              <a:t> </a:t>
            </a:r>
            <a:r>
              <a:rPr lang="en-US" sz="1200" dirty="0" err="1">
                <a:solidFill>
                  <a:srgbClr val="000000"/>
                </a:solidFill>
                <a:effectLst/>
                <a:latin typeface="Arial Black" pitchFamily="34" charset="0"/>
              </a:rPr>
              <a:t>Vor</a:t>
            </a:r>
            <a:r>
              <a:rPr lang="en-US" sz="1200" dirty="0">
                <a:solidFill>
                  <a:srgbClr val="000000"/>
                </a:solidFill>
                <a:effectLst/>
                <a:latin typeface="Arial Black" pitchFamily="34" charset="0"/>
              </a:rPr>
              <a:t> </a:t>
            </a:r>
            <a:r>
              <a:rPr lang="en-US" sz="1200" dirty="0" err="1">
                <a:solidFill>
                  <a:srgbClr val="000000"/>
                </a:solidFill>
                <a:effectLst/>
                <a:latin typeface="Arial Black" pitchFamily="34" charset="0"/>
              </a:rPr>
              <a:t>Theeries</a:t>
            </a:r>
            <a:r>
              <a:rPr lang="en-US" sz="1200" dirty="0">
                <a:solidFill>
                  <a:srgbClr val="000000"/>
                </a:solidFill>
                <a:effectLst/>
                <a:latin typeface="Arial Black" pitchFamily="34" charset="0"/>
              </a:rPr>
              <a:t> </a:t>
            </a:r>
            <a:r>
              <a:rPr lang="en-US" sz="1200" dirty="0" err="1">
                <a:solidFill>
                  <a:srgbClr val="000000"/>
                </a:solidFill>
                <a:effectLst/>
                <a:latin typeface="Arial Black" pitchFamily="34" charset="0"/>
              </a:rPr>
              <a:t>Birktay</a:t>
            </a:r>
            <a:r>
              <a:rPr lang="en-US" sz="1200" dirty="0">
                <a:solidFill>
                  <a:srgbClr val="000000"/>
                </a:solidFill>
                <a:effectLst/>
                <a:latin typeface="Arial Black" pitchFamily="34" charset="0"/>
              </a:rPr>
              <a:t> </a:t>
            </a:r>
            <a:r>
              <a:rPr lang="en-US" sz="1200" dirty="0" err="1">
                <a:solidFill>
                  <a:srgbClr val="000000"/>
                </a:solidFill>
                <a:effectLst/>
                <a:latin typeface="Arial Black" pitchFamily="34" charset="0"/>
              </a:rPr>
              <a:t>Damorroo</a:t>
            </a:r>
            <a:r>
              <a:rPr lang="en-US" sz="1200" dirty="0">
                <a:solidFill>
                  <a:srgbClr val="000000"/>
                </a:solidFill>
                <a:effectLst/>
                <a:latin typeface="Arial Black" pitchFamily="34" charset="0"/>
              </a:rPr>
              <a:t>.</a:t>
            </a:r>
            <a:endParaRPr kumimoji="0" lang="en-US" sz="1200" b="0" i="0" u="none" strike="noStrike" cap="none" normalizeH="0" baseline="0" dirty="0">
              <a:ln>
                <a:noFill/>
              </a:ln>
              <a:solidFill>
                <a:srgbClr val="000000"/>
              </a:solidFill>
              <a:effectLst/>
              <a:latin typeface="Arial Black" pitchFamily="34" charset="0"/>
            </a:endParaRPr>
          </a:p>
        </p:txBody>
      </p:sp>
      <p:sp>
        <p:nvSpPr>
          <p:cNvPr id="12" name="Rounded Rectangular Callout 11"/>
          <p:cNvSpPr/>
          <p:nvPr/>
        </p:nvSpPr>
        <p:spPr bwMode="auto">
          <a:xfrm>
            <a:off x="170679" y="2885876"/>
            <a:ext cx="1365955" cy="510778"/>
          </a:xfrm>
          <a:prstGeom prst="wedgeRoundRectCallout">
            <a:avLst>
              <a:gd name="adj1" fmla="val 123034"/>
              <a:gd name="adj2" fmla="val -79627"/>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Bill </a:t>
            </a:r>
            <a:r>
              <a:rPr kumimoji="0" lang="en-US" sz="1200" b="0" i="0" u="none" strike="noStrike" cap="none" normalizeH="0" baseline="0" dirty="0" err="1">
                <a:ln>
                  <a:noFill/>
                </a:ln>
                <a:solidFill>
                  <a:srgbClr val="000000"/>
                </a:solidFill>
                <a:effectLst/>
                <a:latin typeface="Arial Black" pitchFamily="34" charset="0"/>
              </a:rPr>
              <a:t>Thoo</a:t>
            </a:r>
            <a:r>
              <a:rPr kumimoji="0" lang="en-US" sz="1200" b="0" i="0" u="none" strike="noStrike" cap="none" normalizeH="0" baseline="0" dirty="0">
                <a:ln>
                  <a:noFill/>
                </a:ln>
                <a:solidFill>
                  <a:srgbClr val="000000"/>
                </a:solidFill>
                <a:effectLst/>
                <a:latin typeface="Arial Black" pitchFamily="34" charset="0"/>
              </a:rPr>
              <a:t> Big Da </a:t>
            </a:r>
            <a:r>
              <a:rPr kumimoji="0" lang="en-US" sz="1200" b="0" i="0" u="none" strike="noStrike" cap="none" normalizeH="0" baseline="0" dirty="0" err="1">
                <a:ln>
                  <a:noFill/>
                </a:ln>
                <a:solidFill>
                  <a:srgbClr val="000000"/>
                </a:solidFill>
                <a:effectLst/>
                <a:latin typeface="Arial Black" pitchFamily="34" charset="0"/>
              </a:rPr>
              <a:t>Gake</a:t>
            </a:r>
            <a:r>
              <a:rPr kumimoji="0" lang="en-US" sz="1200" b="0" i="0" u="none" strike="noStrike" cap="none" normalizeH="0" baseline="0" dirty="0">
                <a:ln>
                  <a:noFill/>
                </a:ln>
                <a:solidFill>
                  <a:srgbClr val="000000"/>
                </a:solidFill>
                <a:effectLst/>
                <a:latin typeface="Arial Black" pitchFamily="34" charset="0"/>
              </a:rPr>
              <a:t>?</a:t>
            </a:r>
          </a:p>
        </p:txBody>
      </p:sp>
      <p:sp>
        <p:nvSpPr>
          <p:cNvPr id="13" name="Rounded Rectangular Callout 12"/>
          <p:cNvSpPr/>
          <p:nvPr/>
        </p:nvSpPr>
        <p:spPr bwMode="auto">
          <a:xfrm>
            <a:off x="7086601" y="1469245"/>
            <a:ext cx="1738223" cy="919401"/>
          </a:xfrm>
          <a:prstGeom prst="wedgeRoundRectCallout">
            <a:avLst>
              <a:gd name="adj1" fmla="val -90009"/>
              <a:gd name="adj2" fmla="val 30959"/>
              <a:gd name="adj3" fmla="val 16667"/>
            </a:avLst>
          </a:prstGeom>
          <a:solidFill>
            <a:srgbClr val="FFFF00"/>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Um…Okay?</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Yeah, Sure…</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I Think…</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effectLst/>
                <a:latin typeface="Arial Black" pitchFamily="34" charset="0"/>
              </a:rPr>
              <a:t>Maybe?</a:t>
            </a:r>
            <a:endParaRPr kumimoji="0" lang="en-US" sz="1200" b="0" i="0" u="none" strike="noStrike" cap="none" normalizeH="0" baseline="0" dirty="0">
              <a:ln>
                <a:noFill/>
              </a:ln>
              <a:solidFill>
                <a:srgbClr val="000000"/>
              </a:solidFill>
              <a:effectLst/>
              <a:latin typeface="Arial Black" pitchFamily="34" charset="0"/>
            </a:endParaRPr>
          </a:p>
        </p:txBody>
      </p:sp>
    </p:spTree>
    <p:extLst>
      <p:ext uri="{BB962C8B-B14F-4D97-AF65-F5344CB8AC3E}">
        <p14:creationId xmlns:p14="http://schemas.microsoft.com/office/powerpoint/2010/main" val="19038789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par>
                          <p:cTn id="13" fill="hold">
                            <p:stCondLst>
                              <p:cond delay="1500"/>
                            </p:stCondLst>
                            <p:childTnLst>
                              <p:par>
                                <p:cTn id="14" presetID="22" presetClass="entr" presetSubtype="2" fill="hold" grpId="0" nodeType="after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2250"/>
                            </p:stCondLst>
                            <p:childTnLst>
                              <p:par>
                                <p:cTn id="18" presetID="22" presetClass="entr" presetSubtype="8" fill="hold" grpId="0" nodeType="after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0158" y="808897"/>
            <a:ext cx="6514642" cy="4363352"/>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9" name="Rectangle 3"/>
          <p:cNvSpPr txBox="1">
            <a:spLocks noChangeArrowheads="1"/>
          </p:cNvSpPr>
          <p:nvPr/>
        </p:nvSpPr>
        <p:spPr bwMode="auto">
          <a:xfrm>
            <a:off x="990600" y="5122267"/>
            <a:ext cx="7239000" cy="400110"/>
          </a:xfrm>
          <a:prstGeom prst="rect">
            <a:avLst/>
          </a:prstGeom>
          <a:solidFill>
            <a:srgbClr val="FF99FF"/>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ct val="50000"/>
              </a:spcBef>
              <a:buNone/>
            </a:pPr>
            <a:r>
              <a:rPr lang="en-US" sz="2000" dirty="0">
                <a:solidFill>
                  <a:srgbClr val="000000"/>
                </a:solidFill>
              </a:rPr>
              <a:t>Ask if it is okay before interpreting or speaking for someone</a:t>
            </a:r>
            <a:r>
              <a:rPr lang="en-US" sz="2000" dirty="0">
                <a:solidFill>
                  <a:srgbClr val="000000"/>
                </a:solidFill>
                <a:effectLst/>
              </a:rPr>
              <a:t>.</a:t>
            </a:r>
          </a:p>
        </p:txBody>
      </p:sp>
      <p:grpSp>
        <p:nvGrpSpPr>
          <p:cNvPr id="2" name="Group 1"/>
          <p:cNvGrpSpPr/>
          <p:nvPr/>
        </p:nvGrpSpPr>
        <p:grpSpPr>
          <a:xfrm>
            <a:off x="67472" y="-21167"/>
            <a:ext cx="8998617" cy="955415"/>
            <a:chOff x="67471" y="83775"/>
            <a:chExt cx="8998617" cy="859873"/>
          </a:xfrm>
        </p:grpSpPr>
        <p:sp>
          <p:nvSpPr>
            <p:cNvPr id="10" name="Rectangle 9"/>
            <p:cNvSpPr/>
            <p:nvPr/>
          </p:nvSpPr>
          <p:spPr>
            <a:xfrm>
              <a:off x="600017" y="361950"/>
              <a:ext cx="7933518" cy="5816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COMMUNICATE DIFFERENTLY</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1" name="Rectangle 10"/>
            <p:cNvSpPr/>
            <p:nvPr/>
          </p:nvSpPr>
          <p:spPr>
            <a:xfrm>
              <a:off x="67471" y="83775"/>
              <a:ext cx="8998617"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BE RESPECTFUL WHEN TALKING TO PEOPLE WHO</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sp>
        <p:nvSpPr>
          <p:cNvPr id="13" name="Rounded Rectangular Callout 12"/>
          <p:cNvSpPr/>
          <p:nvPr/>
        </p:nvSpPr>
        <p:spPr bwMode="auto">
          <a:xfrm>
            <a:off x="166778" y="1521394"/>
            <a:ext cx="1738223" cy="715089"/>
          </a:xfrm>
          <a:prstGeom prst="wedgeRoundRectCallout">
            <a:avLst>
              <a:gd name="adj1" fmla="val 57162"/>
              <a:gd name="adj2" fmla="val 112655"/>
              <a:gd name="adj3" fmla="val 16667"/>
            </a:avLst>
          </a:prstGeom>
          <a:solidFill>
            <a:srgbClr val="66CCFF"/>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She Said She Wants The Ravioli With Meat Sauce</a:t>
            </a:r>
          </a:p>
        </p:txBody>
      </p:sp>
      <p:sp>
        <p:nvSpPr>
          <p:cNvPr id="14" name="Cloud Callout 13"/>
          <p:cNvSpPr/>
          <p:nvPr/>
        </p:nvSpPr>
        <p:spPr bwMode="auto">
          <a:xfrm>
            <a:off x="6934200" y="4251209"/>
            <a:ext cx="1905000" cy="702766"/>
          </a:xfrm>
          <a:prstGeom prst="cloudCallout">
            <a:avLst>
              <a:gd name="adj1" fmla="val -34670"/>
              <a:gd name="adj2" fmla="val -149230"/>
            </a:avLst>
          </a:prstGeom>
          <a:solidFill>
            <a:srgbClr val="00FFCC"/>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I Can Say It Myself</a:t>
            </a:r>
          </a:p>
        </p:txBody>
      </p:sp>
    </p:spTree>
    <p:extLst>
      <p:ext uri="{BB962C8B-B14F-4D97-AF65-F5344CB8AC3E}">
        <p14:creationId xmlns:p14="http://schemas.microsoft.com/office/powerpoint/2010/main" val="12515834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par>
                          <p:cTn id="13" fill="hold">
                            <p:stCondLst>
                              <p:cond delay="1500"/>
                            </p:stCondLst>
                            <p:childTnLst>
                              <p:par>
                                <p:cTn id="14" presetID="14" presetClass="entr" presetSubtype="5" fill="hold" grpId="0" nodeType="after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randombar(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p:cNvGrpSpPr/>
          <p:nvPr/>
        </p:nvGrpSpPr>
        <p:grpSpPr>
          <a:xfrm>
            <a:off x="67472" y="-21167"/>
            <a:ext cx="8998617" cy="955415"/>
            <a:chOff x="67471" y="83775"/>
            <a:chExt cx="8998617" cy="859873"/>
          </a:xfrm>
        </p:grpSpPr>
        <p:sp>
          <p:nvSpPr>
            <p:cNvPr id="10" name="Rectangle 9"/>
            <p:cNvSpPr/>
            <p:nvPr/>
          </p:nvSpPr>
          <p:spPr>
            <a:xfrm>
              <a:off x="600017" y="361950"/>
              <a:ext cx="7933518" cy="5816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u="sng" spc="50" dirty="0">
                  <a:ln w="11430"/>
                  <a:solidFill>
                    <a:srgbClr val="C00000"/>
                  </a:solidFill>
                  <a:effectLst>
                    <a:outerShdw blurRad="76200" dist="50800" dir="5400000" algn="tl" rotWithShape="0">
                      <a:srgbClr val="000000">
                        <a:alpha val="65000"/>
                      </a:srgbClr>
                    </a:outerShdw>
                  </a:effectLst>
                  <a:latin typeface="Arial Black" pitchFamily="34" charset="0"/>
                </a:rPr>
                <a:t>COMMUNICATE DIFFERENTLY</a:t>
              </a:r>
              <a:endParaRPr lang="en-US" sz="3600" b="1" u="sng"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1" name="Rectangle 10"/>
            <p:cNvSpPr/>
            <p:nvPr/>
          </p:nvSpPr>
          <p:spPr>
            <a:xfrm>
              <a:off x="67471" y="83775"/>
              <a:ext cx="8998617" cy="4154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rgbClr val="C00000"/>
                  </a:solidFill>
                  <a:effectLst>
                    <a:outerShdw blurRad="76200" dist="50800" dir="5400000" algn="tl" rotWithShape="0">
                      <a:srgbClr val="000000">
                        <a:alpha val="65000"/>
                      </a:srgbClr>
                    </a:outerShdw>
                  </a:effectLst>
                  <a:latin typeface="Arial Black" pitchFamily="34" charset="0"/>
                </a:rPr>
                <a:t>BE RESPECTFUL WHEN TALKING TO PEOPLE WHO</a:t>
              </a:r>
              <a:endParaRPr lang="en-US" sz="2400" b="1" cap="none"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104900"/>
            <a:ext cx="5486400" cy="4114800"/>
          </a:xfrm>
          <a:prstGeom prst="rect">
            <a:avLst/>
          </a:prstGeom>
          <a:solidFill>
            <a:srgbClr val="FFFFFF">
              <a:shade val="85000"/>
            </a:srgbClr>
          </a:solidFill>
          <a:ln w="88900" cap="sq">
            <a:solidFill>
              <a:srgbClr val="FFFFFF"/>
            </a:solidFill>
            <a:miter lim="800000"/>
          </a:ln>
          <a:effectLst>
            <a:outerShdw blurRad="152400" dist="114300" dir="8400000" algn="tl" rotWithShape="0">
              <a:srgbClr val="000000">
                <a:alpha val="44000"/>
              </a:srgbClr>
            </a:outerShdw>
          </a:effectLst>
          <a:scene3d>
            <a:camera prst="orthographicFront"/>
            <a:lightRig rig="twoPt" dir="t">
              <a:rot lat="0" lon="0" rev="7200000"/>
            </a:lightRig>
          </a:scene3d>
          <a:sp3d>
            <a:bevelT w="25400" h="19050"/>
            <a:contourClr>
              <a:srgbClr val="FFFFFF"/>
            </a:contourClr>
          </a:sp3d>
        </p:spPr>
      </p:pic>
      <p:sp>
        <p:nvSpPr>
          <p:cNvPr id="12" name="Rectangle 3"/>
          <p:cNvSpPr txBox="1">
            <a:spLocks noChangeArrowheads="1"/>
          </p:cNvSpPr>
          <p:nvPr/>
        </p:nvSpPr>
        <p:spPr bwMode="auto">
          <a:xfrm>
            <a:off x="304800" y="5048190"/>
            <a:ext cx="8382000" cy="400110"/>
          </a:xfrm>
          <a:prstGeom prst="rect">
            <a:avLst/>
          </a:prstGeom>
          <a:solidFill>
            <a:srgbClr val="FFFF00"/>
          </a:solidFill>
          <a:ln w="3175">
            <a:solidFill>
              <a:schemeClr val="tx1"/>
            </a:solidFill>
          </a:ln>
          <a:effectLst>
            <a:outerShdw blurRad="152400" dist="114300" dir="8400000" algn="ctr" rotWithShape="0">
              <a:srgbClr val="000000">
                <a:alpha val="44000"/>
              </a:srgbClr>
            </a:outerShdw>
          </a:effectLst>
          <a:extLst/>
        </p:spPr>
        <p:txBody>
          <a:bodyPr vert="horz" wrap="square" lIns="45720" tIns="45720" rIns="4572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Arial"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000" dirty="0">
                <a:solidFill>
                  <a:srgbClr val="000000"/>
                </a:solidFill>
                <a:effectLst/>
              </a:rPr>
              <a:t>Make an effort to have conversations with people who lack verbal abilities</a:t>
            </a:r>
          </a:p>
        </p:txBody>
      </p:sp>
      <p:sp>
        <p:nvSpPr>
          <p:cNvPr id="20" name="Oval 19"/>
          <p:cNvSpPr/>
          <p:nvPr/>
        </p:nvSpPr>
        <p:spPr bwMode="auto">
          <a:xfrm>
            <a:off x="457200" y="4426625"/>
            <a:ext cx="1453378" cy="259675"/>
          </a:xfrm>
          <a:prstGeom prst="ellipse">
            <a:avLst/>
          </a:prstGeom>
          <a:solidFill>
            <a:srgbClr val="FFFFFF"/>
          </a:solidFill>
          <a:ln w="19050">
            <a:solidFill>
              <a:srgbClr val="000000"/>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latin typeface="Arial Black" pitchFamily="34" charset="0"/>
              </a:rPr>
              <a:t>And Then…</a:t>
            </a:r>
            <a:endParaRPr kumimoji="0" lang="en-US" sz="1200" b="0" i="0" u="none" strike="noStrike" cap="none" normalizeH="0" baseline="0" dirty="0">
              <a:ln>
                <a:noFill/>
              </a:ln>
              <a:solidFill>
                <a:srgbClr val="000000"/>
              </a:solidFill>
              <a:effectLst/>
              <a:latin typeface="Arial Black" pitchFamily="34" charset="0"/>
            </a:endParaRPr>
          </a:p>
        </p:txBody>
      </p:sp>
      <p:sp>
        <p:nvSpPr>
          <p:cNvPr id="19" name="Oval 18"/>
          <p:cNvSpPr/>
          <p:nvPr/>
        </p:nvSpPr>
        <p:spPr bwMode="auto">
          <a:xfrm>
            <a:off x="804001" y="4152900"/>
            <a:ext cx="1481999" cy="259675"/>
          </a:xfrm>
          <a:prstGeom prst="ellipse">
            <a:avLst/>
          </a:prstGeom>
          <a:solidFill>
            <a:srgbClr val="FFFFFF"/>
          </a:solidFill>
          <a:ln w="19050">
            <a:solidFill>
              <a:srgbClr val="000000"/>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latin typeface="Arial Black" pitchFamily="34" charset="0"/>
              </a:rPr>
              <a:t>My Mother?</a:t>
            </a:r>
            <a:endParaRPr kumimoji="0" lang="en-US" sz="1200" b="0" i="0" u="none" strike="noStrike" cap="none" normalizeH="0" baseline="0" dirty="0">
              <a:ln>
                <a:noFill/>
              </a:ln>
              <a:solidFill>
                <a:srgbClr val="000000"/>
              </a:solidFill>
              <a:effectLst/>
              <a:latin typeface="Arial Black" pitchFamily="34" charset="0"/>
            </a:endParaRPr>
          </a:p>
        </p:txBody>
      </p:sp>
      <p:sp>
        <p:nvSpPr>
          <p:cNvPr id="18" name="Oval 17"/>
          <p:cNvSpPr/>
          <p:nvPr/>
        </p:nvSpPr>
        <p:spPr bwMode="auto">
          <a:xfrm>
            <a:off x="67472" y="3390900"/>
            <a:ext cx="1739900" cy="779026"/>
          </a:xfrm>
          <a:prstGeom prst="ellipse">
            <a:avLst/>
          </a:prstGeom>
          <a:solidFill>
            <a:srgbClr val="FFFFFF"/>
          </a:solidFill>
          <a:ln w="19050">
            <a:solidFill>
              <a:srgbClr val="000000"/>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latin typeface="Arial Black" pitchFamily="34" charset="0"/>
              </a:rPr>
              <a:t>I Mean, Who Does He Think He Is?</a:t>
            </a:r>
            <a:endParaRPr kumimoji="0" lang="en-US" sz="1200" b="0" i="0" u="none" strike="noStrike" cap="none" normalizeH="0" baseline="0" dirty="0">
              <a:ln>
                <a:noFill/>
              </a:ln>
              <a:solidFill>
                <a:srgbClr val="000000"/>
              </a:solidFill>
              <a:effectLst/>
              <a:latin typeface="Arial Black" pitchFamily="34" charset="0"/>
            </a:endParaRPr>
          </a:p>
        </p:txBody>
      </p:sp>
      <p:sp>
        <p:nvSpPr>
          <p:cNvPr id="17" name="Oval 16"/>
          <p:cNvSpPr/>
          <p:nvPr/>
        </p:nvSpPr>
        <p:spPr bwMode="auto">
          <a:xfrm>
            <a:off x="317500" y="2688074"/>
            <a:ext cx="1739900" cy="779026"/>
          </a:xfrm>
          <a:prstGeom prst="ellipse">
            <a:avLst/>
          </a:prstGeom>
          <a:solidFill>
            <a:srgbClr val="FFFFFF"/>
          </a:solidFill>
          <a:ln w="19050">
            <a:solidFill>
              <a:srgbClr val="000000"/>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latin typeface="Arial Black" pitchFamily="34" charset="0"/>
              </a:rPr>
              <a:t>“Well, Just Try It, You May Like It Better.”</a:t>
            </a:r>
            <a:endParaRPr kumimoji="0" lang="en-US" sz="1200" b="0" i="0" u="none" strike="noStrike" cap="none" normalizeH="0" baseline="0" dirty="0">
              <a:ln>
                <a:noFill/>
              </a:ln>
              <a:solidFill>
                <a:srgbClr val="000000"/>
              </a:solidFill>
              <a:effectLst/>
              <a:latin typeface="Arial Black" pitchFamily="34" charset="0"/>
            </a:endParaRPr>
          </a:p>
        </p:txBody>
      </p:sp>
      <p:sp>
        <p:nvSpPr>
          <p:cNvPr id="16" name="Oval 15"/>
          <p:cNvSpPr/>
          <p:nvPr/>
        </p:nvSpPr>
        <p:spPr bwMode="auto">
          <a:xfrm>
            <a:off x="546100" y="1926074"/>
            <a:ext cx="1739900" cy="779026"/>
          </a:xfrm>
          <a:prstGeom prst="ellipse">
            <a:avLst/>
          </a:prstGeom>
          <a:solidFill>
            <a:srgbClr val="FFFFFF"/>
          </a:solidFill>
          <a:ln w="19050">
            <a:solidFill>
              <a:srgbClr val="000000"/>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And Do You Know What He Said To Me?</a:t>
            </a:r>
          </a:p>
        </p:txBody>
      </p:sp>
      <p:sp>
        <p:nvSpPr>
          <p:cNvPr id="15" name="Rounded Rectangular Callout 14"/>
          <p:cNvSpPr/>
          <p:nvPr/>
        </p:nvSpPr>
        <p:spPr bwMode="auto">
          <a:xfrm>
            <a:off x="170678" y="1213857"/>
            <a:ext cx="1738223" cy="715089"/>
          </a:xfrm>
          <a:prstGeom prst="wedgeRoundRectCallout">
            <a:avLst>
              <a:gd name="adj1" fmla="val 86596"/>
              <a:gd name="adj2" fmla="val 67071"/>
              <a:gd name="adj3" fmla="val 16667"/>
            </a:avLst>
          </a:prstGeom>
          <a:solidFill>
            <a:srgbClr val="FFFFFF"/>
          </a:solidFill>
          <a:ln w="19050">
            <a:solidFill>
              <a:srgbClr val="000000"/>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So I Said To The Waiter “This Isn’t What I Ordered.”</a:t>
            </a:r>
          </a:p>
        </p:txBody>
      </p:sp>
      <p:sp>
        <p:nvSpPr>
          <p:cNvPr id="21" name="Cloud Callout 20"/>
          <p:cNvSpPr/>
          <p:nvPr/>
        </p:nvSpPr>
        <p:spPr bwMode="auto">
          <a:xfrm>
            <a:off x="6603136" y="1331714"/>
            <a:ext cx="1905000" cy="983873"/>
          </a:xfrm>
          <a:prstGeom prst="cloudCallout">
            <a:avLst>
              <a:gd name="adj1" fmla="val -83337"/>
              <a:gd name="adj2" fmla="val 101963"/>
            </a:avLst>
          </a:prstGeom>
          <a:solidFill>
            <a:srgbClr val="00FFCC"/>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That would make me so mad.</a:t>
            </a:r>
          </a:p>
        </p:txBody>
      </p:sp>
      <p:sp>
        <p:nvSpPr>
          <p:cNvPr id="22" name="Cloud Callout 21"/>
          <p:cNvSpPr/>
          <p:nvPr/>
        </p:nvSpPr>
        <p:spPr bwMode="auto">
          <a:xfrm>
            <a:off x="6938830" y="3031032"/>
            <a:ext cx="1233611" cy="702766"/>
          </a:xfrm>
          <a:prstGeom prst="cloudCallout">
            <a:avLst>
              <a:gd name="adj1" fmla="val -115337"/>
              <a:gd name="adj2" fmla="val -9047"/>
            </a:avLst>
          </a:prstGeom>
          <a:solidFill>
            <a:srgbClr val="00FFCC"/>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I totally agree.</a:t>
            </a:r>
          </a:p>
        </p:txBody>
      </p:sp>
      <p:sp>
        <p:nvSpPr>
          <p:cNvPr id="23" name="Cloud Callout 22"/>
          <p:cNvSpPr/>
          <p:nvPr/>
        </p:nvSpPr>
        <p:spPr bwMode="auto">
          <a:xfrm>
            <a:off x="4495800" y="1467999"/>
            <a:ext cx="1233611" cy="421660"/>
          </a:xfrm>
          <a:prstGeom prst="cloudCallout">
            <a:avLst>
              <a:gd name="adj1" fmla="val 35999"/>
              <a:gd name="adj2" fmla="val 119260"/>
            </a:avLst>
          </a:prstGeom>
          <a:solidFill>
            <a:srgbClr val="00FFCC"/>
          </a:solidFill>
          <a:ln w="57150">
            <a:solidFill>
              <a:srgbClr val="FFFFFF"/>
            </a:solidFill>
            <a:headEnd type="none" w="med" len="med"/>
            <a:tailEnd type="none" w="med" len="med"/>
          </a:ln>
          <a:effectLst>
            <a:outerShdw blurRad="76200" dist="50800" dir="7800000" rotWithShape="0">
              <a:srgbClr val="000000">
                <a:alpha val="55000"/>
              </a:srgbClr>
            </a:outerShdw>
          </a:effectLst>
          <a:extLst/>
        </p:spPr>
        <p:style>
          <a:lnRef idx="3">
            <a:schemeClr val="lt1"/>
          </a:lnRef>
          <a:fillRef idx="1">
            <a:schemeClr val="accent2"/>
          </a:fillRef>
          <a:effectRef idx="1">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Black" pitchFamily="34" charset="0"/>
              </a:rPr>
              <a:t>What?</a:t>
            </a:r>
          </a:p>
        </p:txBody>
      </p:sp>
    </p:spTree>
    <p:extLst>
      <p:ext uri="{BB962C8B-B14F-4D97-AF65-F5344CB8AC3E}">
        <p14:creationId xmlns:p14="http://schemas.microsoft.com/office/powerpoint/2010/main" val="193118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par>
                          <p:cTn id="13" fill="hold">
                            <p:stCondLst>
                              <p:cond delay="1500"/>
                            </p:stCondLst>
                            <p:childTnLst>
                              <p:par>
                                <p:cTn id="14" presetID="47"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anim calcmode="lin" valueType="num">
                                      <p:cBhvr>
                                        <p:cTn id="17" dur="250" fill="hold"/>
                                        <p:tgtEl>
                                          <p:spTgt spid="16"/>
                                        </p:tgtEl>
                                        <p:attrNameLst>
                                          <p:attrName>ppt_x</p:attrName>
                                        </p:attrNameLst>
                                      </p:cBhvr>
                                      <p:tavLst>
                                        <p:tav tm="0">
                                          <p:val>
                                            <p:strVal val="#ppt_x"/>
                                          </p:val>
                                        </p:tav>
                                        <p:tav tm="100000">
                                          <p:val>
                                            <p:strVal val="#ppt_x"/>
                                          </p:val>
                                        </p:tav>
                                      </p:tavLst>
                                    </p:anim>
                                    <p:anim calcmode="lin" valueType="num">
                                      <p:cBhvr>
                                        <p:cTn id="18" dur="25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14" presetClass="entr" presetSubtype="5"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vertical)">
                                      <p:cBhvr>
                                        <p:cTn id="22" dur="500"/>
                                        <p:tgtEl>
                                          <p:spTgt spid="23"/>
                                        </p:tgtEl>
                                      </p:cBhvr>
                                    </p:animEffect>
                                  </p:childTnLst>
                                </p:cTn>
                              </p:par>
                            </p:childTnLst>
                          </p:cTn>
                        </p:par>
                        <p:par>
                          <p:cTn id="23" fill="hold">
                            <p:stCondLst>
                              <p:cond delay="2250"/>
                            </p:stCondLst>
                            <p:childTnLst>
                              <p:par>
                                <p:cTn id="24" presetID="47" presetClass="entr" presetSubtype="0" fill="hold" grpId="0" nodeType="after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anim calcmode="lin" valueType="num">
                                      <p:cBhvr>
                                        <p:cTn id="27" dur="250" fill="hold"/>
                                        <p:tgtEl>
                                          <p:spTgt spid="17"/>
                                        </p:tgtEl>
                                        <p:attrNameLst>
                                          <p:attrName>ppt_x</p:attrName>
                                        </p:attrNameLst>
                                      </p:cBhvr>
                                      <p:tavLst>
                                        <p:tav tm="0">
                                          <p:val>
                                            <p:strVal val="#ppt_x"/>
                                          </p:val>
                                        </p:tav>
                                        <p:tav tm="100000">
                                          <p:val>
                                            <p:strVal val="#ppt_x"/>
                                          </p:val>
                                        </p:tav>
                                      </p:tavLst>
                                    </p:anim>
                                    <p:anim calcmode="lin" valueType="num">
                                      <p:cBhvr>
                                        <p:cTn id="28" dur="25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2750"/>
                            </p:stCondLst>
                            <p:childTnLst>
                              <p:par>
                                <p:cTn id="30" presetID="14" presetClass="entr" presetSubtype="5" fill="hold" grpId="0" nodeType="afterEffect">
                                  <p:stCondLst>
                                    <p:cond delay="250"/>
                                  </p:stCondLst>
                                  <p:childTnLst>
                                    <p:set>
                                      <p:cBhvr>
                                        <p:cTn id="31" dur="1" fill="hold">
                                          <p:stCondLst>
                                            <p:cond delay="0"/>
                                          </p:stCondLst>
                                        </p:cTn>
                                        <p:tgtEl>
                                          <p:spTgt spid="21"/>
                                        </p:tgtEl>
                                        <p:attrNameLst>
                                          <p:attrName>style.visibility</p:attrName>
                                        </p:attrNameLst>
                                      </p:cBhvr>
                                      <p:to>
                                        <p:strVal val="visible"/>
                                      </p:to>
                                    </p:set>
                                    <p:animEffect transition="in" filter="randombar(vertical)">
                                      <p:cBhvr>
                                        <p:cTn id="32" dur="500"/>
                                        <p:tgtEl>
                                          <p:spTgt spid="21"/>
                                        </p:tgtEl>
                                      </p:cBhvr>
                                    </p:animEffect>
                                  </p:childTnLst>
                                </p:cTn>
                              </p:par>
                            </p:childTnLst>
                          </p:cTn>
                        </p:par>
                        <p:par>
                          <p:cTn id="33" fill="hold">
                            <p:stCondLst>
                              <p:cond delay="3500"/>
                            </p:stCondLst>
                            <p:childTnLst>
                              <p:par>
                                <p:cTn id="34" presetID="47" presetClass="entr" presetSubtype="0" fill="hold" grpId="0" nodeType="afterEffect">
                                  <p:stCondLst>
                                    <p:cond delay="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anim calcmode="lin" valueType="num">
                                      <p:cBhvr>
                                        <p:cTn id="37" dur="250" fill="hold"/>
                                        <p:tgtEl>
                                          <p:spTgt spid="18"/>
                                        </p:tgtEl>
                                        <p:attrNameLst>
                                          <p:attrName>ppt_x</p:attrName>
                                        </p:attrNameLst>
                                      </p:cBhvr>
                                      <p:tavLst>
                                        <p:tav tm="0">
                                          <p:val>
                                            <p:strVal val="#ppt_x"/>
                                          </p:val>
                                        </p:tav>
                                        <p:tav tm="100000">
                                          <p:val>
                                            <p:strVal val="#ppt_x"/>
                                          </p:val>
                                        </p:tav>
                                      </p:tavLst>
                                    </p:anim>
                                    <p:anim calcmode="lin" valueType="num">
                                      <p:cBhvr>
                                        <p:cTn id="38" dur="250" fill="hold"/>
                                        <p:tgtEl>
                                          <p:spTgt spid="18"/>
                                        </p:tgtEl>
                                        <p:attrNameLst>
                                          <p:attrName>ppt_y</p:attrName>
                                        </p:attrNameLst>
                                      </p:cBhvr>
                                      <p:tavLst>
                                        <p:tav tm="0">
                                          <p:val>
                                            <p:strVal val="#ppt_y-.1"/>
                                          </p:val>
                                        </p:tav>
                                        <p:tav tm="100000">
                                          <p:val>
                                            <p:strVal val="#ppt_y"/>
                                          </p:val>
                                        </p:tav>
                                      </p:tavLst>
                                    </p:anim>
                                  </p:childTnLst>
                                </p:cTn>
                              </p:par>
                            </p:childTnLst>
                          </p:cTn>
                        </p:par>
                        <p:par>
                          <p:cTn id="39" fill="hold">
                            <p:stCondLst>
                              <p:cond delay="4250"/>
                            </p:stCondLst>
                            <p:childTnLst>
                              <p:par>
                                <p:cTn id="40" presetID="47"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50"/>
                                        <p:tgtEl>
                                          <p:spTgt spid="19"/>
                                        </p:tgtEl>
                                      </p:cBhvr>
                                    </p:animEffect>
                                    <p:anim calcmode="lin" valueType="num">
                                      <p:cBhvr>
                                        <p:cTn id="43" dur="250" fill="hold"/>
                                        <p:tgtEl>
                                          <p:spTgt spid="19"/>
                                        </p:tgtEl>
                                        <p:attrNameLst>
                                          <p:attrName>ppt_x</p:attrName>
                                        </p:attrNameLst>
                                      </p:cBhvr>
                                      <p:tavLst>
                                        <p:tav tm="0">
                                          <p:val>
                                            <p:strVal val="#ppt_x"/>
                                          </p:val>
                                        </p:tav>
                                        <p:tav tm="100000">
                                          <p:val>
                                            <p:strVal val="#ppt_x"/>
                                          </p:val>
                                        </p:tav>
                                      </p:tavLst>
                                    </p:anim>
                                    <p:anim calcmode="lin" valueType="num">
                                      <p:cBhvr>
                                        <p:cTn id="44" dur="25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14" presetClass="entr" presetSubtype="5" fill="hold" grpId="0" nodeType="afterEffect">
                                  <p:stCondLst>
                                    <p:cond delay="250"/>
                                  </p:stCondLst>
                                  <p:childTnLst>
                                    <p:set>
                                      <p:cBhvr>
                                        <p:cTn id="47" dur="1" fill="hold">
                                          <p:stCondLst>
                                            <p:cond delay="0"/>
                                          </p:stCondLst>
                                        </p:cTn>
                                        <p:tgtEl>
                                          <p:spTgt spid="22"/>
                                        </p:tgtEl>
                                        <p:attrNameLst>
                                          <p:attrName>style.visibility</p:attrName>
                                        </p:attrNameLst>
                                      </p:cBhvr>
                                      <p:to>
                                        <p:strVal val="visible"/>
                                      </p:to>
                                    </p:set>
                                    <p:animEffect transition="in" filter="randombar(vertical)">
                                      <p:cBhvr>
                                        <p:cTn id="48" dur="500"/>
                                        <p:tgtEl>
                                          <p:spTgt spid="22"/>
                                        </p:tgtEl>
                                      </p:cBhvr>
                                    </p:animEffect>
                                  </p:childTnLst>
                                </p:cTn>
                              </p:par>
                            </p:childTnLst>
                          </p:cTn>
                        </p:par>
                        <p:par>
                          <p:cTn id="49" fill="hold">
                            <p:stCondLst>
                              <p:cond delay="5250"/>
                            </p:stCondLst>
                            <p:childTnLst>
                              <p:par>
                                <p:cTn id="50" presetID="47" presetClass="entr" presetSubtype="0" fill="hold" grpId="0" nodeType="afterEffect">
                                  <p:stCondLst>
                                    <p:cond delay="25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50"/>
                                        <p:tgtEl>
                                          <p:spTgt spid="20"/>
                                        </p:tgtEl>
                                      </p:cBhvr>
                                    </p:animEffect>
                                    <p:anim calcmode="lin" valueType="num">
                                      <p:cBhvr>
                                        <p:cTn id="53" dur="250" fill="hold"/>
                                        <p:tgtEl>
                                          <p:spTgt spid="20"/>
                                        </p:tgtEl>
                                        <p:attrNameLst>
                                          <p:attrName>ppt_x</p:attrName>
                                        </p:attrNameLst>
                                      </p:cBhvr>
                                      <p:tavLst>
                                        <p:tav tm="0">
                                          <p:val>
                                            <p:strVal val="#ppt_x"/>
                                          </p:val>
                                        </p:tav>
                                        <p:tav tm="100000">
                                          <p:val>
                                            <p:strVal val="#ppt_x"/>
                                          </p:val>
                                        </p:tav>
                                      </p:tavLst>
                                    </p:anim>
                                    <p:anim calcmode="lin" valueType="num">
                                      <p:cBhvr>
                                        <p:cTn id="54"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19" grpId="0" animBg="1"/>
      <p:bldP spid="18" grpId="0" animBg="1"/>
      <p:bldP spid="17" grpId="0" animBg="1"/>
      <p:bldP spid="16" grpId="0" animBg="1"/>
      <p:bldP spid="15"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6" descr="museum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49501"/>
            <a:ext cx="9296400" cy="154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287429"/>
            <a:ext cx="1633417" cy="100584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88623"/>
          <a:stretch/>
        </p:blipFill>
        <p:spPr>
          <a:xfrm>
            <a:off x="377" y="4610100"/>
            <a:ext cx="9143245" cy="58805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428" t="7744" r="3513" b="13561"/>
          <a:stretch/>
        </p:blipFill>
        <p:spPr>
          <a:xfrm>
            <a:off x="304800" y="2089309"/>
            <a:ext cx="1602851" cy="1280160"/>
          </a:xfrm>
          <a:prstGeom prst="rect">
            <a:avLst/>
          </a:prstGeom>
        </p:spPr>
      </p:pic>
      <p:sp>
        <p:nvSpPr>
          <p:cNvPr id="2050" name="Rectangle 2"/>
          <p:cNvSpPr>
            <a:spLocks noGrp="1" noChangeArrowheads="1"/>
          </p:cNvSpPr>
          <p:nvPr>
            <p:ph type="ctrTitle"/>
          </p:nvPr>
        </p:nvSpPr>
        <p:spPr>
          <a:xfrm>
            <a:off x="378" y="2089309"/>
            <a:ext cx="9143245" cy="2215991"/>
          </a:xfrm>
        </p:spPr>
        <p:txBody>
          <a:bodyPr lIns="0" tIns="0" rIns="0" bIns="0"/>
          <a:lstStyle/>
          <a:p>
            <a:pPr eaLnBrk="1" hangingPunct="1"/>
            <a:r>
              <a:rPr lang="en-US" altLang="en-US" sz="7200" dirty="0">
                <a:solidFill>
                  <a:schemeClr val="bg1">
                    <a:lumMod val="10000"/>
                  </a:schemeClr>
                </a:solidFill>
              </a:rPr>
              <a:t>Any</a:t>
            </a:r>
            <a:br>
              <a:rPr lang="en-US" altLang="en-US" sz="7200" dirty="0">
                <a:solidFill>
                  <a:schemeClr val="bg1">
                    <a:lumMod val="10000"/>
                  </a:schemeClr>
                </a:solidFill>
              </a:rPr>
            </a:br>
            <a:r>
              <a:rPr lang="en-US" altLang="en-US" sz="7200" dirty="0">
                <a:solidFill>
                  <a:schemeClr val="bg1">
                    <a:lumMod val="10000"/>
                  </a:schemeClr>
                </a:solidFill>
              </a:rPr>
              <a:t>Questions?</a:t>
            </a:r>
          </a:p>
        </p:txBody>
      </p:sp>
    </p:spTree>
    <p:extLst>
      <p:ext uri="{BB962C8B-B14F-4D97-AF65-F5344CB8AC3E}">
        <p14:creationId xmlns:p14="http://schemas.microsoft.com/office/powerpoint/2010/main" val="41623233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584775"/>
          </a:xfrm>
        </p:spPr>
        <p:txBody>
          <a:bodyPr/>
          <a:lstStyle/>
          <a:p>
            <a:r>
              <a:rPr lang="en-US" sz="3200" dirty="0"/>
              <a:t>EXAMPLES of MICROAGGRESSIONS</a:t>
            </a:r>
          </a:p>
        </p:txBody>
      </p:sp>
      <p:sp>
        <p:nvSpPr>
          <p:cNvPr id="3" name="Content Placeholder 2"/>
          <p:cNvSpPr>
            <a:spLocks noGrp="1"/>
          </p:cNvSpPr>
          <p:nvPr>
            <p:ph idx="1"/>
          </p:nvPr>
        </p:nvSpPr>
        <p:spPr>
          <a:xfrm>
            <a:off x="457200" y="800100"/>
            <a:ext cx="8229600" cy="1077218"/>
          </a:xfrm>
          <a:solidFill>
            <a:srgbClr val="99CCFF"/>
          </a:solidFill>
        </p:spPr>
        <p:txBody>
          <a:bodyPr/>
          <a:lstStyle/>
          <a:p>
            <a:pPr marL="0" indent="0" algn="ctr">
              <a:buNone/>
            </a:pPr>
            <a:r>
              <a:rPr lang="en-US" b="1" dirty="0"/>
              <a:t>Believing that you somehow know more about the person’s disability than they do</a:t>
            </a:r>
          </a:p>
        </p:txBody>
      </p:sp>
      <p:sp>
        <p:nvSpPr>
          <p:cNvPr id="4" name="TextBox 3"/>
          <p:cNvSpPr txBox="1"/>
          <p:nvPr/>
        </p:nvSpPr>
        <p:spPr>
          <a:xfrm>
            <a:off x="457200" y="2165530"/>
            <a:ext cx="8229600" cy="1877437"/>
          </a:xfrm>
          <a:prstGeom prst="rect">
            <a:avLst/>
          </a:prstGeom>
          <a:noFill/>
        </p:spPr>
        <p:txBody>
          <a:bodyPr wrap="square" rtlCol="0">
            <a:spAutoFit/>
          </a:bodyPr>
          <a:lstStyle/>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Have you tried </a:t>
            </a:r>
            <a:r>
              <a:rPr lang="en-US" sz="2400" u="sng" dirty="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t>
            </a:r>
          </a:p>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I know someone that has the same thing as you, and </a:t>
            </a:r>
            <a:r>
              <a:rPr lang="en-US" sz="2400" u="sng" dirty="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 worked for them.</a:t>
            </a:r>
          </a:p>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Having a positive attitude can help you get through it.</a:t>
            </a:r>
          </a:p>
        </p:txBody>
      </p:sp>
    </p:spTree>
    <p:extLst>
      <p:ext uri="{BB962C8B-B14F-4D97-AF65-F5344CB8AC3E}">
        <p14:creationId xmlns:p14="http://schemas.microsoft.com/office/powerpoint/2010/main" val="6602245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584775"/>
          </a:xfrm>
        </p:spPr>
        <p:txBody>
          <a:bodyPr/>
          <a:lstStyle/>
          <a:p>
            <a:r>
              <a:rPr lang="en-US" sz="3200" dirty="0"/>
              <a:t>EXAMPLES of MICROAGGRESSIONS</a:t>
            </a:r>
          </a:p>
        </p:txBody>
      </p:sp>
      <p:sp>
        <p:nvSpPr>
          <p:cNvPr id="3" name="Content Placeholder 2"/>
          <p:cNvSpPr>
            <a:spLocks noGrp="1"/>
          </p:cNvSpPr>
          <p:nvPr>
            <p:ph idx="1"/>
          </p:nvPr>
        </p:nvSpPr>
        <p:spPr>
          <a:xfrm>
            <a:off x="457200" y="800100"/>
            <a:ext cx="8229600" cy="584775"/>
          </a:xfrm>
          <a:solidFill>
            <a:srgbClr val="D6BBEB"/>
          </a:solidFill>
        </p:spPr>
        <p:txBody>
          <a:bodyPr/>
          <a:lstStyle/>
          <a:p>
            <a:pPr marL="0" indent="0" algn="ctr">
              <a:buNone/>
            </a:pPr>
            <a:r>
              <a:rPr lang="en-US" b="1" dirty="0"/>
              <a:t>Patronizing the person with a disability</a:t>
            </a:r>
          </a:p>
        </p:txBody>
      </p:sp>
      <p:sp>
        <p:nvSpPr>
          <p:cNvPr id="4" name="TextBox 3"/>
          <p:cNvSpPr txBox="1"/>
          <p:nvPr/>
        </p:nvSpPr>
        <p:spPr>
          <a:xfrm>
            <a:off x="342900" y="1485900"/>
            <a:ext cx="8458200" cy="3939540"/>
          </a:xfrm>
          <a:prstGeom prst="rect">
            <a:avLst/>
          </a:prstGeom>
          <a:noFill/>
        </p:spPr>
        <p:txBody>
          <a:bodyPr wrap="square" rtlCol="0">
            <a:spAutoFit/>
          </a:bodyPr>
          <a:lstStyle/>
          <a:p>
            <a:pPr marL="228600" indent="-228600">
              <a:spcBef>
                <a:spcPts val="6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You are so brave. You’re such an inspiration.</a:t>
            </a:r>
          </a:p>
          <a:p>
            <a:pPr marL="228600" indent="-228600">
              <a:spcBef>
                <a:spcPts val="6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I wish I was as strong a person as you are.</a:t>
            </a:r>
          </a:p>
          <a:p>
            <a:pPr marL="228600" indent="-228600">
              <a:spcBef>
                <a:spcPts val="6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I don’t know how you go on, I don’t think I could do it.</a:t>
            </a:r>
          </a:p>
          <a:p>
            <a:pPr marL="228600" indent="-228600">
              <a:spcBef>
                <a:spcPts val="6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God has a plan for you. There is a special place in Heaven for you.</a:t>
            </a:r>
          </a:p>
          <a:p>
            <a:pPr marL="228600" indent="-228600">
              <a:spcBef>
                <a:spcPts val="6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You dress so nicely, who helps you buy your clothes?</a:t>
            </a:r>
          </a:p>
          <a:p>
            <a:pPr marL="228600" indent="-228600">
              <a:spcBef>
                <a:spcPts val="6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How wonderful that you were able to </a:t>
            </a:r>
            <a:r>
              <a:rPr lang="en-US" sz="2200" u="sng" dirty="0">
                <a:solidFill>
                  <a:srgbClr val="000000"/>
                </a:solidFill>
                <a:latin typeface="Arial" panose="020B0604020202020204" pitchFamily="34" charset="0"/>
                <a:cs typeface="Arial" panose="020B0604020202020204" pitchFamily="34" charset="0"/>
              </a:rPr>
              <a:t>			</a:t>
            </a:r>
            <a:r>
              <a:rPr lang="en-US" sz="2200" dirty="0">
                <a:solidFill>
                  <a:srgbClr val="000000"/>
                </a:solidFill>
                <a:latin typeface="Arial" panose="020B0604020202020204" pitchFamily="34" charset="0"/>
                <a:cs typeface="Arial" panose="020B0604020202020204" pitchFamily="34" charset="0"/>
              </a:rPr>
              <a:t> all by yourself.</a:t>
            </a:r>
          </a:p>
          <a:p>
            <a:pPr marL="228600" indent="-228600">
              <a:spcBef>
                <a:spcPts val="600"/>
              </a:spcBef>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You would never know that you were disabled. You seem so normal.</a:t>
            </a:r>
          </a:p>
        </p:txBody>
      </p:sp>
    </p:spTree>
    <p:extLst>
      <p:ext uri="{BB962C8B-B14F-4D97-AF65-F5344CB8AC3E}">
        <p14:creationId xmlns:p14="http://schemas.microsoft.com/office/powerpoint/2010/main" val="4078378188"/>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584775"/>
          </a:xfrm>
        </p:spPr>
        <p:txBody>
          <a:bodyPr/>
          <a:lstStyle/>
          <a:p>
            <a:r>
              <a:rPr lang="en-US" sz="3200" dirty="0"/>
              <a:t>EXAMPLES of MICROAGGRESSIONS</a:t>
            </a:r>
          </a:p>
        </p:txBody>
      </p:sp>
      <p:sp>
        <p:nvSpPr>
          <p:cNvPr id="3" name="Content Placeholder 2"/>
          <p:cNvSpPr>
            <a:spLocks noGrp="1"/>
          </p:cNvSpPr>
          <p:nvPr>
            <p:ph idx="1"/>
          </p:nvPr>
        </p:nvSpPr>
        <p:spPr>
          <a:xfrm>
            <a:off x="228600" y="800100"/>
            <a:ext cx="8686800" cy="538609"/>
          </a:xfrm>
          <a:solidFill>
            <a:srgbClr val="FF99CC"/>
          </a:solidFill>
        </p:spPr>
        <p:txBody>
          <a:bodyPr/>
          <a:lstStyle/>
          <a:p>
            <a:pPr marL="0" indent="0" algn="ctr">
              <a:buNone/>
            </a:pPr>
            <a:r>
              <a:rPr lang="en-US" sz="2900" b="1" dirty="0"/>
              <a:t>Making assumptions about a person’s disability</a:t>
            </a:r>
          </a:p>
        </p:txBody>
      </p:sp>
      <p:sp>
        <p:nvSpPr>
          <p:cNvPr id="4" name="TextBox 3"/>
          <p:cNvSpPr txBox="1"/>
          <p:nvPr/>
        </p:nvSpPr>
        <p:spPr>
          <a:xfrm>
            <a:off x="457200" y="1421296"/>
            <a:ext cx="8229600" cy="4308872"/>
          </a:xfrm>
          <a:prstGeom prst="rect">
            <a:avLst/>
          </a:prstGeom>
          <a:noFill/>
        </p:spPr>
        <p:txBody>
          <a:bodyPr wrap="square" rtlCol="0">
            <a:spAutoFit/>
          </a:bodyPr>
          <a:lstStyle/>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that because someone is in a wheelchair that they cannot walk, or have no feeling in their legs.</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a person with a disability can’t drive, can’t work, can’t dress themselves, etc.</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that a person who uses sign language is deaf.</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a deaf person cannot speak.</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a person that cannot speak does not understand language.</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a physical disability = an intellectual disability.</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an intellectual disability = an inability to learn.</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the person without a disability they’re with is a care giver or family member instead of a friend or romantic partner</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people with disabilities are ashamed of their disability</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that people with disabilities are envious of people who are not disabled</a:t>
            </a:r>
          </a:p>
          <a:p>
            <a:pPr marL="228600" indent="-228600">
              <a:spcBef>
                <a:spcPts val="6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Assuming that someone with a disability is not </a:t>
            </a:r>
            <a:r>
              <a:rPr lang="en-US" sz="1600" u="sng" dirty="0">
                <a:solidFill>
                  <a:srgbClr val="000000"/>
                </a:solidFill>
                <a:latin typeface="Arial" panose="020B0604020202020204" pitchFamily="34" charset="0"/>
                <a:cs typeface="Arial" panose="020B0604020202020204" pitchFamily="34" charset="0"/>
              </a:rPr>
              <a:t>PROUD</a:t>
            </a:r>
            <a:r>
              <a:rPr lang="en-US" sz="1600" dirty="0">
                <a:solidFill>
                  <a:srgbClr val="000000"/>
                </a:solidFill>
                <a:latin typeface="Arial" panose="020B0604020202020204" pitchFamily="34" charset="0"/>
                <a:cs typeface="Arial" panose="020B0604020202020204" pitchFamily="34" charset="0"/>
              </a:rPr>
              <a:t> of </a:t>
            </a:r>
            <a:r>
              <a:rPr lang="en-US" sz="1600" i="1" dirty="0">
                <a:solidFill>
                  <a:srgbClr val="000000"/>
                </a:solidFill>
                <a:latin typeface="Arial" panose="020B0604020202020204" pitchFamily="34" charset="0"/>
                <a:cs typeface="Arial" panose="020B0604020202020204" pitchFamily="34" charset="0"/>
              </a:rPr>
              <a:t>everything </a:t>
            </a:r>
            <a:r>
              <a:rPr lang="en-US" sz="1600" dirty="0">
                <a:solidFill>
                  <a:srgbClr val="000000"/>
                </a:solidFill>
                <a:latin typeface="Arial" panose="020B0604020202020204" pitchFamily="34" charset="0"/>
                <a:cs typeface="Arial" panose="020B0604020202020204" pitchFamily="34" charset="0"/>
              </a:rPr>
              <a:t>about who they are.</a:t>
            </a:r>
          </a:p>
        </p:txBody>
      </p:sp>
    </p:spTree>
    <p:extLst>
      <p:ext uri="{BB962C8B-B14F-4D97-AF65-F5344CB8AC3E}">
        <p14:creationId xmlns:p14="http://schemas.microsoft.com/office/powerpoint/2010/main" val="1301604242"/>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584775"/>
          </a:xfrm>
        </p:spPr>
        <p:txBody>
          <a:bodyPr/>
          <a:lstStyle/>
          <a:p>
            <a:r>
              <a:rPr lang="en-US" sz="3200" dirty="0"/>
              <a:t>EXAMPLES of MICROAGGRESSIONS</a:t>
            </a:r>
          </a:p>
        </p:txBody>
      </p:sp>
      <p:sp>
        <p:nvSpPr>
          <p:cNvPr id="3" name="Content Placeholder 2"/>
          <p:cNvSpPr>
            <a:spLocks noGrp="1"/>
          </p:cNvSpPr>
          <p:nvPr>
            <p:ph idx="1"/>
          </p:nvPr>
        </p:nvSpPr>
        <p:spPr>
          <a:xfrm>
            <a:off x="228600" y="800100"/>
            <a:ext cx="8686800" cy="1077218"/>
          </a:xfrm>
        </p:spPr>
        <p:txBody>
          <a:bodyPr/>
          <a:lstStyle/>
          <a:p>
            <a:pPr marL="0" indent="0" algn="ctr">
              <a:buNone/>
            </a:pPr>
            <a:r>
              <a:rPr lang="en-US" b="1" dirty="0"/>
              <a:t>Asking personal questions you wouldn’t ask anyone else</a:t>
            </a:r>
          </a:p>
        </p:txBody>
      </p:sp>
      <p:sp>
        <p:nvSpPr>
          <p:cNvPr id="4" name="TextBox 3"/>
          <p:cNvSpPr txBox="1"/>
          <p:nvPr/>
        </p:nvSpPr>
        <p:spPr>
          <a:xfrm>
            <a:off x="457200" y="1943100"/>
            <a:ext cx="8229600" cy="3354765"/>
          </a:xfrm>
          <a:prstGeom prst="rect">
            <a:avLst/>
          </a:prstGeom>
          <a:noFill/>
        </p:spPr>
        <p:txBody>
          <a:bodyPr wrap="square" rtlCol="0">
            <a:spAutoFit/>
          </a:bodyPr>
          <a:lstStyle/>
          <a:p>
            <a:pPr marL="228600" indent="-228600">
              <a:spcBef>
                <a:spcPts val="600"/>
              </a:spcBef>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Can I ask you a personal question?</a:t>
            </a:r>
          </a:p>
          <a:p>
            <a:pPr marL="228600" indent="-228600">
              <a:spcBef>
                <a:spcPts val="600"/>
              </a:spcBef>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What happened to you? How did you get like this?</a:t>
            </a:r>
          </a:p>
          <a:p>
            <a:pPr marL="228600" indent="-228600">
              <a:spcBef>
                <a:spcPts val="600"/>
              </a:spcBef>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How do you </a:t>
            </a:r>
            <a:r>
              <a:rPr lang="en-US" sz="3200" u="sng" dirty="0">
                <a:solidFill>
                  <a:srgbClr val="000000"/>
                </a:solidFill>
                <a:latin typeface="Arial" panose="020B0604020202020204" pitchFamily="34" charset="0"/>
                <a:cs typeface="Arial" panose="020B0604020202020204" pitchFamily="34" charset="0"/>
              </a:rPr>
              <a:t>				</a:t>
            </a:r>
            <a:r>
              <a:rPr lang="en-US" sz="3200" dirty="0">
                <a:solidFill>
                  <a:srgbClr val="000000"/>
                </a:solidFill>
                <a:latin typeface="Arial" panose="020B0604020202020204" pitchFamily="34" charset="0"/>
                <a:cs typeface="Arial" panose="020B0604020202020204" pitchFamily="34" charset="0"/>
              </a:rPr>
              <a:t>?</a:t>
            </a:r>
          </a:p>
          <a:p>
            <a:pPr marL="228600" indent="-228600">
              <a:spcBef>
                <a:spcPts val="600"/>
              </a:spcBef>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Can you </a:t>
            </a:r>
            <a:r>
              <a:rPr lang="en-US" sz="3200" u="sng" dirty="0">
                <a:solidFill>
                  <a:srgbClr val="000000"/>
                </a:solidFill>
                <a:latin typeface="Arial" panose="020B0604020202020204" pitchFamily="34" charset="0"/>
                <a:cs typeface="Arial" panose="020B0604020202020204" pitchFamily="34" charset="0"/>
              </a:rPr>
              <a:t>				</a:t>
            </a:r>
            <a:r>
              <a:rPr lang="en-US" sz="3200" dirty="0">
                <a:solidFill>
                  <a:srgbClr val="000000"/>
                </a:solidFill>
                <a:latin typeface="Arial" panose="020B0604020202020204" pitchFamily="34" charset="0"/>
                <a:cs typeface="Arial" panose="020B0604020202020204" pitchFamily="34" charset="0"/>
              </a:rPr>
              <a:t>?</a:t>
            </a:r>
          </a:p>
          <a:p>
            <a:pPr marL="228600" indent="-228600">
              <a:spcBef>
                <a:spcPts val="600"/>
              </a:spcBef>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What if </a:t>
            </a:r>
            <a:r>
              <a:rPr lang="en-US" sz="3200" u="sng" dirty="0">
                <a:solidFill>
                  <a:srgbClr val="000000"/>
                </a:solidFill>
                <a:latin typeface="Arial" panose="020B0604020202020204" pitchFamily="34" charset="0"/>
                <a:cs typeface="Arial" panose="020B0604020202020204" pitchFamily="34" charset="0"/>
              </a:rPr>
              <a:t>				</a:t>
            </a:r>
            <a:r>
              <a:rPr lang="en-US" sz="32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6834018"/>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584775"/>
          </a:xfrm>
        </p:spPr>
        <p:txBody>
          <a:bodyPr/>
          <a:lstStyle/>
          <a:p>
            <a:r>
              <a:rPr lang="en-US" sz="3200" dirty="0"/>
              <a:t>EXAMPLES of MICROAGGRESSIONS</a:t>
            </a:r>
          </a:p>
        </p:txBody>
      </p:sp>
      <p:sp>
        <p:nvSpPr>
          <p:cNvPr id="3" name="Content Placeholder 2"/>
          <p:cNvSpPr>
            <a:spLocks noGrp="1"/>
          </p:cNvSpPr>
          <p:nvPr>
            <p:ph idx="1"/>
          </p:nvPr>
        </p:nvSpPr>
        <p:spPr>
          <a:xfrm>
            <a:off x="228600" y="800100"/>
            <a:ext cx="8686800" cy="584775"/>
          </a:xfrm>
          <a:solidFill>
            <a:srgbClr val="FFFF00"/>
          </a:solidFill>
        </p:spPr>
        <p:txBody>
          <a:bodyPr/>
          <a:lstStyle/>
          <a:p>
            <a:pPr marL="0" indent="0" algn="ctr">
              <a:buNone/>
            </a:pPr>
            <a:r>
              <a:rPr lang="en-US" b="1" dirty="0"/>
              <a:t>Avoiding a person with a disability</a:t>
            </a:r>
          </a:p>
        </p:txBody>
      </p:sp>
      <p:sp>
        <p:nvSpPr>
          <p:cNvPr id="4" name="TextBox 3"/>
          <p:cNvSpPr txBox="1"/>
          <p:nvPr/>
        </p:nvSpPr>
        <p:spPr>
          <a:xfrm>
            <a:off x="228600" y="1485900"/>
            <a:ext cx="8610600" cy="3693319"/>
          </a:xfrm>
          <a:prstGeom prst="rect">
            <a:avLst/>
          </a:prstGeom>
          <a:noFill/>
        </p:spPr>
        <p:txBody>
          <a:bodyPr wrap="square" rtlCol="0">
            <a:spAutoFit/>
          </a:bodyPr>
          <a:lstStyle/>
          <a:p>
            <a:pPr marL="228600" indent="-228600">
              <a:spcBef>
                <a:spcPts val="600"/>
              </a:spcBef>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Avoid looking at a person with a disability</a:t>
            </a:r>
          </a:p>
          <a:p>
            <a:pPr marL="685800" lvl="1" indent="-228600">
              <a:spcBef>
                <a:spcPts val="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Awkward? Afraid of getting caught looking?</a:t>
            </a:r>
          </a:p>
          <a:p>
            <a:pPr marL="228600" indent="-228600">
              <a:spcBef>
                <a:spcPts val="600"/>
              </a:spcBef>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Avoid offering to help a person with a disability</a:t>
            </a:r>
          </a:p>
          <a:p>
            <a:pPr marL="685800" lvl="1" indent="-228600">
              <a:spcBef>
                <a:spcPts val="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Afraid might offend the person by offering to help?</a:t>
            </a:r>
          </a:p>
          <a:p>
            <a:pPr marL="228600" indent="-228600">
              <a:spcBef>
                <a:spcPts val="600"/>
              </a:spcBef>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Avoid talking to a person with a disability</a:t>
            </a:r>
          </a:p>
          <a:p>
            <a:pPr marL="685800" lvl="1" indent="-228600">
              <a:spcBef>
                <a:spcPts val="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Afraid to say the wrong thing? Panic about how to say something?</a:t>
            </a:r>
          </a:p>
        </p:txBody>
      </p:sp>
    </p:spTree>
    <p:extLst>
      <p:ext uri="{BB962C8B-B14F-4D97-AF65-F5344CB8AC3E}">
        <p14:creationId xmlns:p14="http://schemas.microsoft.com/office/powerpoint/2010/main" val="33132889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584775"/>
          </a:xfrm>
        </p:spPr>
        <p:txBody>
          <a:bodyPr/>
          <a:lstStyle/>
          <a:p>
            <a:r>
              <a:rPr lang="en-US" sz="3200" dirty="0"/>
              <a:t>EXAMPLES of MICROAGGRESSIONS</a:t>
            </a:r>
          </a:p>
        </p:txBody>
      </p:sp>
      <p:sp>
        <p:nvSpPr>
          <p:cNvPr id="3" name="Content Placeholder 2"/>
          <p:cNvSpPr>
            <a:spLocks noGrp="1"/>
          </p:cNvSpPr>
          <p:nvPr>
            <p:ph idx="1"/>
          </p:nvPr>
        </p:nvSpPr>
        <p:spPr>
          <a:xfrm>
            <a:off x="228600" y="800100"/>
            <a:ext cx="8686800" cy="1077218"/>
          </a:xfrm>
          <a:solidFill>
            <a:srgbClr val="99CCFF"/>
          </a:solidFill>
        </p:spPr>
        <p:txBody>
          <a:bodyPr/>
          <a:lstStyle/>
          <a:p>
            <a:pPr marL="0" indent="0" algn="ctr">
              <a:buNone/>
            </a:pPr>
            <a:r>
              <a:rPr lang="en-US" b="1" dirty="0"/>
              <a:t>Touching a person with a disability in ways you wouldn’t touch anyone else</a:t>
            </a:r>
          </a:p>
        </p:txBody>
      </p:sp>
      <p:sp>
        <p:nvSpPr>
          <p:cNvPr id="4" name="TextBox 3"/>
          <p:cNvSpPr txBox="1"/>
          <p:nvPr/>
        </p:nvSpPr>
        <p:spPr>
          <a:xfrm>
            <a:off x="304800" y="2019300"/>
            <a:ext cx="8610600" cy="3293209"/>
          </a:xfrm>
          <a:prstGeom prst="rect">
            <a:avLst/>
          </a:prstGeom>
          <a:noFill/>
        </p:spPr>
        <p:txBody>
          <a:bodyPr wrap="square" rtlCol="0">
            <a:spAutoFit/>
          </a:bodyPr>
          <a:lstStyle/>
          <a:p>
            <a:pPr marL="228600" indent="-228600">
              <a:spcBef>
                <a:spcPts val="1200"/>
              </a:spcBef>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Grab a person by the arm to guide them</a:t>
            </a:r>
          </a:p>
          <a:p>
            <a:pPr marL="228600" indent="-228600">
              <a:spcBef>
                <a:spcPts val="1200"/>
              </a:spcBef>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Pat them on the head, back, shoulder, etc.</a:t>
            </a:r>
          </a:p>
          <a:p>
            <a:pPr marL="228600" indent="-228600">
              <a:spcBef>
                <a:spcPts val="1200"/>
              </a:spcBef>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Push their wheelchair for them</a:t>
            </a:r>
          </a:p>
          <a:p>
            <a:pPr marL="228600" indent="-228600">
              <a:spcBef>
                <a:spcPts val="1200"/>
              </a:spcBef>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Lift them up to reach something</a:t>
            </a:r>
          </a:p>
          <a:p>
            <a:pPr marL="228600" indent="-228600">
              <a:spcBef>
                <a:spcPts val="1200"/>
              </a:spcBef>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Hold their hand while crossing the street, walking on stairs, etc.</a:t>
            </a:r>
          </a:p>
        </p:txBody>
      </p:sp>
    </p:spTree>
    <p:extLst>
      <p:ext uri="{BB962C8B-B14F-4D97-AF65-F5344CB8AC3E}">
        <p14:creationId xmlns:p14="http://schemas.microsoft.com/office/powerpoint/2010/main" val="628492053"/>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584775"/>
          </a:xfrm>
        </p:spPr>
        <p:txBody>
          <a:bodyPr/>
          <a:lstStyle/>
          <a:p>
            <a:r>
              <a:rPr lang="en-US" sz="3200" dirty="0"/>
              <a:t>EXAMPLES of MICROAGGRESSIONS</a:t>
            </a:r>
          </a:p>
        </p:txBody>
      </p:sp>
      <p:sp>
        <p:nvSpPr>
          <p:cNvPr id="3" name="Content Placeholder 2"/>
          <p:cNvSpPr>
            <a:spLocks noGrp="1"/>
          </p:cNvSpPr>
          <p:nvPr>
            <p:ph idx="1"/>
          </p:nvPr>
        </p:nvSpPr>
        <p:spPr>
          <a:xfrm>
            <a:off x="228600" y="800100"/>
            <a:ext cx="8686800" cy="1077218"/>
          </a:xfrm>
          <a:solidFill>
            <a:srgbClr val="FFC000"/>
          </a:solidFill>
        </p:spPr>
        <p:txBody>
          <a:bodyPr/>
          <a:lstStyle/>
          <a:p>
            <a:pPr marL="0" indent="0" algn="ctr">
              <a:buNone/>
            </a:pPr>
            <a:r>
              <a:rPr lang="en-US" b="1" dirty="0"/>
              <a:t>Treating them as a DISABLED person, instead of as a PERSON with a disability</a:t>
            </a:r>
          </a:p>
        </p:txBody>
      </p:sp>
      <p:sp>
        <p:nvSpPr>
          <p:cNvPr id="4" name="TextBox 3"/>
          <p:cNvSpPr txBox="1"/>
          <p:nvPr/>
        </p:nvSpPr>
        <p:spPr>
          <a:xfrm>
            <a:off x="311426" y="2019300"/>
            <a:ext cx="8610600" cy="2554545"/>
          </a:xfrm>
          <a:prstGeom prst="rect">
            <a:avLst/>
          </a:prstGeom>
          <a:noFill/>
        </p:spPr>
        <p:txBody>
          <a:bodyPr wrap="square" rtlCol="0">
            <a:spAutoFit/>
          </a:bodyPr>
          <a:lstStyle/>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Talk down to them.</a:t>
            </a:r>
          </a:p>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Talk loud and slow to them </a:t>
            </a:r>
            <a:r>
              <a:rPr lang="en-US" sz="2400" i="1" dirty="0">
                <a:solidFill>
                  <a:srgbClr val="000000"/>
                </a:solidFill>
                <a:latin typeface="Arial" panose="020B0604020202020204" pitchFamily="34" charset="0"/>
                <a:cs typeface="Arial" panose="020B0604020202020204" pitchFamily="34" charset="0"/>
              </a:rPr>
              <a:t>(and with fewer words)</a:t>
            </a:r>
            <a:endParaRPr lang="en-US" sz="2400" dirty="0">
              <a:solidFill>
                <a:srgbClr val="000000"/>
              </a:solidFill>
              <a:latin typeface="Arial" panose="020B0604020202020204" pitchFamily="34" charset="0"/>
              <a:cs typeface="Arial" panose="020B0604020202020204" pitchFamily="34" charset="0"/>
            </a:endParaRPr>
          </a:p>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Talk about them, around them</a:t>
            </a:r>
          </a:p>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Assume they need help</a:t>
            </a:r>
          </a:p>
          <a:p>
            <a:pPr marL="228600" indent="-228600">
              <a:spcBef>
                <a:spcPts val="12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Avoid talking about sensitive or “complicated” subjects</a:t>
            </a:r>
          </a:p>
        </p:txBody>
      </p:sp>
    </p:spTree>
    <p:extLst>
      <p:ext uri="{BB962C8B-B14F-4D97-AF65-F5344CB8AC3E}">
        <p14:creationId xmlns:p14="http://schemas.microsoft.com/office/powerpoint/2010/main" val="2965511754"/>
      </p:ext>
    </p:extLst>
  </p:cSld>
  <p:clrMapOvr>
    <a:masterClrMapping/>
  </p:clrMapOvr>
  <p:transition>
    <p:wipe dir="r"/>
  </p:transition>
</p:sld>
</file>

<file path=ppt/theme/theme1.xml><?xml version="1.0" encoding="utf-8"?>
<a:theme xmlns:a="http://schemas.openxmlformats.org/drawingml/2006/main" name="Rice Paper 2 design template">
  <a:themeElements>
    <a:clrScheme name="Custom 1">
      <a:dk1>
        <a:srgbClr val="674517"/>
      </a:dk1>
      <a:lt1>
        <a:srgbClr val="F6E8D6"/>
      </a:lt1>
      <a:dk2>
        <a:srgbClr val="4D4D4D"/>
      </a:dk2>
      <a:lt2>
        <a:srgbClr val="EAC99E"/>
      </a:lt2>
      <a:accent1>
        <a:srgbClr val="FAF3EA"/>
      </a:accent1>
      <a:accent2>
        <a:srgbClr val="D9988D"/>
      </a:accent2>
      <a:accent3>
        <a:srgbClr val="FAF2E8"/>
      </a:accent3>
      <a:accent4>
        <a:srgbClr val="573A12"/>
      </a:accent4>
      <a:accent5>
        <a:srgbClr val="FCF8F3"/>
      </a:accent5>
      <a:accent6>
        <a:srgbClr val="C4897F"/>
      </a:accent6>
      <a:hlink>
        <a:srgbClr val="002060"/>
      </a:hlink>
      <a:folHlink>
        <a:srgbClr val="7030A0"/>
      </a:folHlink>
    </a:clrScheme>
    <a:fontScheme name="Rice Paper 2 design 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ce Paper 2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ice Paper 2 design templat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ice Paper 2 design template 3">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ice Paper 2 design template 4">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ice Paper 2 design template 5">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ice Paper 2 design template 6">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ice Paper 2 design template 7">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ice Paper 2 design template 8">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ice Paper 2 design template 9">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ice Paper 2 design template 10">
        <a:dk1>
          <a:srgbClr val="674517"/>
        </a:dk1>
        <a:lt1>
          <a:srgbClr val="F6E8D6"/>
        </a:lt1>
        <a:dk2>
          <a:srgbClr val="4D4D4D"/>
        </a:dk2>
        <a:lt2>
          <a:srgbClr val="EAC99E"/>
        </a:lt2>
        <a:accent1>
          <a:srgbClr val="FAF3EA"/>
        </a:accent1>
        <a:accent2>
          <a:srgbClr val="D9988D"/>
        </a:accent2>
        <a:accent3>
          <a:srgbClr val="FAF2E8"/>
        </a:accent3>
        <a:accent4>
          <a:srgbClr val="573A12"/>
        </a:accent4>
        <a:accent5>
          <a:srgbClr val="FCF8F3"/>
        </a:accent5>
        <a:accent6>
          <a:srgbClr val="C4897F"/>
        </a:accent6>
        <a:hlink>
          <a:srgbClr val="D69640"/>
        </a:hlink>
        <a:folHlink>
          <a:srgbClr val="969696"/>
        </a:folHlink>
      </a:clrScheme>
      <a:clrMap bg1="lt1" tx1="dk1" bg2="lt2" tx2="dk2" accent1="accent1" accent2="accent2" accent3="accent3" accent4="accent4" accent5="accent5" accent6="accent6" hlink="hlink" folHlink="folHlink"/>
    </a:extraClrScheme>
    <a:extraClrScheme>
      <a:clrScheme name="Rice Paper 2 design template 11">
        <a:dk1>
          <a:srgbClr val="343458"/>
        </a:dk1>
        <a:lt1>
          <a:srgbClr val="F6E8D6"/>
        </a:lt1>
        <a:dk2>
          <a:srgbClr val="545490"/>
        </a:dk2>
        <a:lt2>
          <a:srgbClr val="EAC99E"/>
        </a:lt2>
        <a:accent1>
          <a:srgbClr val="FAF3EA"/>
        </a:accent1>
        <a:accent2>
          <a:srgbClr val="9F9FBF"/>
        </a:accent2>
        <a:accent3>
          <a:srgbClr val="FAF2E8"/>
        </a:accent3>
        <a:accent4>
          <a:srgbClr val="2B2B4A"/>
        </a:accent4>
        <a:accent5>
          <a:srgbClr val="FCF8F3"/>
        </a:accent5>
        <a:accent6>
          <a:srgbClr val="9090AD"/>
        </a:accent6>
        <a:hlink>
          <a:srgbClr val="D3A219"/>
        </a:hlink>
        <a:folHlink>
          <a:srgbClr val="969696"/>
        </a:folHlink>
      </a:clrScheme>
      <a:clrMap bg1="lt1" tx1="dk1" bg2="lt2" tx2="dk2" accent1="accent1" accent2="accent2" accent3="accent3" accent4="accent4" accent5="accent5" accent6="accent6" hlink="hlink" folHlink="folHlink"/>
    </a:extraClrScheme>
    <a:extraClrScheme>
      <a:clrScheme name="Rice Paper 2 design template 12">
        <a:dk1>
          <a:srgbClr val="000000"/>
        </a:dk1>
        <a:lt1>
          <a:srgbClr val="FFFFFF"/>
        </a:lt1>
        <a:dk2>
          <a:srgbClr val="000000"/>
        </a:dk2>
        <a:lt2>
          <a:srgbClr val="C0C0C0"/>
        </a:lt2>
        <a:accent1>
          <a:srgbClr val="EAEAEA"/>
        </a:accent1>
        <a:accent2>
          <a:srgbClr val="C0C0C0"/>
        </a:accent2>
        <a:accent3>
          <a:srgbClr val="FFFFFF"/>
        </a:accent3>
        <a:accent4>
          <a:srgbClr val="000000"/>
        </a:accent4>
        <a:accent5>
          <a:srgbClr val="F3F3F3"/>
        </a:accent5>
        <a:accent6>
          <a:srgbClr val="AEAEAE"/>
        </a:accent6>
        <a:hlink>
          <a:srgbClr val="4D4D4D"/>
        </a:hlink>
        <a:folHlink>
          <a:srgbClr val="808080"/>
        </a:folHlink>
      </a:clrScheme>
      <a:clrMap bg1="lt1" tx1="dk1" bg2="lt2" tx2="dk2" accent1="accent1" accent2="accent2" accent3="accent3" accent4="accent4" accent5="accent5" accent6="accent6" hlink="hlink" folHlink="folHlink"/>
    </a:extraClrScheme>
    <a:extraClrScheme>
      <a:clrScheme name="Rice Paper 2 design template 13">
        <a:dk1>
          <a:srgbClr val="2E402A"/>
        </a:dk1>
        <a:lt1>
          <a:srgbClr val="F6E8D6"/>
        </a:lt1>
        <a:dk2>
          <a:srgbClr val="5A7C52"/>
        </a:dk2>
        <a:lt2>
          <a:srgbClr val="EAC99E"/>
        </a:lt2>
        <a:accent1>
          <a:srgbClr val="FAF3EA"/>
        </a:accent1>
        <a:accent2>
          <a:srgbClr val="9FBFA2"/>
        </a:accent2>
        <a:accent3>
          <a:srgbClr val="FAF2E8"/>
        </a:accent3>
        <a:accent4>
          <a:srgbClr val="263522"/>
        </a:accent4>
        <a:accent5>
          <a:srgbClr val="FCF8F3"/>
        </a:accent5>
        <a:accent6>
          <a:srgbClr val="90AD92"/>
        </a:accent6>
        <a:hlink>
          <a:srgbClr val="D3A21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14257</TotalTime>
  <Words>2452</Words>
  <Application>Microsoft Macintosh PowerPoint</Application>
  <PresentationFormat>On-screen Show (16:10)</PresentationFormat>
  <Paragraphs>252</Paragraphs>
  <Slides>28</Slides>
  <Notes>21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Black</vt:lpstr>
      <vt:lpstr>Garamond</vt:lpstr>
      <vt:lpstr>Impact</vt:lpstr>
      <vt:lpstr>Rice Paper 2 design template</vt:lpstr>
      <vt:lpstr>I Didn’t Mean Anything By It</vt:lpstr>
      <vt:lpstr>What is a MICROAGGRESSION?</vt:lpstr>
      <vt:lpstr>EXAMPLES of MICROAGGRESSIONS</vt:lpstr>
      <vt:lpstr>EXAMPLES of MICROAGGRESSIONS</vt:lpstr>
      <vt:lpstr>EXAMPLES of MICROAGGRESSIONS</vt:lpstr>
      <vt:lpstr>EXAMPLES of MICROAGGRESSIONS</vt:lpstr>
      <vt:lpstr>EXAMPLES of MICROAGGRESSIONS</vt:lpstr>
      <vt:lpstr>EXAMPLES of MICROAGGRESSIONS</vt:lpstr>
      <vt:lpstr>EXAMPLES of MICROAGGRESSIONS</vt:lpstr>
      <vt:lpstr>EXAMPLES of MICROAGGRESSIONS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Company>PEOPLE INC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History Week</dc:title>
  <dc:creator>emarotta</dc:creator>
  <cp:lastModifiedBy>Microsoft Office User</cp:lastModifiedBy>
  <cp:revision>1048</cp:revision>
  <cp:lastPrinted>2014-05-21T19:12:03Z</cp:lastPrinted>
  <dcterms:created xsi:type="dcterms:W3CDTF">2007-01-09T17:34:46Z</dcterms:created>
  <dcterms:modified xsi:type="dcterms:W3CDTF">2018-10-10T19:04:04Z</dcterms:modified>
</cp:coreProperties>
</file>