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80" r:id="rId2"/>
  </p:sldMasterIdLst>
  <p:notesMasterIdLst>
    <p:notesMasterId r:id="rId59"/>
  </p:notesMasterIdLst>
  <p:handoutMasterIdLst>
    <p:handoutMasterId r:id="rId60"/>
  </p:handoutMasterIdLst>
  <p:sldIdLst>
    <p:sldId id="310" r:id="rId3"/>
    <p:sldId id="311" r:id="rId4"/>
    <p:sldId id="362" r:id="rId5"/>
    <p:sldId id="337" r:id="rId6"/>
    <p:sldId id="338" r:id="rId7"/>
    <p:sldId id="339" r:id="rId8"/>
    <p:sldId id="372" r:id="rId9"/>
    <p:sldId id="365" r:id="rId10"/>
    <p:sldId id="340" r:id="rId11"/>
    <p:sldId id="322" r:id="rId12"/>
    <p:sldId id="341" r:id="rId13"/>
    <p:sldId id="325" r:id="rId14"/>
    <p:sldId id="326" r:id="rId15"/>
    <p:sldId id="366" r:id="rId16"/>
    <p:sldId id="367" r:id="rId17"/>
    <p:sldId id="368" r:id="rId18"/>
    <p:sldId id="369" r:id="rId19"/>
    <p:sldId id="370" r:id="rId20"/>
    <p:sldId id="376" r:id="rId21"/>
    <p:sldId id="358" r:id="rId22"/>
    <p:sldId id="343" r:id="rId23"/>
    <p:sldId id="359" r:id="rId24"/>
    <p:sldId id="360" r:id="rId25"/>
    <p:sldId id="334" r:id="rId26"/>
    <p:sldId id="364" r:id="rId27"/>
    <p:sldId id="373" r:id="rId28"/>
    <p:sldId id="335" r:id="rId29"/>
    <p:sldId id="374" r:id="rId30"/>
    <p:sldId id="349" r:id="rId31"/>
    <p:sldId id="350" r:id="rId32"/>
    <p:sldId id="351" r:id="rId33"/>
    <p:sldId id="375" r:id="rId34"/>
    <p:sldId id="272" r:id="rId35"/>
    <p:sldId id="273" r:id="rId36"/>
    <p:sldId id="280" r:id="rId37"/>
    <p:sldId id="300" r:id="rId38"/>
    <p:sldId id="274" r:id="rId39"/>
    <p:sldId id="281" r:id="rId40"/>
    <p:sldId id="303" r:id="rId41"/>
    <p:sldId id="304" r:id="rId42"/>
    <p:sldId id="305" r:id="rId43"/>
    <p:sldId id="302" r:id="rId44"/>
    <p:sldId id="283" r:id="rId45"/>
    <p:sldId id="301" r:id="rId46"/>
    <p:sldId id="282" r:id="rId47"/>
    <p:sldId id="363" r:id="rId48"/>
    <p:sldId id="371" r:id="rId49"/>
    <p:sldId id="284" r:id="rId50"/>
    <p:sldId id="278" r:id="rId51"/>
    <p:sldId id="285" r:id="rId52"/>
    <p:sldId id="276" r:id="rId53"/>
    <p:sldId id="286" r:id="rId54"/>
    <p:sldId id="277" r:id="rId55"/>
    <p:sldId id="287" r:id="rId56"/>
    <p:sldId id="296" r:id="rId57"/>
    <p:sldId id="297"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2" autoAdjust="0"/>
    <p:restoredTop sz="50000" autoAdjust="0"/>
  </p:normalViewPr>
  <p:slideViewPr>
    <p:cSldViewPr snapToGrid="0">
      <p:cViewPr varScale="1">
        <p:scale>
          <a:sx n="63" d="100"/>
          <a:sy n="63" d="100"/>
        </p:scale>
        <p:origin x="856" y="176"/>
      </p:cViewPr>
      <p:guideLst>
        <p:guide orient="horz" pos="2160"/>
        <p:guide pos="2880"/>
      </p:guideLst>
    </p:cSldViewPr>
  </p:slideViewPr>
  <p:outlineViewPr>
    <p:cViewPr>
      <p:scale>
        <a:sx n="33" d="100"/>
        <a:sy n="33" d="100"/>
      </p:scale>
      <p:origin x="0" y="-29424"/>
    </p:cViewPr>
  </p:outlineViewPr>
  <p:notesTextViewPr>
    <p:cViewPr>
      <p:scale>
        <a:sx n="1" d="1"/>
        <a:sy n="1" d="1"/>
      </p:scale>
      <p:origin x="0" y="0"/>
    </p:cViewPr>
  </p:notesTextViewPr>
  <p:sorterViewPr>
    <p:cViewPr>
      <p:scale>
        <a:sx n="100" d="100"/>
        <a:sy n="100" d="100"/>
      </p:scale>
      <p:origin x="0" y="-1722"/>
    </p:cViewPr>
  </p:sorter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E46F881-AF35-4F3F-B61A-2854B92D15AD}" type="datetimeFigureOut">
              <a:rPr lang="en-US" smtClean="0"/>
              <a:t>10/2/18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14F54C2-A77A-4F13-809B-E835375A6490}" type="slidenum">
              <a:rPr lang="en-US" smtClean="0"/>
              <a:t>‹#›</a:t>
            </a:fld>
            <a:endParaRPr lang="en-US"/>
          </a:p>
        </p:txBody>
      </p:sp>
    </p:spTree>
    <p:extLst>
      <p:ext uri="{BB962C8B-B14F-4D97-AF65-F5344CB8AC3E}">
        <p14:creationId xmlns:p14="http://schemas.microsoft.com/office/powerpoint/2010/main" val="1712700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A7FD29-BA03-48E7-961D-8122569531E3}" type="datetimeFigureOut">
              <a:rPr lang="en-US" smtClean="0"/>
              <a:t>10/2/18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87CF51A-A2A4-4C22-BE09-67F4F5DBA14E}" type="slidenum">
              <a:rPr lang="en-US" smtClean="0"/>
              <a:t>‹#›</a:t>
            </a:fld>
            <a:endParaRPr lang="en-US"/>
          </a:p>
        </p:txBody>
      </p:sp>
    </p:spTree>
    <p:extLst>
      <p:ext uri="{BB962C8B-B14F-4D97-AF65-F5344CB8AC3E}">
        <p14:creationId xmlns:p14="http://schemas.microsoft.com/office/powerpoint/2010/main" val="1652840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A11691-DC55-4177-BFCA-2658FA2FD2FB}" type="datetime1">
              <a:rPr lang="en-US" smtClean="0"/>
              <a:t>10/2/18</a:t>
            </a:fld>
            <a:endParaRPr lang="en-US"/>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6" name="Slide Number Placeholder 5"/>
          <p:cNvSpPr>
            <a:spLocks noGrp="1"/>
          </p:cNvSpPr>
          <p:nvPr>
            <p:ph type="sldNum" sz="quarter" idx="12"/>
          </p:nvPr>
        </p:nvSpPr>
        <p:spPr/>
        <p:txBody>
          <a:bodyPr/>
          <a:lstStyle/>
          <a:p>
            <a:fld id="{D72B0B90-C62D-4E47-836C-CEF7EFB5AD37}" type="slidenum">
              <a:rPr lang="en-US" smtClean="0"/>
              <a:t>‹#›</a:t>
            </a:fld>
            <a:endParaRPr lang="en-US"/>
          </a:p>
        </p:txBody>
      </p:sp>
    </p:spTree>
    <p:extLst>
      <p:ext uri="{BB962C8B-B14F-4D97-AF65-F5344CB8AC3E}">
        <p14:creationId xmlns:p14="http://schemas.microsoft.com/office/powerpoint/2010/main" val="146867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2648C2-277E-47ED-8DB2-E2F86E00D0A4}" type="datetime1">
              <a:rPr lang="en-US" smtClean="0"/>
              <a:t>10/2/18</a:t>
            </a:fld>
            <a:endParaRPr lang="en-US"/>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6" name="Slide Number Placeholder 5"/>
          <p:cNvSpPr>
            <a:spLocks noGrp="1"/>
          </p:cNvSpPr>
          <p:nvPr>
            <p:ph type="sldNum" sz="quarter" idx="12"/>
          </p:nvPr>
        </p:nvSpPr>
        <p:spPr/>
        <p:txBody>
          <a:bodyPr/>
          <a:lstStyle/>
          <a:p>
            <a:fld id="{D72B0B90-C62D-4E47-836C-CEF7EFB5AD37}" type="slidenum">
              <a:rPr lang="en-US" smtClean="0"/>
              <a:t>‹#›</a:t>
            </a:fld>
            <a:endParaRPr lang="en-US"/>
          </a:p>
        </p:txBody>
      </p:sp>
    </p:spTree>
    <p:extLst>
      <p:ext uri="{BB962C8B-B14F-4D97-AF65-F5344CB8AC3E}">
        <p14:creationId xmlns:p14="http://schemas.microsoft.com/office/powerpoint/2010/main" val="354210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8504B-3736-499F-BD72-646EE7E24F69}" type="datetime1">
              <a:rPr lang="en-US" smtClean="0"/>
              <a:t>10/2/18</a:t>
            </a:fld>
            <a:endParaRPr lang="en-US"/>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6" name="Slide Number Placeholder 5"/>
          <p:cNvSpPr>
            <a:spLocks noGrp="1"/>
          </p:cNvSpPr>
          <p:nvPr>
            <p:ph type="sldNum" sz="quarter" idx="12"/>
          </p:nvPr>
        </p:nvSpPr>
        <p:spPr/>
        <p:txBody>
          <a:bodyPr/>
          <a:lstStyle/>
          <a:p>
            <a:fld id="{D72B0B90-C62D-4E47-836C-CEF7EFB5AD37}" type="slidenum">
              <a:rPr lang="en-US" smtClean="0"/>
              <a:t>‹#›</a:t>
            </a:fld>
            <a:endParaRPr lang="en-US"/>
          </a:p>
        </p:txBody>
      </p:sp>
    </p:spTree>
    <p:extLst>
      <p:ext uri="{BB962C8B-B14F-4D97-AF65-F5344CB8AC3E}">
        <p14:creationId xmlns:p14="http://schemas.microsoft.com/office/powerpoint/2010/main" val="1687847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4BEDC8-E6F1-4141-A351-4E8B99A6E180}" type="datetime1">
              <a:rPr lang="en-US" smtClean="0"/>
              <a:t>10/2/18</a:t>
            </a:fld>
            <a:endParaRPr lang="en-US"/>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72B0B90-C62D-4E47-836C-CEF7EFB5AD37}" type="slidenum">
              <a:rPr lang="en-US" smtClean="0"/>
              <a:t>‹#›</a:t>
            </a:fld>
            <a:endParaRPr lang="en-US"/>
          </a:p>
        </p:txBody>
      </p:sp>
    </p:spTree>
    <p:extLst>
      <p:ext uri="{BB962C8B-B14F-4D97-AF65-F5344CB8AC3E}">
        <p14:creationId xmlns:p14="http://schemas.microsoft.com/office/powerpoint/2010/main" val="1291192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1341600-AF5A-40BA-B340-FAA14223E431}" type="datetime1">
              <a:rPr lang="en-US" smtClean="0"/>
              <a:t>10/2/18</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a:t>Yolanda Flores Niemann; Microaggressions Keynote Slides for University at Buffalo, SUNY</a:t>
            </a:r>
          </a:p>
        </p:txBody>
      </p:sp>
      <p:sp>
        <p:nvSpPr>
          <p:cNvPr id="6" name="Slide Number Placeholder 5"/>
          <p:cNvSpPr>
            <a:spLocks noGrp="1"/>
          </p:cNvSpPr>
          <p:nvPr>
            <p:ph type="sldNum" sz="quarter" idx="12"/>
          </p:nvPr>
        </p:nvSpPr>
        <p:spPr>
          <a:xfrm>
            <a:off x="6817317" y="5054602"/>
            <a:ext cx="413483" cy="279400"/>
          </a:xfrm>
        </p:spPr>
        <p:txBody>
          <a:bodyPr/>
          <a:lstStyle/>
          <a:p>
            <a:fld id="{D53851AB-FD4E-4704-9A99-E68002069587}"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8385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5416C6-B59E-46F0-963A-957B0B4AB0E5}" type="datetime1">
              <a:rPr lang="en-US" smtClean="0"/>
              <a:t>10/2/18</a:t>
            </a:fld>
            <a:endParaRPr lang="en-US"/>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6" name="Slide Number Placeholder 5"/>
          <p:cNvSpPr>
            <a:spLocks noGrp="1"/>
          </p:cNvSpPr>
          <p:nvPr>
            <p:ph type="sldNum" sz="quarter" idx="12"/>
          </p:nvPr>
        </p:nvSpPr>
        <p:spPr/>
        <p:txBody>
          <a:bodyPr/>
          <a:lstStyle/>
          <a:p>
            <a:fld id="{D53851AB-FD4E-4704-9A99-E68002069587}" type="slidenum">
              <a:rPr lang="en-US" smtClean="0"/>
              <a:t>‹#›</a:t>
            </a:fld>
            <a:endParaRPr lang="en-US"/>
          </a:p>
        </p:txBody>
      </p:sp>
    </p:spTree>
    <p:extLst>
      <p:ext uri="{BB962C8B-B14F-4D97-AF65-F5344CB8AC3E}">
        <p14:creationId xmlns:p14="http://schemas.microsoft.com/office/powerpoint/2010/main" val="328782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A21C12-BC83-40B8-BF29-56A248F0F56A}" type="datetime1">
              <a:rPr lang="en-US" smtClean="0"/>
              <a:t>10/2/18</a:t>
            </a:fld>
            <a:endParaRPr lang="en-US"/>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6" name="Slide Number Placeholder 5"/>
          <p:cNvSpPr>
            <a:spLocks noGrp="1"/>
          </p:cNvSpPr>
          <p:nvPr>
            <p:ph type="sldNum" sz="quarter" idx="12"/>
          </p:nvPr>
        </p:nvSpPr>
        <p:spPr/>
        <p:txBody>
          <a:bodyPr/>
          <a:lstStyle/>
          <a:p>
            <a:fld id="{D53851AB-FD4E-4704-9A99-E68002069587}"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2841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71A6A3-97CD-466A-9655-18513AD7A1D9}" type="datetime1">
              <a:rPr lang="en-US" smtClean="0"/>
              <a:t>10/2/18</a:t>
            </a:fld>
            <a:endParaRPr lang="en-US"/>
          </a:p>
        </p:txBody>
      </p:sp>
      <p:sp>
        <p:nvSpPr>
          <p:cNvPr id="6" name="Footer Placeholder 5"/>
          <p:cNvSpPr>
            <a:spLocks noGrp="1"/>
          </p:cNvSpPr>
          <p:nvPr>
            <p:ph type="ftr" sz="quarter" idx="11"/>
          </p:nvPr>
        </p:nvSpPr>
        <p:spPr/>
        <p:txBody>
          <a:bodyPr/>
          <a:lstStyle/>
          <a:p>
            <a:r>
              <a:rPr lang="en-US"/>
              <a:t>Yolanda Flores Niemann; Microaggressions Keynote Slides for University at Buffalo, SUNY</a:t>
            </a:r>
          </a:p>
        </p:txBody>
      </p:sp>
      <p:sp>
        <p:nvSpPr>
          <p:cNvPr id="7" name="Slide Number Placeholder 6"/>
          <p:cNvSpPr>
            <a:spLocks noGrp="1"/>
          </p:cNvSpPr>
          <p:nvPr>
            <p:ph type="sldNum" sz="quarter" idx="12"/>
          </p:nvPr>
        </p:nvSpPr>
        <p:spPr/>
        <p:txBody>
          <a:bodyPr/>
          <a:lstStyle/>
          <a:p>
            <a:fld id="{D53851AB-FD4E-4704-9A99-E68002069587}" type="slidenum">
              <a:rPr lang="en-US" smtClean="0"/>
              <a:t>‹#›</a:t>
            </a:fld>
            <a:endParaRPr lang="en-US"/>
          </a:p>
        </p:txBody>
      </p:sp>
    </p:spTree>
    <p:extLst>
      <p:ext uri="{BB962C8B-B14F-4D97-AF65-F5344CB8AC3E}">
        <p14:creationId xmlns:p14="http://schemas.microsoft.com/office/powerpoint/2010/main" val="108493011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162C5B-7F32-4661-999B-79DF9F7B4924}" type="datetime1">
              <a:rPr lang="en-US" smtClean="0"/>
              <a:t>10/2/18</a:t>
            </a:fld>
            <a:endParaRPr lang="en-US"/>
          </a:p>
        </p:txBody>
      </p:sp>
      <p:sp>
        <p:nvSpPr>
          <p:cNvPr id="8" name="Footer Placeholder 7"/>
          <p:cNvSpPr>
            <a:spLocks noGrp="1"/>
          </p:cNvSpPr>
          <p:nvPr>
            <p:ph type="ftr" sz="quarter" idx="11"/>
          </p:nvPr>
        </p:nvSpPr>
        <p:spPr/>
        <p:txBody>
          <a:bodyPr/>
          <a:lstStyle/>
          <a:p>
            <a:r>
              <a:rPr lang="en-US"/>
              <a:t>Yolanda Flores Niemann; Microaggressions Keynote Slides for University at Buffalo, SUNY</a:t>
            </a:r>
          </a:p>
        </p:txBody>
      </p:sp>
      <p:sp>
        <p:nvSpPr>
          <p:cNvPr id="9" name="Slide Number Placeholder 8"/>
          <p:cNvSpPr>
            <a:spLocks noGrp="1"/>
          </p:cNvSpPr>
          <p:nvPr>
            <p:ph type="sldNum" sz="quarter" idx="12"/>
          </p:nvPr>
        </p:nvSpPr>
        <p:spPr/>
        <p:txBody>
          <a:bodyPr/>
          <a:lstStyle/>
          <a:p>
            <a:fld id="{D53851AB-FD4E-4704-9A99-E68002069587}"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06611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2159AD-7EF0-4ED0-8C80-AD860C32DF10}" type="datetime1">
              <a:rPr lang="en-US" smtClean="0"/>
              <a:t>10/2/18</a:t>
            </a:fld>
            <a:endParaRPr lang="en-US"/>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626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1204F-0A41-4363-A3B5-E39044F8B9CD}" type="datetime1">
              <a:rPr lang="en-US" smtClean="0"/>
              <a:t>10/2/18</a:t>
            </a:fld>
            <a:endParaRPr lang="en-US"/>
          </a:p>
        </p:txBody>
      </p:sp>
      <p:sp>
        <p:nvSpPr>
          <p:cNvPr id="3" name="Footer Placeholder 2"/>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a:t>
            </a:fld>
            <a:endParaRPr lang="en-US"/>
          </a:p>
        </p:txBody>
      </p:sp>
    </p:spTree>
    <p:extLst>
      <p:ext uri="{BB962C8B-B14F-4D97-AF65-F5344CB8AC3E}">
        <p14:creationId xmlns:p14="http://schemas.microsoft.com/office/powerpoint/2010/main" val="154267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0F940-3584-4305-8F08-3C615D99738A}" type="datetime1">
              <a:rPr lang="en-US" smtClean="0"/>
              <a:t>10/2/18</a:t>
            </a:fld>
            <a:endParaRPr lang="en-US"/>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6" name="Slide Number Placeholder 5"/>
          <p:cNvSpPr>
            <a:spLocks noGrp="1"/>
          </p:cNvSpPr>
          <p:nvPr>
            <p:ph type="sldNum" sz="quarter" idx="12"/>
          </p:nvPr>
        </p:nvSpPr>
        <p:spPr/>
        <p:txBody>
          <a:bodyPr/>
          <a:lstStyle/>
          <a:p>
            <a:fld id="{D72B0B90-C62D-4E47-836C-CEF7EFB5AD37}" type="slidenum">
              <a:rPr lang="en-US" smtClean="0"/>
              <a:t>‹#›</a:t>
            </a:fld>
            <a:endParaRPr lang="en-US"/>
          </a:p>
        </p:txBody>
      </p:sp>
    </p:spTree>
    <p:extLst>
      <p:ext uri="{BB962C8B-B14F-4D97-AF65-F5344CB8AC3E}">
        <p14:creationId xmlns:p14="http://schemas.microsoft.com/office/powerpoint/2010/main" val="4178413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C569A14-14E4-4159-AAE4-B6DA2376B747}" type="datetime1">
              <a:rPr lang="en-US" smtClean="0"/>
              <a:t>10/2/18</a:t>
            </a:fld>
            <a:endParaRPr lang="en-US"/>
          </a:p>
        </p:txBody>
      </p:sp>
      <p:sp>
        <p:nvSpPr>
          <p:cNvPr id="6" name="Footer Placeholder 5"/>
          <p:cNvSpPr>
            <a:spLocks noGrp="1"/>
          </p:cNvSpPr>
          <p:nvPr>
            <p:ph type="ftr" sz="quarter" idx="11"/>
          </p:nvPr>
        </p:nvSpPr>
        <p:spPr/>
        <p:txBody>
          <a:bodyPr/>
          <a:lstStyle/>
          <a:p>
            <a:r>
              <a:rPr lang="en-US"/>
              <a:t>Yolanda Flores Niemann; Microaggressions Keynote Slides for University at Buffalo, SUNY</a:t>
            </a:r>
          </a:p>
        </p:txBody>
      </p:sp>
      <p:sp>
        <p:nvSpPr>
          <p:cNvPr id="7" name="Slide Number Placeholder 6"/>
          <p:cNvSpPr>
            <a:spLocks noGrp="1"/>
          </p:cNvSpPr>
          <p:nvPr>
            <p:ph type="sldNum" sz="quarter" idx="12"/>
          </p:nvPr>
        </p:nvSpPr>
        <p:spPr/>
        <p:txBody>
          <a:bodyPr/>
          <a:lstStyle/>
          <a:p>
            <a:fld id="{D53851AB-FD4E-4704-9A99-E68002069587}"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166088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008B687-6DD7-4A0D-8990-F5974C8BC676}" type="datetime1">
              <a:rPr lang="en-US" smtClean="0"/>
              <a:t>10/2/18</a:t>
            </a:fld>
            <a:endParaRPr lang="en-US"/>
          </a:p>
        </p:txBody>
      </p:sp>
      <p:sp>
        <p:nvSpPr>
          <p:cNvPr id="6" name="Footer Placeholder 5"/>
          <p:cNvSpPr>
            <a:spLocks noGrp="1"/>
          </p:cNvSpPr>
          <p:nvPr>
            <p:ph type="ftr" sz="quarter" idx="11"/>
          </p:nvPr>
        </p:nvSpPr>
        <p:spPr/>
        <p:txBody>
          <a:bodyPr/>
          <a:lstStyle/>
          <a:p>
            <a:r>
              <a:rPr lang="en-US"/>
              <a:t>Yolanda Flores Niemann; Microaggressions Keynote Slides for University at Buffalo, SUNY</a:t>
            </a:r>
          </a:p>
        </p:txBody>
      </p:sp>
      <p:sp>
        <p:nvSpPr>
          <p:cNvPr id="7" name="Slide Number Placeholder 6"/>
          <p:cNvSpPr>
            <a:spLocks noGrp="1"/>
          </p:cNvSpPr>
          <p:nvPr>
            <p:ph type="sldNum" sz="quarter" idx="12"/>
          </p:nvPr>
        </p:nvSpPr>
        <p:spPr/>
        <p:txBody>
          <a:bodyPr/>
          <a:lstStyle/>
          <a:p>
            <a:fld id="{D53851AB-FD4E-4704-9A99-E68002069587}" type="slidenum">
              <a:rPr lang="en-US" smtClean="0"/>
              <a:t>‹#›</a:t>
            </a:fld>
            <a:endParaRPr lang="en-US"/>
          </a:p>
        </p:txBody>
      </p:sp>
    </p:spTree>
    <p:extLst>
      <p:ext uri="{BB962C8B-B14F-4D97-AF65-F5344CB8AC3E}">
        <p14:creationId xmlns:p14="http://schemas.microsoft.com/office/powerpoint/2010/main" val="1899436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E5FD1F-7A32-4EE7-8A2E-F0CCB9A27915}" type="datetime1">
              <a:rPr lang="en-US" smtClean="0"/>
              <a:t>10/2/18</a:t>
            </a:fld>
            <a:endParaRPr lang="en-US"/>
          </a:p>
        </p:txBody>
      </p:sp>
      <p:sp>
        <p:nvSpPr>
          <p:cNvPr id="6" name="Footer Placeholder 5"/>
          <p:cNvSpPr>
            <a:spLocks noGrp="1"/>
          </p:cNvSpPr>
          <p:nvPr>
            <p:ph type="ftr" sz="quarter" idx="11"/>
          </p:nvPr>
        </p:nvSpPr>
        <p:spPr/>
        <p:txBody>
          <a:bodyPr/>
          <a:lstStyle/>
          <a:p>
            <a:r>
              <a:rPr lang="en-US"/>
              <a:t>Yolanda Flores Niemann; Microaggressions Keynote Slides for University at Buffalo, SUNY</a:t>
            </a:r>
          </a:p>
        </p:txBody>
      </p:sp>
      <p:sp>
        <p:nvSpPr>
          <p:cNvPr id="7" name="Slide Number Placeholder 6"/>
          <p:cNvSpPr>
            <a:spLocks noGrp="1"/>
          </p:cNvSpPr>
          <p:nvPr>
            <p:ph type="sldNum" sz="quarter" idx="12"/>
          </p:nvPr>
        </p:nvSpPr>
        <p:spPr/>
        <p:txBody>
          <a:bodyPr/>
          <a:lstStyle/>
          <a:p>
            <a:fld id="{D72B0B90-C62D-4E47-836C-CEF7EFB5AD37}" type="slidenum">
              <a:rPr lang="en-US" smtClean="0"/>
              <a:t>‹#›</a:t>
            </a:fld>
            <a:endParaRPr lang="en-US"/>
          </a:p>
        </p:txBody>
      </p:sp>
    </p:spTree>
    <p:extLst>
      <p:ext uri="{BB962C8B-B14F-4D97-AF65-F5344CB8AC3E}">
        <p14:creationId xmlns:p14="http://schemas.microsoft.com/office/powerpoint/2010/main" val="3155096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51E1D1-27ED-4521-86A0-EC3302E864CE}" type="datetime1">
              <a:rPr lang="en-US" smtClean="0"/>
              <a:t>10/2/18</a:t>
            </a:fld>
            <a:endParaRPr lang="en-US"/>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6" name="Slide Number Placeholder 5"/>
          <p:cNvSpPr>
            <a:spLocks noGrp="1"/>
          </p:cNvSpPr>
          <p:nvPr>
            <p:ph type="sldNum" sz="quarter" idx="12"/>
          </p:nvPr>
        </p:nvSpPr>
        <p:spPr/>
        <p:txBody>
          <a:bodyPr/>
          <a:lstStyle/>
          <a:p>
            <a:fld id="{D72B0B90-C62D-4E47-836C-CEF7EFB5AD37}"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220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00EAF6-3022-4874-B569-13202123CCDF}" type="datetime1">
              <a:rPr lang="en-US" smtClean="0"/>
              <a:t>10/2/18</a:t>
            </a:fld>
            <a:endParaRPr lang="en-US"/>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6" name="Slide Number Placeholder 5"/>
          <p:cNvSpPr>
            <a:spLocks noGrp="1"/>
          </p:cNvSpPr>
          <p:nvPr>
            <p:ph type="sldNum" sz="quarter" idx="12"/>
          </p:nvPr>
        </p:nvSpPr>
        <p:spPr/>
        <p:txBody>
          <a:bodyPr/>
          <a:lstStyle/>
          <a:p>
            <a:fld id="{D72B0B90-C62D-4E47-836C-CEF7EFB5AD37}"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4263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B31564-B0F7-4E03-8EA6-0DC3D8DAC497}" type="datetime1">
              <a:rPr lang="en-US" smtClean="0"/>
              <a:t>10/2/18</a:t>
            </a:fld>
            <a:endParaRPr lang="en-US"/>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6" name="Slide Number Placeholder 5"/>
          <p:cNvSpPr>
            <a:spLocks noGrp="1"/>
          </p:cNvSpPr>
          <p:nvPr>
            <p:ph type="sldNum" sz="quarter" idx="12"/>
          </p:nvPr>
        </p:nvSpPr>
        <p:spPr/>
        <p:txBody>
          <a:bodyPr/>
          <a:lstStyle/>
          <a:p>
            <a:fld id="{D72B0B90-C62D-4E47-836C-CEF7EFB5AD37}" type="slidenum">
              <a:rPr lang="en-US" smtClean="0"/>
              <a:t>‹#›</a:t>
            </a:fld>
            <a:endParaRPr lang="en-US"/>
          </a:p>
        </p:txBody>
      </p:sp>
    </p:spTree>
    <p:extLst>
      <p:ext uri="{BB962C8B-B14F-4D97-AF65-F5344CB8AC3E}">
        <p14:creationId xmlns:p14="http://schemas.microsoft.com/office/powerpoint/2010/main" val="2153177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64C8B-F452-4702-914F-112EC77F5DE8}" type="datetime1">
              <a:rPr lang="en-US" smtClean="0"/>
              <a:t>10/2/18</a:t>
            </a:fld>
            <a:endParaRPr lang="en-US"/>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6" name="Slide Number Placeholder 5"/>
          <p:cNvSpPr>
            <a:spLocks noGrp="1"/>
          </p:cNvSpPr>
          <p:nvPr>
            <p:ph type="sldNum" sz="quarter" idx="12"/>
          </p:nvPr>
        </p:nvSpPr>
        <p:spPr/>
        <p:txBody>
          <a:bodyPr/>
          <a:lstStyle/>
          <a:p>
            <a:fld id="{D72B0B90-C62D-4E47-836C-CEF7EFB5AD37}"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915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9A12C6-C3D6-4FD0-BCB0-72A07C772FA4}" type="datetime1">
              <a:rPr lang="en-US" smtClean="0"/>
              <a:t>10/2/18</a:t>
            </a:fld>
            <a:endParaRPr lang="en-US"/>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6" name="Slide Number Placeholder 5"/>
          <p:cNvSpPr>
            <a:spLocks noGrp="1"/>
          </p:cNvSpPr>
          <p:nvPr>
            <p:ph type="sldNum" sz="quarter" idx="12"/>
          </p:nvPr>
        </p:nvSpPr>
        <p:spPr/>
        <p:txBody>
          <a:bodyPr/>
          <a:lstStyle/>
          <a:p>
            <a:fld id="{D72B0B90-C62D-4E47-836C-CEF7EFB5AD37}"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941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0371C-74FD-4A95-894E-D38F45BEED16}" type="datetime1">
              <a:rPr lang="en-US" smtClean="0"/>
              <a:t>10/2/18</a:t>
            </a:fld>
            <a:endParaRPr lang="en-US"/>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6" name="Slide Number Placeholder 5"/>
          <p:cNvSpPr>
            <a:spLocks noGrp="1"/>
          </p:cNvSpPr>
          <p:nvPr>
            <p:ph type="sldNum" sz="quarter" idx="12"/>
          </p:nvPr>
        </p:nvSpPr>
        <p:spPr/>
        <p:txBody>
          <a:bodyPr/>
          <a:lstStyle/>
          <a:p>
            <a:fld id="{D53851AB-FD4E-4704-9A99-E68002069587}"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490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42FB9-D309-4CBC-A50E-8985CD805BEE}" type="datetime1">
              <a:rPr lang="en-US" smtClean="0"/>
              <a:t>10/2/18</a:t>
            </a:fld>
            <a:endParaRPr lang="en-US"/>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6" name="Slide Number Placeholder 5"/>
          <p:cNvSpPr>
            <a:spLocks noGrp="1"/>
          </p:cNvSpPr>
          <p:nvPr>
            <p:ph type="sldNum" sz="quarter" idx="12"/>
          </p:nvPr>
        </p:nvSpPr>
        <p:spPr/>
        <p:txBody>
          <a:bodyPr/>
          <a:lstStyle/>
          <a:p>
            <a:fld id="{D53851AB-FD4E-4704-9A99-E68002069587}"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428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2DF277-76A9-40BB-A256-E4939C6A3082}" type="datetime1">
              <a:rPr lang="en-US" smtClean="0"/>
              <a:t>10/2/18</a:t>
            </a:fld>
            <a:endParaRPr lang="en-US"/>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6" name="Slide Number Placeholder 5"/>
          <p:cNvSpPr>
            <a:spLocks noGrp="1"/>
          </p:cNvSpPr>
          <p:nvPr>
            <p:ph type="sldNum" sz="quarter" idx="12"/>
          </p:nvPr>
        </p:nvSpPr>
        <p:spPr/>
        <p:txBody>
          <a:bodyPr/>
          <a:lstStyle/>
          <a:p>
            <a:fld id="{D72B0B90-C62D-4E47-836C-CEF7EFB5AD37}" type="slidenum">
              <a:rPr lang="en-US" smtClean="0"/>
              <a:t>‹#›</a:t>
            </a:fld>
            <a:endParaRPr lang="en-US"/>
          </a:p>
        </p:txBody>
      </p:sp>
    </p:spTree>
    <p:extLst>
      <p:ext uri="{BB962C8B-B14F-4D97-AF65-F5344CB8AC3E}">
        <p14:creationId xmlns:p14="http://schemas.microsoft.com/office/powerpoint/2010/main" val="869876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CA313C-97F0-49AA-867C-ECE1C0D53ECE}" type="datetime1">
              <a:rPr lang="en-US" smtClean="0"/>
              <a:t>10/2/18</a:t>
            </a:fld>
            <a:endParaRPr lang="en-US"/>
          </a:p>
        </p:txBody>
      </p:sp>
      <p:sp>
        <p:nvSpPr>
          <p:cNvPr id="6" name="Footer Placeholder 5"/>
          <p:cNvSpPr>
            <a:spLocks noGrp="1"/>
          </p:cNvSpPr>
          <p:nvPr>
            <p:ph type="ftr" sz="quarter" idx="11"/>
          </p:nvPr>
        </p:nvSpPr>
        <p:spPr/>
        <p:txBody>
          <a:bodyPr/>
          <a:lstStyle/>
          <a:p>
            <a:r>
              <a:rPr lang="en-US"/>
              <a:t>Yolanda Flores Niemann; Microaggressions Keynote Slides for University at Buffalo, SUNY</a:t>
            </a:r>
          </a:p>
        </p:txBody>
      </p:sp>
      <p:sp>
        <p:nvSpPr>
          <p:cNvPr id="7" name="Slide Number Placeholder 6"/>
          <p:cNvSpPr>
            <a:spLocks noGrp="1"/>
          </p:cNvSpPr>
          <p:nvPr>
            <p:ph type="sldNum" sz="quarter" idx="12"/>
          </p:nvPr>
        </p:nvSpPr>
        <p:spPr/>
        <p:txBody>
          <a:bodyPr/>
          <a:lstStyle/>
          <a:p>
            <a:fld id="{D72B0B90-C62D-4E47-836C-CEF7EFB5AD37}" type="slidenum">
              <a:rPr lang="en-US" smtClean="0"/>
              <a:t>‹#›</a:t>
            </a:fld>
            <a:endParaRPr lang="en-US"/>
          </a:p>
        </p:txBody>
      </p:sp>
    </p:spTree>
    <p:extLst>
      <p:ext uri="{BB962C8B-B14F-4D97-AF65-F5344CB8AC3E}">
        <p14:creationId xmlns:p14="http://schemas.microsoft.com/office/powerpoint/2010/main" val="60457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B7783F-0D6C-4790-ACCD-A24DAFBDFA68}" type="datetime1">
              <a:rPr lang="en-US" smtClean="0"/>
              <a:t>10/2/18</a:t>
            </a:fld>
            <a:endParaRPr lang="en-US"/>
          </a:p>
        </p:txBody>
      </p:sp>
      <p:sp>
        <p:nvSpPr>
          <p:cNvPr id="8" name="Footer Placeholder 7"/>
          <p:cNvSpPr>
            <a:spLocks noGrp="1"/>
          </p:cNvSpPr>
          <p:nvPr>
            <p:ph type="ftr" sz="quarter" idx="11"/>
          </p:nvPr>
        </p:nvSpPr>
        <p:spPr/>
        <p:txBody>
          <a:bodyPr/>
          <a:lstStyle/>
          <a:p>
            <a:r>
              <a:rPr lang="en-US"/>
              <a:t>Yolanda Flores Niemann; Microaggressions Keynote Slides for University at Buffalo, SUNY</a:t>
            </a:r>
          </a:p>
        </p:txBody>
      </p:sp>
      <p:sp>
        <p:nvSpPr>
          <p:cNvPr id="9" name="Slide Number Placeholder 8"/>
          <p:cNvSpPr>
            <a:spLocks noGrp="1"/>
          </p:cNvSpPr>
          <p:nvPr>
            <p:ph type="sldNum" sz="quarter" idx="12"/>
          </p:nvPr>
        </p:nvSpPr>
        <p:spPr/>
        <p:txBody>
          <a:bodyPr/>
          <a:lstStyle/>
          <a:p>
            <a:fld id="{D72B0B90-C62D-4E47-836C-CEF7EFB5AD37}" type="slidenum">
              <a:rPr lang="en-US" smtClean="0"/>
              <a:t>‹#›</a:t>
            </a:fld>
            <a:endParaRPr lang="en-US"/>
          </a:p>
        </p:txBody>
      </p:sp>
    </p:spTree>
    <p:extLst>
      <p:ext uri="{BB962C8B-B14F-4D97-AF65-F5344CB8AC3E}">
        <p14:creationId xmlns:p14="http://schemas.microsoft.com/office/powerpoint/2010/main" val="419800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EAC7C5-8DEB-4011-AEDF-242E97500D3B}" type="datetime1">
              <a:rPr lang="en-US" smtClean="0"/>
              <a:t>10/2/18</a:t>
            </a:fld>
            <a:endParaRPr lang="en-US"/>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72B0B90-C62D-4E47-836C-CEF7EFB5AD37}" type="slidenum">
              <a:rPr lang="en-US" smtClean="0"/>
              <a:t>‹#›</a:t>
            </a:fld>
            <a:endParaRPr lang="en-US"/>
          </a:p>
        </p:txBody>
      </p:sp>
    </p:spTree>
    <p:extLst>
      <p:ext uri="{BB962C8B-B14F-4D97-AF65-F5344CB8AC3E}">
        <p14:creationId xmlns:p14="http://schemas.microsoft.com/office/powerpoint/2010/main" val="3676333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37ED5-8CCA-4271-A053-4F6E8DF86855}" type="datetime1">
              <a:rPr lang="en-US" smtClean="0"/>
              <a:t>10/2/18</a:t>
            </a:fld>
            <a:endParaRPr lang="en-US"/>
          </a:p>
        </p:txBody>
      </p:sp>
      <p:sp>
        <p:nvSpPr>
          <p:cNvPr id="3" name="Footer Placeholder 2"/>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72B0B90-C62D-4E47-836C-CEF7EFB5AD37}" type="slidenum">
              <a:rPr lang="en-US" smtClean="0"/>
              <a:t>‹#›</a:t>
            </a:fld>
            <a:endParaRPr lang="en-US"/>
          </a:p>
        </p:txBody>
      </p:sp>
    </p:spTree>
    <p:extLst>
      <p:ext uri="{BB962C8B-B14F-4D97-AF65-F5344CB8AC3E}">
        <p14:creationId xmlns:p14="http://schemas.microsoft.com/office/powerpoint/2010/main" val="135478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8075A7-8919-432D-8EA6-C8D17D6710E4}" type="datetime1">
              <a:rPr lang="en-US" smtClean="0"/>
              <a:t>10/2/18</a:t>
            </a:fld>
            <a:endParaRPr lang="en-US"/>
          </a:p>
        </p:txBody>
      </p:sp>
      <p:sp>
        <p:nvSpPr>
          <p:cNvPr id="6" name="Footer Placeholder 5"/>
          <p:cNvSpPr>
            <a:spLocks noGrp="1"/>
          </p:cNvSpPr>
          <p:nvPr>
            <p:ph type="ftr" sz="quarter" idx="11"/>
          </p:nvPr>
        </p:nvSpPr>
        <p:spPr/>
        <p:txBody>
          <a:bodyPr/>
          <a:lstStyle/>
          <a:p>
            <a:r>
              <a:rPr lang="en-US"/>
              <a:t>Yolanda Flores Niemann; Microaggressions Keynote Slides for University at Buffalo, SUNY</a:t>
            </a:r>
          </a:p>
        </p:txBody>
      </p:sp>
      <p:sp>
        <p:nvSpPr>
          <p:cNvPr id="7" name="Slide Number Placeholder 6"/>
          <p:cNvSpPr>
            <a:spLocks noGrp="1"/>
          </p:cNvSpPr>
          <p:nvPr>
            <p:ph type="sldNum" sz="quarter" idx="12"/>
          </p:nvPr>
        </p:nvSpPr>
        <p:spPr/>
        <p:txBody>
          <a:bodyPr/>
          <a:lstStyle/>
          <a:p>
            <a:fld id="{D72B0B90-C62D-4E47-836C-CEF7EFB5AD37}" type="slidenum">
              <a:rPr lang="en-US" smtClean="0"/>
              <a:t>‹#›</a:t>
            </a:fld>
            <a:endParaRPr lang="en-US"/>
          </a:p>
        </p:txBody>
      </p:sp>
    </p:spTree>
    <p:extLst>
      <p:ext uri="{BB962C8B-B14F-4D97-AF65-F5344CB8AC3E}">
        <p14:creationId xmlns:p14="http://schemas.microsoft.com/office/powerpoint/2010/main" val="371041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C6F2D30-F34D-4432-8FFA-1658E256B49E}" type="datetime1">
              <a:rPr lang="en-US" smtClean="0"/>
              <a:t>10/2/18</a:t>
            </a:fld>
            <a:endParaRPr lang="en-US"/>
          </a:p>
        </p:txBody>
      </p:sp>
      <p:sp>
        <p:nvSpPr>
          <p:cNvPr id="6" name="Footer Placeholder 5"/>
          <p:cNvSpPr>
            <a:spLocks noGrp="1"/>
          </p:cNvSpPr>
          <p:nvPr>
            <p:ph type="ftr" sz="quarter" idx="11"/>
          </p:nvPr>
        </p:nvSpPr>
        <p:spPr/>
        <p:txBody>
          <a:bodyPr/>
          <a:lstStyle/>
          <a:p>
            <a:r>
              <a:rPr lang="en-US"/>
              <a:t>Yolanda Flores Niemann; Microaggressions Keynote Slides for University at Buffalo, SUNY</a:t>
            </a:r>
          </a:p>
        </p:txBody>
      </p:sp>
      <p:sp>
        <p:nvSpPr>
          <p:cNvPr id="7" name="Slide Number Placeholder 6"/>
          <p:cNvSpPr>
            <a:spLocks noGrp="1"/>
          </p:cNvSpPr>
          <p:nvPr>
            <p:ph type="sldNum" sz="quarter" idx="12"/>
          </p:nvPr>
        </p:nvSpPr>
        <p:spPr/>
        <p:txBody>
          <a:bodyPr/>
          <a:lstStyle/>
          <a:p>
            <a:fld id="{D72B0B90-C62D-4E47-836C-CEF7EFB5AD37}" type="slidenum">
              <a:rPr lang="en-US" smtClean="0"/>
              <a:t>‹#›</a:t>
            </a:fld>
            <a:endParaRPr lang="en-US"/>
          </a:p>
        </p:txBody>
      </p:sp>
    </p:spTree>
    <p:extLst>
      <p:ext uri="{BB962C8B-B14F-4D97-AF65-F5344CB8AC3E}">
        <p14:creationId xmlns:p14="http://schemas.microsoft.com/office/powerpoint/2010/main" val="178786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578AED-1759-43FB-90B4-FC14BBF8324E}" type="datetime1">
              <a:rPr lang="en-US" smtClean="0"/>
              <a:t>10/2/18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Yolanda Flores Niemann; Microaggressions Keynote Slides for University at Buffalo, SUNY</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2B0B90-C62D-4E47-836C-CEF7EFB5AD37}" type="slidenum">
              <a:rPr lang="en-US" smtClean="0"/>
              <a:t>‹#›</a:t>
            </a:fld>
            <a:endParaRPr lang="en-US"/>
          </a:p>
        </p:txBody>
      </p:sp>
    </p:spTree>
    <p:extLst>
      <p:ext uri="{BB962C8B-B14F-4D97-AF65-F5344CB8AC3E}">
        <p14:creationId xmlns:p14="http://schemas.microsoft.com/office/powerpoint/2010/main" val="13363419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8"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D53D97-189B-4975-8B82-742B1CAA1239}" type="datetime1">
              <a:rPr lang="en-US" smtClean="0"/>
              <a:t>10/2/18</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Yolanda Flores Niemann; Microaggressions Keynote Slides for University at Buffalo, SUNY</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2B0B90-C62D-4E47-836C-CEF7EFB5AD37}" type="slidenum">
              <a:rPr lang="en-US" smtClean="0"/>
              <a:t>‹#›</a:t>
            </a:fld>
            <a:endParaRPr lang="en-US"/>
          </a:p>
        </p:txBody>
      </p:sp>
    </p:spTree>
    <p:extLst>
      <p:ext uri="{BB962C8B-B14F-4D97-AF65-F5344CB8AC3E}">
        <p14:creationId xmlns:p14="http://schemas.microsoft.com/office/powerpoint/2010/main" val="140376134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ZahtlxW2CIQ"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Yolanda Flores Niemann; Microaggressions Keynote Slides for University at Buffalo, SUNY</a:t>
            </a:r>
            <a:endParaRPr lang="en-US" dirty="0"/>
          </a:p>
        </p:txBody>
      </p:sp>
      <p:sp>
        <p:nvSpPr>
          <p:cNvPr id="3" name="Slide Number Placeholder 2"/>
          <p:cNvSpPr>
            <a:spLocks noGrp="1"/>
          </p:cNvSpPr>
          <p:nvPr>
            <p:ph type="sldNum" sz="quarter" idx="12"/>
          </p:nvPr>
        </p:nvSpPr>
        <p:spPr/>
        <p:txBody>
          <a:bodyPr/>
          <a:lstStyle/>
          <a:p>
            <a:fld id="{A3075FCD-6D50-4C01-A63B-5EBDEF933B85}" type="slidenum">
              <a:rPr lang="en-US" smtClean="0"/>
              <a:t>1</a:t>
            </a:fld>
            <a:endParaRPr lang="en-US"/>
          </a:p>
        </p:txBody>
      </p:sp>
      <p:sp>
        <p:nvSpPr>
          <p:cNvPr id="4" name="Rectangle 3"/>
          <p:cNvSpPr/>
          <p:nvPr/>
        </p:nvSpPr>
        <p:spPr>
          <a:xfrm>
            <a:off x="1191986" y="1605395"/>
            <a:ext cx="6776951" cy="4001095"/>
          </a:xfrm>
          <a:prstGeom prst="rect">
            <a:avLst/>
          </a:prstGeom>
        </p:spPr>
        <p:txBody>
          <a:bodyPr wrap="square">
            <a:spAutoFit/>
          </a:bodyPr>
          <a:lstStyle/>
          <a:p>
            <a:pPr algn="ctr"/>
            <a:r>
              <a:rPr lang="en-US" sz="3000" dirty="0"/>
              <a:t>The Everyday Bullying of Microaggressions:  Recognizing and Intervening</a:t>
            </a:r>
          </a:p>
          <a:p>
            <a:pPr algn="ctr"/>
            <a:br>
              <a:rPr lang="en-US" sz="3000" dirty="0"/>
            </a:br>
            <a:r>
              <a:rPr lang="en-US" sz="3000" dirty="0"/>
              <a:t>Yolanda Flores Niemann, Ph.D.</a:t>
            </a:r>
            <a:br>
              <a:rPr lang="en-US" sz="3000" dirty="0"/>
            </a:br>
            <a:r>
              <a:rPr lang="en-US" sz="3000" dirty="0"/>
              <a:t>University of North Texas </a:t>
            </a:r>
          </a:p>
          <a:p>
            <a:pPr algn="ctr"/>
            <a:endParaRPr lang="en-US" sz="3000" dirty="0"/>
          </a:p>
          <a:p>
            <a:pPr algn="ctr"/>
            <a:endParaRPr lang="en-US" sz="3000" dirty="0"/>
          </a:p>
          <a:p>
            <a:pPr algn="ctr"/>
            <a:endParaRPr lang="en-US" sz="3000" dirty="0"/>
          </a:p>
          <a:p>
            <a:r>
              <a:rPr lang="en-US" sz="1400" dirty="0"/>
              <a:t>Adapted from Renee Wells (SPSSI, 2016)</a:t>
            </a:r>
          </a:p>
        </p:txBody>
      </p:sp>
    </p:spTree>
    <p:extLst>
      <p:ext uri="{BB962C8B-B14F-4D97-AF65-F5344CB8AC3E}">
        <p14:creationId xmlns:p14="http://schemas.microsoft.com/office/powerpoint/2010/main" val="4291240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Microinvalidations  </a:t>
            </a:r>
          </a:p>
        </p:txBody>
      </p:sp>
      <p:sp>
        <p:nvSpPr>
          <p:cNvPr id="3" name="Content Placeholder 2"/>
          <p:cNvSpPr>
            <a:spLocks noGrp="1"/>
          </p:cNvSpPr>
          <p:nvPr>
            <p:ph idx="1"/>
          </p:nvPr>
        </p:nvSpPr>
        <p:spPr/>
        <p:txBody>
          <a:bodyPr/>
          <a:lstStyle/>
          <a:p>
            <a:r>
              <a:rPr lang="en-US" dirty="0"/>
              <a:t>Comments or actions that ignore or dismiss the thoughts, feelings or experiences of a group member.</a:t>
            </a:r>
          </a:p>
          <a:p>
            <a:endParaRPr lang="en-US" dirty="0"/>
          </a:p>
          <a:p>
            <a:endParaRPr lang="en-US" dirty="0"/>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A3075FCD-6D50-4C01-A63B-5EBDEF933B85}" type="slidenum">
              <a:rPr lang="en-US" smtClean="0"/>
              <a:t>10</a:t>
            </a:fld>
            <a:endParaRPr lang="en-US"/>
          </a:p>
        </p:txBody>
      </p:sp>
    </p:spTree>
    <p:extLst>
      <p:ext uri="{BB962C8B-B14F-4D97-AF65-F5344CB8AC3E}">
        <p14:creationId xmlns:p14="http://schemas.microsoft.com/office/powerpoint/2010/main" val="305794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Microinvalidations</a:t>
            </a:r>
          </a:p>
        </p:txBody>
      </p:sp>
      <p:sp>
        <p:nvSpPr>
          <p:cNvPr id="3" name="Content Placeholder 2"/>
          <p:cNvSpPr>
            <a:spLocks noGrp="1"/>
          </p:cNvSpPr>
          <p:nvPr>
            <p:ph idx="1"/>
          </p:nvPr>
        </p:nvSpPr>
        <p:spPr/>
        <p:txBody>
          <a:bodyPr>
            <a:normAutofit fontScale="47500" lnSpcReduction="20000"/>
          </a:bodyPr>
          <a:lstStyle/>
          <a:p>
            <a:r>
              <a:rPr lang="en-US" sz="2900" dirty="0"/>
              <a:t>A woman who reports sexual harassment is told that “boys will be boys” and she should get over it or consider the harassment a complement:  </a:t>
            </a:r>
          </a:p>
          <a:p>
            <a:pPr lvl="1"/>
            <a:r>
              <a:rPr lang="en-US" sz="2200" dirty="0"/>
              <a:t>Faculty members dismiss complaints of racism by faculty or students of color.  They are told to quit being so sensitive. (underlying message = your reactions and feelings are unwarranted);</a:t>
            </a:r>
          </a:p>
          <a:p>
            <a:pPr lvl="1"/>
            <a:r>
              <a:rPr lang="en-US" sz="2200" dirty="0"/>
              <a:t>Latinx students are asked where they are from or “where are you really from?” (message is that you don’t really belong in your own country). </a:t>
            </a:r>
          </a:p>
          <a:p>
            <a:pPr lvl="1"/>
            <a:r>
              <a:rPr lang="en-US" sz="2200" dirty="0"/>
              <a:t>Students of Color are told that the election of President Obama means that racism is a thing of the past/post-racial society (underlying message = your experiences of being treated differently because of your race are invalid; your perception is inaccurate)</a:t>
            </a:r>
          </a:p>
          <a:p>
            <a:pPr lvl="1"/>
            <a:r>
              <a:rPr lang="en-US" sz="2200" dirty="0"/>
              <a:t>A woman is told that sexual harassment and assault are the fault of the woman, e.g., because she’s attractive, was wearing make up, wearing a low cut blouse or short skirt  </a:t>
            </a:r>
          </a:p>
          <a:p>
            <a:r>
              <a:rPr lang="en-US" sz="2900" dirty="0"/>
              <a:t>Perpetrators of microinvalidations may not be aware that their comments/behaviors are hurtful, or they may intentionally be engaged in “gaslighting.”</a:t>
            </a:r>
          </a:p>
          <a:p>
            <a:endParaRPr lang="en-US" dirty="0"/>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r>
              <a:rPr lang="en-US" sz="2500" dirty="0"/>
              <a:t>Adapted from Nadal et. al 2014, </a:t>
            </a:r>
            <a:r>
              <a:rPr lang="en-US" sz="2500" dirty="0" err="1"/>
              <a:t>Alabi</a:t>
            </a:r>
            <a:r>
              <a:rPr lang="en-US" sz="2500" dirty="0"/>
              <a:t> 2015, Sue et al. 2009, and Sue 2011.</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11</a:t>
            </a:fld>
            <a:endParaRPr lang="en-US"/>
          </a:p>
        </p:txBody>
      </p:sp>
    </p:spTree>
    <p:extLst>
      <p:ext uri="{BB962C8B-B14F-4D97-AF65-F5344CB8AC3E}">
        <p14:creationId xmlns:p14="http://schemas.microsoft.com/office/powerpoint/2010/main" val="74559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 am color blind; I don’t see skin color.</a:t>
            </a:r>
          </a:p>
        </p:txBody>
      </p:sp>
      <p:sp>
        <p:nvSpPr>
          <p:cNvPr id="3" name="Content Placeholder 2"/>
          <p:cNvSpPr>
            <a:spLocks noGrp="1"/>
          </p:cNvSpPr>
          <p:nvPr>
            <p:ph idx="1"/>
          </p:nvPr>
        </p:nvSpPr>
        <p:spPr/>
        <p:txBody>
          <a:bodyPr/>
          <a:lstStyle/>
          <a:p>
            <a:r>
              <a:rPr lang="en-US" dirty="0"/>
              <a:t>A common and egregious microaggression</a:t>
            </a:r>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A3075FCD-6D50-4C01-A63B-5EBDEF933B85}" type="slidenum">
              <a:rPr lang="en-US" smtClean="0"/>
              <a:t>12</a:t>
            </a:fld>
            <a:endParaRPr lang="en-US"/>
          </a:p>
        </p:txBody>
      </p:sp>
    </p:spTree>
    <p:extLst>
      <p:ext uri="{BB962C8B-B14F-4D97-AF65-F5344CB8AC3E}">
        <p14:creationId xmlns:p14="http://schemas.microsoft.com/office/powerpoint/2010/main" val="1538729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a:t>
            </a:r>
          </a:p>
        </p:txBody>
      </p:sp>
      <p:sp>
        <p:nvSpPr>
          <p:cNvPr id="3" name="Content Placeholder 2"/>
          <p:cNvSpPr>
            <a:spLocks noGrp="1"/>
          </p:cNvSpPr>
          <p:nvPr>
            <p:ph idx="1"/>
          </p:nvPr>
        </p:nvSpPr>
        <p:spPr/>
        <p:txBody>
          <a:bodyPr/>
          <a:lstStyle/>
          <a:p>
            <a:r>
              <a:rPr lang="en-US" dirty="0"/>
              <a:t>Microaggressions are in many ways an assault on our identity, which is the essence of our being. </a:t>
            </a:r>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A3075FCD-6D50-4C01-A63B-5EBDEF933B85}" type="slidenum">
              <a:rPr lang="en-US" smtClean="0"/>
              <a:t>13</a:t>
            </a:fld>
            <a:endParaRPr lang="en-US"/>
          </a:p>
        </p:txBody>
      </p:sp>
    </p:spTree>
    <p:extLst>
      <p:ext uri="{BB962C8B-B14F-4D97-AF65-F5344CB8AC3E}">
        <p14:creationId xmlns:p14="http://schemas.microsoft.com/office/powerpoint/2010/main" val="4172635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normAutofit fontScale="92500"/>
          </a:bodyPr>
          <a:lstStyle/>
          <a:p>
            <a:r>
              <a:rPr lang="en-US" dirty="0"/>
              <a:t>Think about a time that someone said something about some aspect of your identity that you felt was intentionally or unintentionally dismissive, insulting, or demeaning.</a:t>
            </a:r>
          </a:p>
          <a:p>
            <a:r>
              <a:rPr lang="en-US" dirty="0"/>
              <a:t>Turn to the person next to you and share the following:</a:t>
            </a:r>
          </a:p>
          <a:p>
            <a:pPr lvl="1"/>
            <a:r>
              <a:rPr lang="en-US" dirty="0"/>
              <a:t>What was said to you</a:t>
            </a:r>
          </a:p>
          <a:p>
            <a:pPr lvl="1"/>
            <a:r>
              <a:rPr lang="en-US" dirty="0"/>
              <a:t>How it made you feel</a:t>
            </a:r>
          </a:p>
          <a:p>
            <a:pPr lvl="1"/>
            <a:r>
              <a:rPr lang="en-US" dirty="0"/>
              <a:t>How you responded to what was said</a:t>
            </a:r>
          </a:p>
          <a:p>
            <a:pPr lvl="1"/>
            <a:r>
              <a:rPr lang="en-US" dirty="0"/>
              <a:t>How you felt afterwards</a:t>
            </a:r>
          </a:p>
          <a:p>
            <a:endParaRPr lang="en-US" dirty="0"/>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14</a:t>
            </a:fld>
            <a:endParaRPr lang="en-US"/>
          </a:p>
        </p:txBody>
      </p:sp>
    </p:spTree>
    <p:extLst>
      <p:ext uri="{BB962C8B-B14F-4D97-AF65-F5344CB8AC3E}">
        <p14:creationId xmlns:p14="http://schemas.microsoft.com/office/powerpoint/2010/main" val="1912445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- 2</a:t>
            </a:r>
          </a:p>
        </p:txBody>
      </p:sp>
      <p:sp>
        <p:nvSpPr>
          <p:cNvPr id="3" name="Content Placeholder 2"/>
          <p:cNvSpPr>
            <a:spLocks noGrp="1"/>
          </p:cNvSpPr>
          <p:nvPr>
            <p:ph idx="1"/>
          </p:nvPr>
        </p:nvSpPr>
        <p:spPr/>
        <p:txBody>
          <a:bodyPr>
            <a:normAutofit fontScale="92500"/>
          </a:bodyPr>
          <a:lstStyle/>
          <a:p>
            <a:r>
              <a:rPr lang="en-US" dirty="0"/>
              <a:t>Think about a time that you observed or overheard someone commit a microaggression that you sensed was or could have been offensive or hurtful to others. </a:t>
            </a:r>
          </a:p>
          <a:p>
            <a:r>
              <a:rPr lang="en-US" dirty="0"/>
              <a:t>Turn to the person next to you and share the following:</a:t>
            </a:r>
          </a:p>
          <a:p>
            <a:pPr lvl="1"/>
            <a:r>
              <a:rPr lang="en-US" dirty="0"/>
              <a:t>What the microaggression was</a:t>
            </a:r>
          </a:p>
          <a:p>
            <a:pPr lvl="1"/>
            <a:r>
              <a:rPr lang="en-US" dirty="0"/>
              <a:t>In what way you felt it was offensive</a:t>
            </a:r>
          </a:p>
          <a:p>
            <a:pPr lvl="1"/>
            <a:r>
              <a:rPr lang="en-US" dirty="0"/>
              <a:t>A response strategy you could use in the future if you</a:t>
            </a:r>
            <a:br>
              <a:rPr lang="en-US" dirty="0"/>
            </a:br>
            <a:r>
              <a:rPr lang="en-US" dirty="0"/>
              <a:t>observed or overheard the same microaggression again</a:t>
            </a:r>
          </a:p>
          <a:p>
            <a:endParaRPr lang="en-US" dirty="0"/>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15</a:t>
            </a:fld>
            <a:endParaRPr lang="en-US"/>
          </a:p>
        </p:txBody>
      </p:sp>
    </p:spTree>
    <p:extLst>
      <p:ext uri="{BB962C8B-B14F-4D97-AF65-F5344CB8AC3E}">
        <p14:creationId xmlns:p14="http://schemas.microsoft.com/office/powerpoint/2010/main" val="322503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Microaggressive Trauma </a:t>
            </a:r>
          </a:p>
        </p:txBody>
      </p:sp>
      <p:sp>
        <p:nvSpPr>
          <p:cNvPr id="3" name="Content Placeholder 2"/>
          <p:cNvSpPr>
            <a:spLocks noGrp="1"/>
          </p:cNvSpPr>
          <p:nvPr>
            <p:ph idx="1"/>
          </p:nvPr>
        </p:nvSpPr>
        <p:spPr/>
        <p:txBody>
          <a:bodyPr>
            <a:normAutofit fontScale="92500" lnSpcReduction="10000"/>
          </a:bodyPr>
          <a:lstStyle/>
          <a:p>
            <a:r>
              <a:rPr lang="en-US" dirty="0"/>
              <a:t>The excessive and continuous exposure to subtle discrimination (both interpersonal and systemic), and the subsequent symptoms that develop or persist as a result.   </a:t>
            </a:r>
          </a:p>
          <a:p>
            <a:r>
              <a:rPr lang="en-US" dirty="0"/>
              <a:t>Emotions experienced:  anger, sadness, worry, resentment, hopelessness, regret, self-doubt</a:t>
            </a:r>
          </a:p>
          <a:p>
            <a:r>
              <a:rPr lang="en-US" dirty="0"/>
              <a:t>The experience is now considered PTSD – Post Traumatic Stress Syndrome</a:t>
            </a:r>
          </a:p>
          <a:p>
            <a:r>
              <a:rPr lang="en-US" dirty="0"/>
              <a:t>Epigenetics research indicates that this trauma can be passed on to future generations through our DNA</a:t>
            </a:r>
          </a:p>
          <a:p>
            <a:endParaRPr lang="en-US" dirty="0"/>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16</a:t>
            </a:fld>
            <a:endParaRPr lang="en-US"/>
          </a:p>
        </p:txBody>
      </p:sp>
    </p:spTree>
    <p:extLst>
      <p:ext uri="{BB962C8B-B14F-4D97-AF65-F5344CB8AC3E}">
        <p14:creationId xmlns:p14="http://schemas.microsoft.com/office/powerpoint/2010/main" val="271364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Stereotypes – Activity 3</a:t>
            </a:r>
          </a:p>
        </p:txBody>
      </p:sp>
      <p:sp>
        <p:nvSpPr>
          <p:cNvPr id="3" name="Content Placeholder 2"/>
          <p:cNvSpPr>
            <a:spLocks noGrp="1"/>
          </p:cNvSpPr>
          <p:nvPr>
            <p:ph idx="1"/>
          </p:nvPr>
        </p:nvSpPr>
        <p:spPr/>
        <p:txBody>
          <a:bodyPr/>
          <a:lstStyle/>
          <a:p>
            <a:r>
              <a:rPr lang="en-US" dirty="0"/>
              <a:t>Pictures in our heads </a:t>
            </a:r>
          </a:p>
          <a:p>
            <a:r>
              <a:rPr lang="en-US" b="1" i="1" dirty="0"/>
              <a:t>We ALL carry stereotypes and implicit biases</a:t>
            </a:r>
          </a:p>
          <a:p>
            <a:r>
              <a:rPr lang="en-US" dirty="0"/>
              <a:t>IAT – Implicit Association Test</a:t>
            </a:r>
          </a:p>
          <a:p>
            <a:endParaRPr lang="en-US" dirty="0"/>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17</a:t>
            </a:fld>
            <a:endParaRPr lang="en-US"/>
          </a:p>
        </p:txBody>
      </p:sp>
    </p:spTree>
    <p:extLst>
      <p:ext uri="{BB962C8B-B14F-4D97-AF65-F5344CB8AC3E}">
        <p14:creationId xmlns:p14="http://schemas.microsoft.com/office/powerpoint/2010/main" val="863872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 3 </a:t>
            </a:r>
          </a:p>
        </p:txBody>
      </p:sp>
      <p:sp>
        <p:nvSpPr>
          <p:cNvPr id="3" name="Content Placeholder 2"/>
          <p:cNvSpPr>
            <a:spLocks noGrp="1"/>
          </p:cNvSpPr>
          <p:nvPr>
            <p:ph idx="1"/>
          </p:nvPr>
        </p:nvSpPr>
        <p:spPr/>
        <p:txBody>
          <a:bodyPr/>
          <a:lstStyle/>
          <a:p>
            <a:r>
              <a:rPr lang="en-US" dirty="0"/>
              <a:t>When did you first know you were:</a:t>
            </a:r>
          </a:p>
          <a:p>
            <a:pPr lvl="1"/>
            <a:r>
              <a:rPr lang="en-US" dirty="0"/>
              <a:t>Your sex: Male, female, non binary</a:t>
            </a:r>
          </a:p>
          <a:p>
            <a:pPr lvl="1"/>
            <a:r>
              <a:rPr lang="en-US" dirty="0"/>
              <a:t> Your race/ethnicity</a:t>
            </a:r>
          </a:p>
          <a:p>
            <a:pPr lvl="1"/>
            <a:endParaRPr lang="en-US" dirty="0"/>
          </a:p>
          <a:p>
            <a:pPr lvl="1"/>
            <a:r>
              <a:rPr lang="en-US" dirty="0"/>
              <a:t>What were the messages associated with that understanding?  </a:t>
            </a:r>
          </a:p>
          <a:p>
            <a:pPr lvl="1"/>
            <a:endParaRPr lang="en-US" dirty="0"/>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18</a:t>
            </a:fld>
            <a:endParaRPr lang="en-US"/>
          </a:p>
        </p:txBody>
      </p:sp>
    </p:spTree>
    <p:extLst>
      <p:ext uri="{BB962C8B-B14F-4D97-AF65-F5344CB8AC3E}">
        <p14:creationId xmlns:p14="http://schemas.microsoft.com/office/powerpoint/2010/main" val="1921873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Stereotype Threat</a:t>
            </a:r>
          </a:p>
        </p:txBody>
      </p:sp>
      <p:sp>
        <p:nvSpPr>
          <p:cNvPr id="3" name="Content Placeholder 2"/>
          <p:cNvSpPr>
            <a:spLocks noGrp="1"/>
          </p:cNvSpPr>
          <p:nvPr>
            <p:ph idx="1"/>
          </p:nvPr>
        </p:nvSpPr>
        <p:spPr/>
        <p:txBody>
          <a:bodyPr/>
          <a:lstStyle/>
          <a:p>
            <a:r>
              <a:rPr lang="en-US" dirty="0"/>
              <a:t>The fear of proving true the stereotypes about your demographic group.</a:t>
            </a:r>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19</a:t>
            </a:fld>
            <a:endParaRPr lang="en-US"/>
          </a:p>
        </p:txBody>
      </p:sp>
    </p:spTree>
    <p:extLst>
      <p:ext uri="{BB962C8B-B14F-4D97-AF65-F5344CB8AC3E}">
        <p14:creationId xmlns:p14="http://schemas.microsoft.com/office/powerpoint/2010/main" val="5574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Microaggressions</a:t>
            </a:r>
          </a:p>
        </p:txBody>
      </p:sp>
      <p:sp>
        <p:nvSpPr>
          <p:cNvPr id="3" name="Content Placeholder 2"/>
          <p:cNvSpPr>
            <a:spLocks noGrp="1"/>
          </p:cNvSpPr>
          <p:nvPr>
            <p:ph idx="1"/>
          </p:nvPr>
        </p:nvSpPr>
        <p:spPr/>
        <p:txBody>
          <a:bodyPr/>
          <a:lstStyle/>
          <a:p>
            <a:r>
              <a:rPr lang="en-US" sz="2100" dirty="0"/>
              <a:t>Manifestations of bias</a:t>
            </a:r>
          </a:p>
          <a:p>
            <a:pPr lvl="1"/>
            <a:r>
              <a:rPr lang="en-US" sz="2100" dirty="0"/>
              <a:t>Verbal</a:t>
            </a:r>
          </a:p>
          <a:p>
            <a:pPr lvl="1"/>
            <a:r>
              <a:rPr lang="en-US" sz="2100" dirty="0"/>
              <a:t>Behavioral</a:t>
            </a:r>
          </a:p>
          <a:p>
            <a:pPr lvl="1"/>
            <a:r>
              <a:rPr lang="en-US" sz="2100" dirty="0"/>
              <a:t>Environmental</a:t>
            </a:r>
          </a:p>
          <a:p>
            <a:endParaRPr lang="en-US" dirty="0"/>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A3075FCD-6D50-4C01-A63B-5EBDEF933B85}" type="slidenum">
              <a:rPr lang="en-US" smtClean="0"/>
              <a:t>2</a:t>
            </a:fld>
            <a:endParaRPr lang="en-US"/>
          </a:p>
        </p:txBody>
      </p:sp>
    </p:spTree>
    <p:extLst>
      <p:ext uri="{BB962C8B-B14F-4D97-AF65-F5344CB8AC3E}">
        <p14:creationId xmlns:p14="http://schemas.microsoft.com/office/powerpoint/2010/main" val="20250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a:t>Responding to Microaggressions</a:t>
            </a:r>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3" name="Slide Number Placeholder 2"/>
          <p:cNvSpPr>
            <a:spLocks noGrp="1"/>
          </p:cNvSpPr>
          <p:nvPr>
            <p:ph type="sldNum" sz="quarter" idx="12"/>
          </p:nvPr>
        </p:nvSpPr>
        <p:spPr/>
        <p:txBody>
          <a:bodyPr/>
          <a:lstStyle/>
          <a:p>
            <a:fld id="{D53851AB-FD4E-4704-9A99-E68002069587}" type="slidenum">
              <a:rPr lang="en-US" smtClean="0"/>
              <a:t>20</a:t>
            </a:fld>
            <a:endParaRPr lang="en-US"/>
          </a:p>
        </p:txBody>
      </p:sp>
    </p:spTree>
    <p:extLst>
      <p:ext uri="{BB962C8B-B14F-4D97-AF65-F5344CB8AC3E}">
        <p14:creationId xmlns:p14="http://schemas.microsoft.com/office/powerpoint/2010/main" val="3389744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Possible Responses</a:t>
            </a:r>
          </a:p>
        </p:txBody>
      </p:sp>
      <p:sp>
        <p:nvSpPr>
          <p:cNvPr id="3" name="Content Placeholder 2"/>
          <p:cNvSpPr>
            <a:spLocks noGrp="1"/>
          </p:cNvSpPr>
          <p:nvPr>
            <p:ph sz="half" idx="1"/>
          </p:nvPr>
        </p:nvSpPr>
        <p:spPr/>
        <p:txBody>
          <a:bodyPr>
            <a:normAutofit fontScale="47500" lnSpcReduction="20000"/>
          </a:bodyPr>
          <a:lstStyle/>
          <a:p>
            <a:r>
              <a:rPr lang="en-US" dirty="0"/>
              <a:t>Attributional Ambiguity</a:t>
            </a:r>
          </a:p>
          <a:p>
            <a:pPr lvl="1"/>
            <a:r>
              <a:rPr lang="en-US" dirty="0"/>
              <a:t>Did that just happen?</a:t>
            </a:r>
          </a:p>
          <a:p>
            <a:pPr lvl="1"/>
            <a:r>
              <a:rPr lang="en-US" dirty="0"/>
              <a:t>Am I misinterpreting what happened?</a:t>
            </a:r>
          </a:p>
          <a:p>
            <a:pPr lvl="1"/>
            <a:r>
              <a:rPr lang="en-US" dirty="0"/>
              <a:t>Was what happened motivated by bias?</a:t>
            </a:r>
          </a:p>
          <a:p>
            <a:r>
              <a:rPr lang="en-US" dirty="0"/>
              <a:t>Response Indecision</a:t>
            </a:r>
          </a:p>
          <a:p>
            <a:pPr lvl="1"/>
            <a:r>
              <a:rPr lang="en-US" dirty="0"/>
              <a:t>What should I do?</a:t>
            </a:r>
          </a:p>
          <a:p>
            <a:pPr lvl="1"/>
            <a:r>
              <a:rPr lang="en-US" dirty="0"/>
              <a:t>How should I respond?</a:t>
            </a:r>
          </a:p>
          <a:p>
            <a:pPr lvl="1"/>
            <a:r>
              <a:rPr lang="en-US" dirty="0"/>
              <a:t>How do I convince others that what I experienced was a microaggression?</a:t>
            </a:r>
          </a:p>
          <a:p>
            <a:r>
              <a:rPr lang="en-US" dirty="0"/>
              <a:t>Time-limited Responding</a:t>
            </a:r>
          </a:p>
          <a:p>
            <a:pPr lvl="1"/>
            <a:r>
              <a:rPr lang="en-US" dirty="0"/>
              <a:t>Something happened and now the moment has passed before I could respond.</a:t>
            </a:r>
          </a:p>
          <a:p>
            <a:pPr lvl="1"/>
            <a:r>
              <a:rPr lang="en-US" dirty="0"/>
              <a:t>I can’t or don’t want to deal with this right now.</a:t>
            </a:r>
          </a:p>
          <a:p>
            <a:pPr marL="68580" lvl="1" indent="-68580">
              <a:spcBef>
                <a:spcPts val="900"/>
              </a:spcBef>
              <a:spcAft>
                <a:spcPts val="150"/>
              </a:spcAft>
              <a:buSzPct val="100000"/>
              <a:buFont typeface="Calibri" panose="020F0502020204030204" pitchFamily="34" charset="0"/>
              <a:buChar char=" "/>
            </a:pPr>
            <a:endParaRPr lang="en-US" dirty="0"/>
          </a:p>
          <a:p>
            <a:pPr marL="68580" lvl="1" indent="-68580">
              <a:spcBef>
                <a:spcPts val="900"/>
              </a:spcBef>
              <a:spcAft>
                <a:spcPts val="150"/>
              </a:spcAft>
              <a:buSzPct val="100000"/>
              <a:buFont typeface="Calibri" panose="020F0502020204030204" pitchFamily="34" charset="0"/>
              <a:buChar char=" "/>
            </a:pPr>
            <a:r>
              <a:rPr lang="en-US" sz="1800" dirty="0"/>
              <a:t>Information from Lopez and Zepeda.</a:t>
            </a:r>
          </a:p>
          <a:p>
            <a:pPr marL="150876" lvl="1" indent="0">
              <a:buNone/>
            </a:pPr>
            <a:endParaRPr lang="en-US" dirty="0"/>
          </a:p>
        </p:txBody>
      </p:sp>
      <p:sp>
        <p:nvSpPr>
          <p:cNvPr id="4" name="Content Placeholder 3"/>
          <p:cNvSpPr>
            <a:spLocks noGrp="1"/>
          </p:cNvSpPr>
          <p:nvPr>
            <p:ph sz="half" idx="2"/>
          </p:nvPr>
        </p:nvSpPr>
        <p:spPr/>
        <p:txBody>
          <a:bodyPr>
            <a:normAutofit fontScale="47500" lnSpcReduction="20000"/>
          </a:bodyPr>
          <a:lstStyle/>
          <a:p>
            <a:r>
              <a:rPr lang="en-US" dirty="0"/>
              <a:t>Denying Experiences</a:t>
            </a:r>
          </a:p>
          <a:p>
            <a:pPr lvl="1"/>
            <a:r>
              <a:rPr lang="en-US" dirty="0"/>
              <a:t>I’m sure they didn’t mean anything by it.</a:t>
            </a:r>
          </a:p>
          <a:p>
            <a:pPr lvl="1"/>
            <a:r>
              <a:rPr lang="en-US" dirty="0"/>
              <a:t>We’re friends. I know she doesn’t think that way. She couldn’t have meant that.</a:t>
            </a:r>
          </a:p>
          <a:p>
            <a:r>
              <a:rPr lang="en-US" dirty="0"/>
              <a:t>Impotency of Action</a:t>
            </a:r>
          </a:p>
          <a:p>
            <a:pPr lvl="1"/>
            <a:r>
              <a:rPr lang="en-US" dirty="0"/>
              <a:t>It won’t do any good to speak up.</a:t>
            </a:r>
          </a:p>
          <a:p>
            <a:pPr lvl="1"/>
            <a:r>
              <a:rPr lang="en-US" dirty="0"/>
              <a:t>Saying something won’t change the way anyone thinks.</a:t>
            </a:r>
          </a:p>
          <a:p>
            <a:pPr lvl="1"/>
            <a:r>
              <a:rPr lang="en-US" dirty="0"/>
              <a:t>It isn’t worth the effort.</a:t>
            </a:r>
          </a:p>
          <a:p>
            <a:r>
              <a:rPr lang="en-US" dirty="0"/>
              <a:t>Fear of Consequences</a:t>
            </a:r>
          </a:p>
          <a:p>
            <a:pPr lvl="1"/>
            <a:r>
              <a:rPr lang="en-US" dirty="0"/>
              <a:t>If I say something, I might get fired.</a:t>
            </a:r>
          </a:p>
          <a:p>
            <a:pPr lvl="1"/>
            <a:r>
              <a:rPr lang="en-US" dirty="0"/>
              <a:t>Others will get upset if I say something.</a:t>
            </a:r>
          </a:p>
          <a:p>
            <a:pPr lvl="1"/>
            <a:r>
              <a:rPr lang="en-US" dirty="0"/>
              <a:t>What if my experienced is dismissed?</a:t>
            </a:r>
          </a:p>
        </p:txBody>
      </p:sp>
      <p:sp>
        <p:nvSpPr>
          <p:cNvPr id="6" name="Footer Placeholder 5"/>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21</a:t>
            </a:fld>
            <a:endParaRPr lang="en-US"/>
          </a:p>
        </p:txBody>
      </p:sp>
    </p:spTree>
    <p:extLst>
      <p:ext uri="{BB962C8B-B14F-4D97-AF65-F5344CB8AC3E}">
        <p14:creationId xmlns:p14="http://schemas.microsoft.com/office/powerpoint/2010/main" val="138210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Strategies for Responding to Microaggressions</a:t>
            </a:r>
          </a:p>
        </p:txBody>
      </p:sp>
      <p:sp>
        <p:nvSpPr>
          <p:cNvPr id="3" name="Content Placeholder 2"/>
          <p:cNvSpPr>
            <a:spLocks noGrp="1"/>
          </p:cNvSpPr>
          <p:nvPr>
            <p:ph idx="1"/>
          </p:nvPr>
        </p:nvSpPr>
        <p:spPr/>
        <p:txBody>
          <a:bodyPr>
            <a:normAutofit fontScale="25000" lnSpcReduction="20000"/>
          </a:bodyPr>
          <a:lstStyle/>
          <a:p>
            <a:r>
              <a:rPr lang="en-US" sz="4800" dirty="0"/>
              <a:t>Paraphrase and Ask for Clarity</a:t>
            </a:r>
          </a:p>
          <a:p>
            <a:pPr lvl="1"/>
            <a:r>
              <a:rPr lang="en-US" sz="4800" dirty="0"/>
              <a:t>Make sure what you heard is what they said; ask them to help you understand what they meant.</a:t>
            </a:r>
          </a:p>
          <a:p>
            <a:pPr lvl="1"/>
            <a:r>
              <a:rPr lang="en-US" sz="4800" dirty="0"/>
              <a:t>I think what you said was _____________; is that correct? Can you elaborate on what you meant by that?</a:t>
            </a:r>
          </a:p>
          <a:p>
            <a:pPr lvl="1"/>
            <a:r>
              <a:rPr lang="en-US" sz="4800" dirty="0"/>
              <a:t>I know you didn’t intend this, but when you said ____, I felt ____ because ______. </a:t>
            </a:r>
          </a:p>
          <a:p>
            <a:endParaRPr lang="en-US" sz="4800" dirty="0"/>
          </a:p>
          <a:p>
            <a:r>
              <a:rPr lang="en-US" sz="4800" dirty="0"/>
              <a:t>Share Your Own Process and Challenge the Underlying Stereotype</a:t>
            </a:r>
          </a:p>
          <a:p>
            <a:pPr lvl="1"/>
            <a:r>
              <a:rPr lang="en-US" sz="4800" dirty="0"/>
              <a:t>It helps others to feel less self-conscious and defensive when you share that you used to think or feel similar things, and it helps them expand their awareness when you offer alternative perspectives.</a:t>
            </a:r>
          </a:p>
          <a:p>
            <a:pPr lvl="1"/>
            <a:r>
              <a:rPr lang="en-US" sz="4800" dirty="0"/>
              <a:t>I overheard you make the comment that _______________. I used to think that too, but then I learned _________________.</a:t>
            </a:r>
          </a:p>
          <a:p>
            <a:endParaRPr lang="en-US" sz="4800" dirty="0"/>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r>
              <a:rPr lang="en-US" sz="3100" dirty="0"/>
              <a:t>Adapted from Goodman 2011.</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22</a:t>
            </a:fld>
            <a:endParaRPr lang="en-US"/>
          </a:p>
        </p:txBody>
      </p:sp>
    </p:spTree>
    <p:extLst>
      <p:ext uri="{BB962C8B-B14F-4D97-AF65-F5344CB8AC3E}">
        <p14:creationId xmlns:p14="http://schemas.microsoft.com/office/powerpoint/2010/main" val="338805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Strategies for Responding to Microaggressions</a:t>
            </a:r>
          </a:p>
        </p:txBody>
      </p:sp>
      <p:sp>
        <p:nvSpPr>
          <p:cNvPr id="3" name="Content Placeholder 2"/>
          <p:cNvSpPr>
            <a:spLocks noGrp="1"/>
          </p:cNvSpPr>
          <p:nvPr>
            <p:ph idx="1"/>
          </p:nvPr>
        </p:nvSpPr>
        <p:spPr/>
        <p:txBody>
          <a:bodyPr>
            <a:normAutofit/>
          </a:bodyPr>
          <a:lstStyle/>
          <a:p>
            <a:r>
              <a:rPr lang="en-US" sz="1400" dirty="0"/>
              <a:t>Separate Intent from Impact and Express your Feelings</a:t>
            </a:r>
          </a:p>
          <a:p>
            <a:pPr lvl="1"/>
            <a:r>
              <a:rPr lang="en-US" sz="1400" dirty="0"/>
              <a:t>Let them know you understand that they didn’t mean to be offensive, but explain why their comment made you uncomfortable.</a:t>
            </a:r>
          </a:p>
          <a:p>
            <a:pPr lvl="1"/>
            <a:r>
              <a:rPr lang="en-US" sz="1400" dirty="0"/>
              <a:t>I know you didn’t intend this, but when you said ______________, I felt ________________ because _________________.</a:t>
            </a:r>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r>
              <a:rPr lang="en-US" sz="1000" dirty="0"/>
              <a:t>Adapted from Goodman 2011.</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23</a:t>
            </a:fld>
            <a:endParaRPr lang="en-US"/>
          </a:p>
        </p:txBody>
      </p:sp>
    </p:spTree>
    <p:extLst>
      <p:ext uri="{BB962C8B-B14F-4D97-AF65-F5344CB8AC3E}">
        <p14:creationId xmlns:p14="http://schemas.microsoft.com/office/powerpoint/2010/main" val="423798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Yolanda Flores Niemann; Microaggressions Keynote Slides for University at Buffalo, SUNY</a:t>
            </a:r>
          </a:p>
        </p:txBody>
      </p:sp>
      <p:sp>
        <p:nvSpPr>
          <p:cNvPr id="3" name="Slide Number Placeholder 2"/>
          <p:cNvSpPr>
            <a:spLocks noGrp="1"/>
          </p:cNvSpPr>
          <p:nvPr>
            <p:ph type="sldNum" sz="quarter" idx="12"/>
          </p:nvPr>
        </p:nvSpPr>
        <p:spPr/>
        <p:txBody>
          <a:bodyPr/>
          <a:lstStyle/>
          <a:p>
            <a:fld id="{A3075FCD-6D50-4C01-A63B-5EBDEF933B85}" type="slidenum">
              <a:rPr lang="en-US" smtClean="0"/>
              <a:t>24</a:t>
            </a:fld>
            <a:endParaRPr lang="en-US"/>
          </a:p>
        </p:txBody>
      </p:sp>
      <p:sp>
        <p:nvSpPr>
          <p:cNvPr id="4" name="Rectangle 3"/>
          <p:cNvSpPr/>
          <p:nvPr/>
        </p:nvSpPr>
        <p:spPr>
          <a:xfrm>
            <a:off x="1305838" y="1732382"/>
            <a:ext cx="6660715" cy="3724096"/>
          </a:xfrm>
          <a:prstGeom prst="rect">
            <a:avLst/>
          </a:prstGeom>
        </p:spPr>
        <p:txBody>
          <a:bodyPr wrap="square">
            <a:spAutoFit/>
          </a:bodyPr>
          <a:lstStyle/>
          <a:p>
            <a:pPr>
              <a:lnSpc>
                <a:spcPct val="200000"/>
              </a:lnSpc>
              <a:spcAft>
                <a:spcPts val="600"/>
              </a:spcAft>
            </a:pPr>
            <a:r>
              <a:rPr lang="en-US" sz="3200" dirty="0"/>
              <a:t>Express and Promote Empathy</a:t>
            </a:r>
          </a:p>
          <a:p>
            <a:pPr marL="257175" indent="-257175">
              <a:lnSpc>
                <a:spcPct val="200000"/>
              </a:lnSpc>
              <a:spcAft>
                <a:spcPts val="600"/>
              </a:spcAft>
              <a:buFont typeface="Symbol" panose="05050102010706020507" pitchFamily="18" charset="2"/>
              <a:buChar char=""/>
            </a:pPr>
            <a:endParaRPr lang="en-US" sz="135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200000"/>
              </a:lnSpc>
              <a:spcAft>
                <a:spcPts val="600"/>
              </a:spcAft>
              <a:buFont typeface="Symbol" panose="05050102010706020507" pitchFamily="18" charset="2"/>
              <a:buChar char=""/>
            </a:pPr>
            <a:r>
              <a:rPr lang="en-US" sz="1350" dirty="0">
                <a:latin typeface="Times New Roman" panose="02020603050405020304" pitchFamily="18" charset="0"/>
                <a:ea typeface="Calibri" panose="020F0502020204030204" pitchFamily="34" charset="0"/>
                <a:cs typeface="Times New Roman" panose="02020603050405020304" pitchFamily="18" charset="0"/>
              </a:rPr>
              <a:t>Help perpetrators understand the underlying assumptions and impact of what they said.  Challenge them to think about how they would feel if someone made a similar assumption about them (the implication that all Muslims are anti-American is hurtful to me because I was born and raised here; this is my home.  How would you react if someone assumed that you hated the U.S. and wanted to harm your fellow citizens?”</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7314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Effect of Not Responding to Microaggressions </a:t>
            </a:r>
          </a:p>
        </p:txBody>
      </p:sp>
      <p:sp>
        <p:nvSpPr>
          <p:cNvPr id="3" name="Content Placeholder 2"/>
          <p:cNvSpPr>
            <a:spLocks noGrp="1"/>
          </p:cNvSpPr>
          <p:nvPr>
            <p:ph idx="1"/>
          </p:nvPr>
        </p:nvSpPr>
        <p:spPr/>
        <p:txBody>
          <a:bodyPr>
            <a:normAutofit/>
          </a:bodyPr>
          <a:lstStyle/>
          <a:p>
            <a:r>
              <a:rPr lang="en-US" dirty="0"/>
              <a:t>Not speaking up may result in:</a:t>
            </a:r>
          </a:p>
          <a:p>
            <a:pPr lvl="1"/>
            <a:r>
              <a:rPr lang="en-US" dirty="0"/>
              <a:t>Feelings of shame or guilt;</a:t>
            </a:r>
          </a:p>
          <a:p>
            <a:pPr lvl="1"/>
            <a:r>
              <a:rPr lang="en-US" dirty="0"/>
              <a:t>Rumination of what a person may have said; poor use of time and emotional energy </a:t>
            </a:r>
          </a:p>
          <a:p>
            <a:pPr lvl="1"/>
            <a:r>
              <a:rPr lang="en-US" dirty="0"/>
              <a:t>Emotional energy used coping with repeated microaggressions;</a:t>
            </a:r>
          </a:p>
          <a:p>
            <a:pPr lvl="1"/>
            <a:r>
              <a:rPr lang="en-US" dirty="0"/>
              <a:t>Physical and Psychological toll.</a:t>
            </a:r>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25</a:t>
            </a:fld>
            <a:endParaRPr lang="en-US"/>
          </a:p>
        </p:txBody>
      </p:sp>
    </p:spTree>
    <p:extLst>
      <p:ext uri="{BB962C8B-B14F-4D97-AF65-F5344CB8AC3E}">
        <p14:creationId xmlns:p14="http://schemas.microsoft.com/office/powerpoint/2010/main" val="735441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- 4</a:t>
            </a:r>
          </a:p>
        </p:txBody>
      </p:sp>
      <p:sp>
        <p:nvSpPr>
          <p:cNvPr id="3" name="Content Placeholder 2"/>
          <p:cNvSpPr>
            <a:spLocks noGrp="1"/>
          </p:cNvSpPr>
          <p:nvPr>
            <p:ph idx="1"/>
          </p:nvPr>
        </p:nvSpPr>
        <p:spPr/>
        <p:txBody>
          <a:bodyPr/>
          <a:lstStyle/>
          <a:p>
            <a:r>
              <a:rPr lang="en-US" dirty="0"/>
              <a:t>What is the microaggression you most experience from others?</a:t>
            </a:r>
          </a:p>
          <a:p>
            <a:r>
              <a:rPr lang="en-US" dirty="0"/>
              <a:t>Practice one or more of the responses to a microaggression</a:t>
            </a:r>
          </a:p>
          <a:p>
            <a:endParaRPr lang="en-US" dirty="0"/>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26</a:t>
            </a:fld>
            <a:endParaRPr lang="en-US"/>
          </a:p>
        </p:txBody>
      </p:sp>
    </p:spTree>
    <p:extLst>
      <p:ext uri="{BB962C8B-B14F-4D97-AF65-F5344CB8AC3E}">
        <p14:creationId xmlns:p14="http://schemas.microsoft.com/office/powerpoint/2010/main" val="156862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Acknowledge Your Own Microaggressions</a:t>
            </a:r>
          </a:p>
        </p:txBody>
      </p:sp>
      <p:sp>
        <p:nvSpPr>
          <p:cNvPr id="3" name="Content Placeholder 2"/>
          <p:cNvSpPr>
            <a:spLocks noGrp="1"/>
          </p:cNvSpPr>
          <p:nvPr>
            <p:ph idx="1"/>
          </p:nvPr>
        </p:nvSpPr>
        <p:spPr/>
        <p:txBody>
          <a:bodyPr>
            <a:normAutofit fontScale="92500" lnSpcReduction="10000"/>
          </a:bodyPr>
          <a:lstStyle/>
          <a:p>
            <a:pPr lvl="0"/>
            <a:r>
              <a:rPr lang="en-US" dirty="0"/>
              <a:t>“Can you help me understand what just happened?</a:t>
            </a:r>
          </a:p>
          <a:p>
            <a:pPr lvl="0"/>
            <a:r>
              <a:rPr lang="en-US" dirty="0"/>
              <a:t>“Thank you for letting me know how my comment made you feel.  No one has every brought this to my attention before.  If you’re willing to talk more about it, I’d like to better understand the ways my comment was problematic so I can learn from this and also help educate others.”</a:t>
            </a:r>
          </a:p>
          <a:p>
            <a:pPr lvl="0"/>
            <a:r>
              <a:rPr lang="en-US" dirty="0"/>
              <a:t>“I’m sorry that what I said hurt you.  That wasn’t my intention, but I will be intentional about trying to avoid hurting others in that way in the future.”</a:t>
            </a:r>
          </a:p>
          <a:p>
            <a:endParaRPr lang="en-US" dirty="0"/>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A3075FCD-6D50-4C01-A63B-5EBDEF933B85}" type="slidenum">
              <a:rPr lang="en-US" smtClean="0"/>
              <a:t>27</a:t>
            </a:fld>
            <a:endParaRPr lang="en-US"/>
          </a:p>
        </p:txBody>
      </p:sp>
    </p:spTree>
    <p:extLst>
      <p:ext uri="{BB962C8B-B14F-4D97-AF65-F5344CB8AC3E}">
        <p14:creationId xmlns:p14="http://schemas.microsoft.com/office/powerpoint/2010/main" val="1988717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 5 </a:t>
            </a:r>
          </a:p>
        </p:txBody>
      </p:sp>
      <p:sp>
        <p:nvSpPr>
          <p:cNvPr id="3" name="Content Placeholder 2"/>
          <p:cNvSpPr>
            <a:spLocks noGrp="1"/>
          </p:cNvSpPr>
          <p:nvPr>
            <p:ph idx="1"/>
          </p:nvPr>
        </p:nvSpPr>
        <p:spPr/>
        <p:txBody>
          <a:bodyPr/>
          <a:lstStyle/>
          <a:p>
            <a:r>
              <a:rPr lang="en-US" dirty="0"/>
              <a:t>Share a microaggression that you committed</a:t>
            </a:r>
          </a:p>
          <a:p>
            <a:r>
              <a:rPr lang="en-US" dirty="0"/>
              <a:t>Acknowledge your microaggression</a:t>
            </a:r>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28</a:t>
            </a:fld>
            <a:endParaRPr lang="en-US"/>
          </a:p>
        </p:txBody>
      </p:sp>
    </p:spTree>
    <p:extLst>
      <p:ext uri="{BB962C8B-B14F-4D97-AF65-F5344CB8AC3E}">
        <p14:creationId xmlns:p14="http://schemas.microsoft.com/office/powerpoint/2010/main" val="4072580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a:t>Takeaways for Educators and Staff</a:t>
            </a:r>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3" name="Slide Number Placeholder 2"/>
          <p:cNvSpPr>
            <a:spLocks noGrp="1"/>
          </p:cNvSpPr>
          <p:nvPr>
            <p:ph type="sldNum" sz="quarter" idx="12"/>
          </p:nvPr>
        </p:nvSpPr>
        <p:spPr/>
        <p:txBody>
          <a:bodyPr/>
          <a:lstStyle/>
          <a:p>
            <a:fld id="{D53851AB-FD4E-4704-9A99-E68002069587}" type="slidenum">
              <a:rPr lang="en-US" smtClean="0"/>
              <a:t>29</a:t>
            </a:fld>
            <a:endParaRPr lang="en-US"/>
          </a:p>
        </p:txBody>
      </p:sp>
    </p:spTree>
    <p:extLst>
      <p:ext uri="{BB962C8B-B14F-4D97-AF65-F5344CB8AC3E}">
        <p14:creationId xmlns:p14="http://schemas.microsoft.com/office/powerpoint/2010/main" val="53580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Microaggressions in the Classroom</a:t>
            </a:r>
          </a:p>
        </p:txBody>
      </p:sp>
      <p:sp>
        <p:nvSpPr>
          <p:cNvPr id="3" name="Text Placeholder 2"/>
          <p:cNvSpPr>
            <a:spLocks noGrp="1"/>
          </p:cNvSpPr>
          <p:nvPr>
            <p:ph type="body" idx="1"/>
          </p:nvPr>
        </p:nvSpPr>
        <p:spPr/>
        <p:txBody>
          <a:bodyPr>
            <a:normAutofit/>
          </a:bodyPr>
          <a:lstStyle/>
          <a:p>
            <a:r>
              <a:rPr lang="en-US" dirty="0"/>
              <a:t>Film</a:t>
            </a:r>
          </a:p>
          <a:p>
            <a:r>
              <a:rPr lang="en-US" u="sng" dirty="0">
                <a:hlinkClick r:id="rId2"/>
              </a:rPr>
              <a:t>https://youtu.be/ZahtlxW2CIQ</a:t>
            </a:r>
            <a:r>
              <a:rPr lang="en-US" dirty="0"/>
              <a:t>  </a:t>
            </a:r>
            <a:r>
              <a:rPr lang="en-US" dirty="0" err="1"/>
              <a:t>youtube</a:t>
            </a:r>
            <a:r>
              <a:rPr lang="en-US" dirty="0"/>
              <a:t> link </a:t>
            </a:r>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3</a:t>
            </a:fld>
            <a:endParaRPr lang="en-US"/>
          </a:p>
        </p:txBody>
      </p:sp>
    </p:spTree>
    <p:extLst>
      <p:ext uri="{BB962C8B-B14F-4D97-AF65-F5344CB8AC3E}">
        <p14:creationId xmlns:p14="http://schemas.microsoft.com/office/powerpoint/2010/main" val="2713223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Key Points for Educators and Staff</a:t>
            </a:r>
          </a:p>
        </p:txBody>
      </p:sp>
      <p:sp>
        <p:nvSpPr>
          <p:cNvPr id="3" name="Content Placeholder 2"/>
          <p:cNvSpPr>
            <a:spLocks noGrp="1"/>
          </p:cNvSpPr>
          <p:nvPr>
            <p:ph idx="1"/>
          </p:nvPr>
        </p:nvSpPr>
        <p:spPr/>
        <p:txBody>
          <a:bodyPr>
            <a:normAutofit/>
          </a:bodyPr>
          <a:lstStyle/>
          <a:p>
            <a:r>
              <a:rPr lang="en-US" sz="1350" dirty="0"/>
              <a:t>Remember that microaggressions, including those that are vicariously experienced, can be traumatizing; educators must respond accordingly  </a:t>
            </a:r>
          </a:p>
          <a:p>
            <a:r>
              <a:rPr lang="en-US" sz="1350" dirty="0"/>
              <a:t>Understand the impact of microaggressions on students’ self-esteem and feeling of belonging</a:t>
            </a:r>
          </a:p>
          <a:p>
            <a:pPr lvl="1"/>
            <a:r>
              <a:rPr lang="en-US" sz="1200" dirty="0"/>
              <a:t>Research has shown that self-esteem serves as a “protective factor for suicide and other psychological disorders,” which is particularly important given “the increasing prevalence of suicide among various racial and ethnic minority groups”</a:t>
            </a:r>
          </a:p>
          <a:p>
            <a:r>
              <a:rPr lang="en-US" sz="1350" dirty="0"/>
              <a:t>Be intentional about creating spaces for students to engage in conversations about their experiences of microaggressions to decrease their feelings of being isolated or alone</a:t>
            </a:r>
          </a:p>
          <a:p>
            <a:r>
              <a:rPr lang="en-US" sz="1350" dirty="0"/>
              <a:t>Work with students to help them develop coping strategies for when they encounter microaggressions to help lessen the emotional impact of these experiences</a:t>
            </a:r>
          </a:p>
          <a:p>
            <a:r>
              <a:rPr lang="en-US" sz="1350" dirty="0"/>
              <a:t>Provide positive reinforcement to increase students’ self-worth and bolster their resiliency</a:t>
            </a:r>
            <a:endParaRPr lang="en-US" sz="750" dirty="0"/>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r>
              <a:rPr lang="en-US" sz="750" dirty="0"/>
              <a:t>Adapted from Nadal et al. 2014.</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endParaRPr lang="en-US" dirty="0"/>
          </a:p>
        </p:txBody>
      </p:sp>
      <p:sp>
        <p:nvSpPr>
          <p:cNvPr id="4" name="Slide Number Placeholder 3"/>
          <p:cNvSpPr>
            <a:spLocks noGrp="1"/>
          </p:cNvSpPr>
          <p:nvPr>
            <p:ph type="sldNum" sz="quarter" idx="12"/>
          </p:nvPr>
        </p:nvSpPr>
        <p:spPr/>
        <p:txBody>
          <a:bodyPr/>
          <a:lstStyle/>
          <a:p>
            <a:fld id="{D53851AB-FD4E-4704-9A99-E68002069587}" type="slidenum">
              <a:rPr lang="en-US" smtClean="0"/>
              <a:t>30</a:t>
            </a:fld>
            <a:endParaRPr lang="en-US"/>
          </a:p>
        </p:txBody>
      </p:sp>
    </p:spTree>
    <p:extLst>
      <p:ext uri="{BB962C8B-B14F-4D97-AF65-F5344CB8AC3E}">
        <p14:creationId xmlns:p14="http://schemas.microsoft.com/office/powerpoint/2010/main" val="360996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Key Points for Educators and Staff</a:t>
            </a:r>
          </a:p>
        </p:txBody>
      </p:sp>
      <p:sp>
        <p:nvSpPr>
          <p:cNvPr id="3" name="Content Placeholder 2"/>
          <p:cNvSpPr>
            <a:spLocks noGrp="1"/>
          </p:cNvSpPr>
          <p:nvPr>
            <p:ph idx="1"/>
          </p:nvPr>
        </p:nvSpPr>
        <p:spPr/>
        <p:txBody>
          <a:bodyPr>
            <a:normAutofit/>
          </a:bodyPr>
          <a:lstStyle/>
          <a:p>
            <a:r>
              <a:rPr lang="en-US" sz="1350" dirty="0"/>
              <a:t>Many underrepresented students are less likely to seek support services through Counseling but often find a sense of connection in settings with other underrepresented students, so peer mentoring or multicultural support groups can serve as important resources for students coping with microaggressions</a:t>
            </a:r>
          </a:p>
          <a:p>
            <a:r>
              <a:rPr lang="en-US" sz="1350" dirty="0"/>
              <a:t>Because individuals who commit microaggressions are often unaware that they have done so and of the impact, Educators and staff can host programming/events that incorporate intergroup dialogue as a way to “foster social justice attitudes, self-reflection, empathy and understanding”</a:t>
            </a:r>
            <a:endParaRPr lang="en-US" sz="750" dirty="0"/>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r>
              <a:rPr lang="en-US" sz="1000" dirty="0"/>
              <a:t>Adapted from </a:t>
            </a:r>
            <a:r>
              <a:rPr lang="en-US" sz="1000" dirty="0" err="1"/>
              <a:t>Houshmand</a:t>
            </a:r>
            <a:r>
              <a:rPr lang="en-US" sz="1000" dirty="0"/>
              <a:t> and </a:t>
            </a:r>
            <a:r>
              <a:rPr lang="en-US" sz="1000" dirty="0" err="1"/>
              <a:t>Spanierman</a:t>
            </a:r>
            <a:r>
              <a:rPr lang="en-US" sz="1000" dirty="0"/>
              <a:t> 2014.</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31</a:t>
            </a:fld>
            <a:endParaRPr lang="en-US"/>
          </a:p>
        </p:txBody>
      </p:sp>
    </p:spTree>
    <p:extLst>
      <p:ext uri="{BB962C8B-B14F-4D97-AF65-F5344CB8AC3E}">
        <p14:creationId xmlns:p14="http://schemas.microsoft.com/office/powerpoint/2010/main" val="4459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- 6</a:t>
            </a:r>
          </a:p>
        </p:txBody>
      </p:sp>
      <p:sp>
        <p:nvSpPr>
          <p:cNvPr id="3" name="Content Placeholder 2"/>
          <p:cNvSpPr>
            <a:spLocks noGrp="1"/>
          </p:cNvSpPr>
          <p:nvPr>
            <p:ph idx="1"/>
          </p:nvPr>
        </p:nvSpPr>
        <p:spPr/>
        <p:txBody>
          <a:bodyPr/>
          <a:lstStyle/>
          <a:p>
            <a:r>
              <a:rPr lang="en-US" dirty="0"/>
              <a:t>Share an activity/program that you will lead/develop  to reduce microaggressions in your school.</a:t>
            </a:r>
          </a:p>
          <a:p>
            <a:r>
              <a:rPr lang="en-US" dirty="0"/>
              <a:t>Share an activity/program that you will lead/develop to help heal microaggressions committed against educators and students.</a:t>
            </a:r>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32</a:t>
            </a:fld>
            <a:endParaRPr lang="en-US"/>
          </a:p>
        </p:txBody>
      </p:sp>
    </p:spTree>
    <p:extLst>
      <p:ext uri="{BB962C8B-B14F-4D97-AF65-F5344CB8AC3E}">
        <p14:creationId xmlns:p14="http://schemas.microsoft.com/office/powerpoint/2010/main" val="2492977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t>Examples of Microaggressions by Demographic Group</a:t>
            </a:r>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3" name="Slide Number Placeholder 2"/>
          <p:cNvSpPr>
            <a:spLocks noGrp="1"/>
          </p:cNvSpPr>
          <p:nvPr>
            <p:ph type="sldNum" sz="quarter" idx="12"/>
          </p:nvPr>
        </p:nvSpPr>
        <p:spPr/>
        <p:txBody>
          <a:bodyPr/>
          <a:lstStyle/>
          <a:p>
            <a:fld id="{D53851AB-FD4E-4704-9A99-E68002069587}" type="slidenum">
              <a:rPr lang="en-US" smtClean="0"/>
              <a:t>33</a:t>
            </a:fld>
            <a:endParaRPr lang="en-US"/>
          </a:p>
        </p:txBody>
      </p:sp>
    </p:spTree>
    <p:extLst>
      <p:ext uri="{BB962C8B-B14F-4D97-AF65-F5344CB8AC3E}">
        <p14:creationId xmlns:p14="http://schemas.microsoft.com/office/powerpoint/2010/main" val="2562962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Microaggressions Against </a:t>
            </a:r>
            <a:br>
              <a:rPr lang="en-US" sz="2700" dirty="0"/>
            </a:br>
            <a:r>
              <a:rPr lang="en-US" sz="2700" dirty="0"/>
              <a:t>African American Students</a:t>
            </a:r>
          </a:p>
        </p:txBody>
      </p:sp>
      <p:sp>
        <p:nvSpPr>
          <p:cNvPr id="3" name="Content Placeholder 2"/>
          <p:cNvSpPr>
            <a:spLocks noGrp="1"/>
          </p:cNvSpPr>
          <p:nvPr>
            <p:ph idx="1"/>
          </p:nvPr>
        </p:nvSpPr>
        <p:spPr/>
        <p:txBody>
          <a:bodyPr>
            <a:normAutofit fontScale="70000" lnSpcReduction="20000"/>
          </a:bodyPr>
          <a:lstStyle/>
          <a:p>
            <a:r>
              <a:rPr lang="en-US" sz="1350" dirty="0"/>
              <a:t>African American students face microaggressions in many contexts – in educational facilities, I their workplaces, where they shop.  These microaggressions are often related to stereotypes that they are less intelligent, more aggressive or violent, and/or less hardworking  than members of other groups </a:t>
            </a:r>
          </a:p>
          <a:p>
            <a:pPr lvl="1"/>
            <a:r>
              <a:rPr lang="en-US" sz="1200" dirty="0"/>
              <a:t>Their advisors often discourage them from taking heavy course loads or from taking challenging classes due to the perception that they won’t be able to handle it</a:t>
            </a:r>
          </a:p>
          <a:p>
            <a:pPr lvl="1"/>
            <a:r>
              <a:rPr lang="en-US" sz="1200" dirty="0"/>
              <a:t>They are often called on less frequently in classrooms and report feeling ignored by professors</a:t>
            </a:r>
          </a:p>
          <a:p>
            <a:pPr lvl="1"/>
            <a:r>
              <a:rPr lang="en-US" sz="1200" dirty="0"/>
              <a:t>Educators have low expectations of them, resulting in harm to their educational development; </a:t>
            </a:r>
          </a:p>
          <a:p>
            <a:pPr lvl="1"/>
            <a:r>
              <a:rPr lang="en-US" sz="1200" dirty="0"/>
              <a:t>Their peers are often hesitant to include them in group work, creating the perception that they are seen as less capable or less intelligent</a:t>
            </a:r>
          </a:p>
          <a:p>
            <a:pPr lvl="1"/>
            <a:r>
              <a:rPr lang="en-US" sz="1200" dirty="0"/>
              <a:t>Educators, staff, and students maintain assumptions that African American students were admitted on the basis of race or for their ability to play sports</a:t>
            </a:r>
          </a:p>
          <a:p>
            <a:r>
              <a:rPr lang="en-US" sz="1350" dirty="0"/>
              <a:t>African American students also experience microaggressions related to their under-enrollment on many campuses</a:t>
            </a:r>
          </a:p>
          <a:p>
            <a:pPr lvl="1"/>
            <a:r>
              <a:rPr lang="en-US" sz="1200" dirty="0"/>
              <a:t>They are often asked to speak on behalf of their entire race</a:t>
            </a:r>
          </a:p>
          <a:p>
            <a:pPr lvl="1"/>
            <a:r>
              <a:rPr lang="en-US" sz="1200" dirty="0"/>
              <a:t>The experience of being the only black student in a class increases the sense of isolation and “otherness” and makes participating in class or on campus intimidating and more difficult</a:t>
            </a:r>
          </a:p>
          <a:p>
            <a:pPr lvl="1"/>
            <a:r>
              <a:rPr lang="en-US" sz="1200" dirty="0"/>
              <a:t>They are sometimes stopped on campus late at night (including by police and campus authorities) and asked what they are doing in academic buildings, reinforcing stereotypes that portray black youth as criminals;</a:t>
            </a:r>
          </a:p>
          <a:p>
            <a:pPr lvl="1"/>
            <a:r>
              <a:rPr lang="en-US" sz="1200" dirty="0"/>
              <a:t>Persons may report African Americans to police or other authorities for just being in a location where they are perceived to not belong. </a:t>
            </a:r>
            <a:endParaRPr lang="en-US" dirty="0"/>
          </a:p>
          <a:p>
            <a:endParaRPr lang="en-US" sz="750" dirty="0"/>
          </a:p>
          <a:p>
            <a:pPr marL="68580" lvl="1" indent="-68580">
              <a:spcBef>
                <a:spcPts val="900"/>
              </a:spcBef>
              <a:spcAft>
                <a:spcPts val="150"/>
              </a:spcAft>
              <a:buSzPct val="100000"/>
              <a:buFont typeface="Calibri" panose="020F0502020204030204" pitchFamily="34" charset="0"/>
              <a:buChar char=" "/>
            </a:pPr>
            <a:r>
              <a:rPr lang="en-US" sz="1300" dirty="0"/>
              <a:t>Adapted from Solórzano et al. 2000.</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34</a:t>
            </a:fld>
            <a:endParaRPr lang="en-US"/>
          </a:p>
        </p:txBody>
      </p:sp>
    </p:spTree>
    <p:extLst>
      <p:ext uri="{BB962C8B-B14F-4D97-AF65-F5344CB8AC3E}">
        <p14:creationId xmlns:p14="http://schemas.microsoft.com/office/powerpoint/2010/main" val="28295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The Impact of Microaggressions Against </a:t>
            </a:r>
            <a:br>
              <a:rPr lang="en-US" sz="2700" dirty="0"/>
            </a:br>
            <a:r>
              <a:rPr lang="en-US" sz="2700" dirty="0"/>
              <a:t>African American Students</a:t>
            </a:r>
          </a:p>
        </p:txBody>
      </p:sp>
      <p:sp>
        <p:nvSpPr>
          <p:cNvPr id="3" name="Content Placeholder 2"/>
          <p:cNvSpPr>
            <a:spLocks noGrp="1"/>
          </p:cNvSpPr>
          <p:nvPr>
            <p:ph idx="1"/>
          </p:nvPr>
        </p:nvSpPr>
        <p:spPr/>
        <p:txBody>
          <a:bodyPr>
            <a:normAutofit lnSpcReduction="10000"/>
          </a:bodyPr>
          <a:lstStyle/>
          <a:p>
            <a:r>
              <a:rPr lang="en-US" sz="1350" dirty="0"/>
              <a:t>These repeated negative interactions impact African American students in a variety of ways:</a:t>
            </a:r>
          </a:p>
          <a:p>
            <a:pPr lvl="1"/>
            <a:r>
              <a:rPr lang="en-US" sz="1200" dirty="0"/>
              <a:t>Feelings of self-doubt</a:t>
            </a:r>
          </a:p>
          <a:p>
            <a:pPr lvl="1"/>
            <a:r>
              <a:rPr lang="en-US" sz="1200" dirty="0"/>
              <a:t>Feeling like they have to work harder than other students in order to prove themselves</a:t>
            </a:r>
          </a:p>
          <a:p>
            <a:pPr lvl="1"/>
            <a:r>
              <a:rPr lang="en-US" sz="1200" dirty="0"/>
              <a:t>Feeling like they have to be guarded when they meet with advisors or Educators in order to defend themselves against discouragement or low expectations</a:t>
            </a:r>
          </a:p>
          <a:p>
            <a:pPr lvl="1"/>
            <a:r>
              <a:rPr lang="en-US" sz="1200" dirty="0"/>
              <a:t>Feeling exhausted by the constant scrutiny their actions and performance receive</a:t>
            </a:r>
          </a:p>
          <a:p>
            <a:r>
              <a:rPr lang="en-US" sz="1350" dirty="0"/>
              <a:t>Some African American students “drop classes, change their major, or leave to attend a different university” in response to these experiences.</a:t>
            </a:r>
          </a:p>
          <a:p>
            <a:r>
              <a:rPr lang="en-US" sz="1350" dirty="0"/>
              <a:t>A common coping strategy for African American students is to seek out “counter-spaces” at predominantly white institutions (e.g., black student organizations, multicultural centers, peer study groups organized by students of color, etc.) in order to share their experiences and frustrations, feel validated, feel nurtured, and to have their learning fostered in a supportive environment.</a:t>
            </a:r>
            <a:endParaRPr lang="en-US" sz="750" dirty="0"/>
          </a:p>
          <a:p>
            <a:pPr marL="68580" lvl="1" indent="-68580">
              <a:spcBef>
                <a:spcPts val="900"/>
              </a:spcBef>
              <a:spcAft>
                <a:spcPts val="150"/>
              </a:spcAft>
              <a:buSzPct val="100000"/>
              <a:buFont typeface="Calibri" panose="020F0502020204030204" pitchFamily="34" charset="0"/>
              <a:buChar char=" "/>
            </a:pPr>
            <a:r>
              <a:rPr lang="en-US" sz="1000" dirty="0"/>
              <a:t>Adapted from Solórzano et al. 2000.</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35</a:t>
            </a:fld>
            <a:endParaRPr lang="en-US"/>
          </a:p>
        </p:txBody>
      </p:sp>
    </p:spTree>
    <p:extLst>
      <p:ext uri="{BB962C8B-B14F-4D97-AF65-F5344CB8AC3E}">
        <p14:creationId xmlns:p14="http://schemas.microsoft.com/office/powerpoint/2010/main" val="309606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Microaggressions Against </a:t>
            </a:r>
            <a:br>
              <a:rPr lang="en-US" sz="2700" dirty="0"/>
            </a:br>
            <a:r>
              <a:rPr lang="en-US" sz="2700" dirty="0"/>
              <a:t>Native American Students</a:t>
            </a:r>
          </a:p>
        </p:txBody>
      </p:sp>
      <p:sp>
        <p:nvSpPr>
          <p:cNvPr id="3" name="Content Placeholder 2"/>
          <p:cNvSpPr>
            <a:spLocks noGrp="1"/>
          </p:cNvSpPr>
          <p:nvPr>
            <p:ph idx="1"/>
          </p:nvPr>
        </p:nvSpPr>
        <p:spPr/>
        <p:txBody>
          <a:bodyPr>
            <a:normAutofit/>
          </a:bodyPr>
          <a:lstStyle/>
          <a:p>
            <a:r>
              <a:rPr lang="en-US" sz="1350" dirty="0"/>
              <a:t>Jones and Galliher (2014) found that 98% of Native American students experience daily microaggressions.</a:t>
            </a:r>
          </a:p>
          <a:p>
            <a:r>
              <a:rPr lang="en-US" sz="1350" dirty="0"/>
              <a:t>Like African American and Latinx students, Native American students are assumed to be less capable and less competent than their White or Asian peers in academic settings. </a:t>
            </a:r>
          </a:p>
          <a:p>
            <a:r>
              <a:rPr lang="en-US" sz="1350" dirty="0"/>
              <a:t>Native American students are also forced to deal with microaggressions that portray of them as primitive, lazy, criminal, and prone to alcoholism. </a:t>
            </a:r>
          </a:p>
          <a:p>
            <a:r>
              <a:rPr lang="en-US" sz="1350" dirty="0"/>
              <a:t>Usurping Native American traditions into other cultural behaviors without understanding the inherent meaning in the traditions or ceremonies. </a:t>
            </a:r>
            <a:endParaRPr lang="en-US" sz="750" dirty="0"/>
          </a:p>
          <a:p>
            <a:pPr marL="68580" lvl="1" indent="-68580">
              <a:spcBef>
                <a:spcPts val="900"/>
              </a:spcBef>
              <a:spcAft>
                <a:spcPts val="150"/>
              </a:spcAft>
              <a:buSzPct val="100000"/>
              <a:buFont typeface="Calibri" panose="020F0502020204030204" pitchFamily="34" charset="0"/>
              <a:buChar char=" "/>
            </a:pPr>
            <a:r>
              <a:rPr lang="en-US" sz="1000" dirty="0"/>
              <a:t>Adapted from Jones and Galliher 2014.</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36</a:t>
            </a:fld>
            <a:endParaRPr lang="en-US"/>
          </a:p>
        </p:txBody>
      </p:sp>
    </p:spTree>
    <p:extLst>
      <p:ext uri="{BB962C8B-B14F-4D97-AF65-F5344CB8AC3E}">
        <p14:creationId xmlns:p14="http://schemas.microsoft.com/office/powerpoint/2010/main" val="251132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The Impact of Microaggressions Against</a:t>
            </a:r>
            <a:br>
              <a:rPr lang="en-US" sz="2700" dirty="0"/>
            </a:br>
            <a:r>
              <a:rPr lang="en-US" sz="2700" dirty="0"/>
              <a:t>Native American Students</a:t>
            </a:r>
          </a:p>
        </p:txBody>
      </p:sp>
      <p:sp>
        <p:nvSpPr>
          <p:cNvPr id="3" name="Content Placeholder 2"/>
          <p:cNvSpPr>
            <a:spLocks noGrp="1"/>
          </p:cNvSpPr>
          <p:nvPr>
            <p:ph idx="1"/>
          </p:nvPr>
        </p:nvSpPr>
        <p:spPr/>
        <p:txBody>
          <a:bodyPr>
            <a:normAutofit fontScale="92500" lnSpcReduction="20000"/>
          </a:bodyPr>
          <a:lstStyle/>
          <a:p>
            <a:r>
              <a:rPr lang="en-US" sz="1350" dirty="0"/>
              <a:t>As Native American students are increasingly confronted with “negative stereotypes and colonizing attitudes” and become more aware of injustice and inequity, they may seek to reconnect with or immerse themselves in indigenous culture</a:t>
            </a:r>
          </a:p>
          <a:p>
            <a:r>
              <a:rPr lang="en-US" sz="1350" dirty="0"/>
              <a:t>In a society that “pressures Native youth to assimilate to mainstream White values, behaving in a more traditional manner” can increase the likelihood that Native American students will experience microaggressions</a:t>
            </a:r>
          </a:p>
          <a:p>
            <a:r>
              <a:rPr lang="en-US" sz="1350" dirty="0"/>
              <a:t>Native American students may experience identity conflict if their identity is strongly rooted within indigenous culture, because:</a:t>
            </a:r>
          </a:p>
          <a:p>
            <a:pPr lvl="1"/>
            <a:r>
              <a:rPr lang="en-US" sz="1200" dirty="0"/>
              <a:t>They are part of an ethnic community that has been conquered, which can lead to a cross-generational transmission of “historical trauma”</a:t>
            </a:r>
          </a:p>
          <a:p>
            <a:pPr lvl="1"/>
            <a:r>
              <a:rPr lang="en-US" sz="1200" dirty="0"/>
              <a:t>Their community is often positioned as subordinate to both the majority and other minoritized groups</a:t>
            </a:r>
          </a:p>
          <a:p>
            <a:r>
              <a:rPr lang="en-US" sz="1350" dirty="0"/>
              <a:t>The impact of Native American identity conflict can lead to feelings of inferiority as well as distancing from their indigenous culture (assimilation) or distancing from both indigenous and White cultures (marginalization)</a:t>
            </a:r>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r>
              <a:rPr lang="en-US" sz="1200" dirty="0"/>
              <a:t>Adapted from Jones and Galliher 2014.</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37</a:t>
            </a:fld>
            <a:endParaRPr lang="en-US"/>
          </a:p>
        </p:txBody>
      </p:sp>
    </p:spTree>
    <p:extLst>
      <p:ext uri="{BB962C8B-B14F-4D97-AF65-F5344CB8AC3E}">
        <p14:creationId xmlns:p14="http://schemas.microsoft.com/office/powerpoint/2010/main" val="31706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Microaggressions Against </a:t>
            </a:r>
            <a:br>
              <a:rPr lang="en-US" sz="2700" dirty="0"/>
            </a:br>
            <a:r>
              <a:rPr lang="en-US" sz="2700" dirty="0"/>
              <a:t>Hispanic/Latinx Students</a:t>
            </a:r>
          </a:p>
        </p:txBody>
      </p:sp>
      <p:sp>
        <p:nvSpPr>
          <p:cNvPr id="3" name="Content Placeholder 2"/>
          <p:cNvSpPr>
            <a:spLocks noGrp="1"/>
          </p:cNvSpPr>
          <p:nvPr>
            <p:ph idx="1"/>
          </p:nvPr>
        </p:nvSpPr>
        <p:spPr/>
        <p:txBody>
          <a:bodyPr>
            <a:normAutofit fontScale="85000" lnSpcReduction="10000"/>
          </a:bodyPr>
          <a:lstStyle/>
          <a:p>
            <a:r>
              <a:rPr lang="en-US" sz="1350" dirty="0"/>
              <a:t>Like African American and Native American students, Hispanic/Latinx students are often perceived as less capable and less intelligent than their peers.  Among these microaggressions are the following: </a:t>
            </a:r>
          </a:p>
          <a:p>
            <a:pPr lvl="1"/>
            <a:r>
              <a:rPr lang="en-US" sz="1200" dirty="0"/>
              <a:t>Having their accomplishments or qualifications questioned (e.g., admission due to affirmative action);</a:t>
            </a:r>
          </a:p>
          <a:p>
            <a:pPr lvl="1"/>
            <a:r>
              <a:rPr lang="en-US" sz="1200" dirty="0"/>
              <a:t>Encountering surprise in others when they are academically successful (e.g., comments indicating surprise that they are college/graduate students, especially if they attend prestigious universities);</a:t>
            </a:r>
          </a:p>
          <a:p>
            <a:pPr lvl="1"/>
            <a:r>
              <a:rPr lang="en-US" sz="1200" dirty="0"/>
              <a:t>Being perceived as an “exception” to their race/ethnicity when they are academically successful;</a:t>
            </a:r>
          </a:p>
          <a:p>
            <a:pPr lvl="1"/>
            <a:r>
              <a:rPr lang="en-US" sz="1200" dirty="0"/>
              <a:t>Being talked down to by others (e.g., having others speak slowly to them);</a:t>
            </a:r>
          </a:p>
          <a:p>
            <a:pPr lvl="1"/>
            <a:r>
              <a:rPr lang="en-US" sz="1200" dirty="0"/>
              <a:t>Being told that they speak excellent English (when others in the classroom are not given that message (communicates lack of belonging);</a:t>
            </a:r>
          </a:p>
          <a:p>
            <a:pPr lvl="1"/>
            <a:r>
              <a:rPr lang="en-US" sz="1200" dirty="0"/>
              <a:t>People speaking very loudly to persons with Spanish accents. </a:t>
            </a:r>
          </a:p>
          <a:p>
            <a:r>
              <a:rPr lang="en-US" sz="1350" dirty="0"/>
              <a:t>Hispanic/Latinx students also experience microaggressions in the form of being treated like second-class citizens:</a:t>
            </a:r>
          </a:p>
          <a:p>
            <a:pPr lvl="1"/>
            <a:r>
              <a:rPr lang="en-US" sz="1200" dirty="0"/>
              <a:t>Being ignored in stores or assumptions that they are stealing;</a:t>
            </a:r>
          </a:p>
          <a:p>
            <a:pPr lvl="1"/>
            <a:r>
              <a:rPr lang="en-US" sz="1200" dirty="0"/>
              <a:t>Receiving differential treatment (e.g., having sales people refuse to acknowledge them as serious customers in high-end stores).</a:t>
            </a:r>
          </a:p>
          <a:p>
            <a:pPr marL="68580" lvl="1" indent="-68580">
              <a:spcBef>
                <a:spcPts val="900"/>
              </a:spcBef>
              <a:spcAft>
                <a:spcPts val="150"/>
              </a:spcAft>
              <a:buSzPct val="100000"/>
              <a:buFont typeface="Calibri" panose="020F0502020204030204" pitchFamily="34" charset="0"/>
              <a:buChar char=" "/>
            </a:pPr>
            <a:r>
              <a:rPr lang="en-US" sz="1100" dirty="0"/>
              <a:t>Adapted from Rivera et al. 2010.</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38</a:t>
            </a:fld>
            <a:endParaRPr lang="en-US"/>
          </a:p>
        </p:txBody>
      </p:sp>
    </p:spTree>
    <p:extLst>
      <p:ext uri="{BB962C8B-B14F-4D97-AF65-F5344CB8AC3E}">
        <p14:creationId xmlns:p14="http://schemas.microsoft.com/office/powerpoint/2010/main" val="367698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Microaggressions Against </a:t>
            </a:r>
            <a:br>
              <a:rPr lang="en-US" sz="2700" dirty="0"/>
            </a:br>
            <a:r>
              <a:rPr lang="en-US" sz="2700" dirty="0"/>
              <a:t>Hispanic/Latinx Students</a:t>
            </a:r>
          </a:p>
        </p:txBody>
      </p:sp>
      <p:sp>
        <p:nvSpPr>
          <p:cNvPr id="3" name="Content Placeholder 2"/>
          <p:cNvSpPr>
            <a:spLocks noGrp="1"/>
          </p:cNvSpPr>
          <p:nvPr>
            <p:ph idx="1"/>
          </p:nvPr>
        </p:nvSpPr>
        <p:spPr/>
        <p:txBody>
          <a:bodyPr>
            <a:normAutofit lnSpcReduction="10000"/>
          </a:bodyPr>
          <a:lstStyle/>
          <a:p>
            <a:r>
              <a:rPr lang="en-US" sz="1350" dirty="0"/>
              <a:t>Hispanic/Latinx students also experience microaggressions when others criticize the way they speak:</a:t>
            </a:r>
          </a:p>
          <a:p>
            <a:pPr lvl="1"/>
            <a:r>
              <a:rPr lang="en-US" sz="1200" dirty="0"/>
              <a:t>Having others complain that they have an accent;</a:t>
            </a:r>
          </a:p>
          <a:p>
            <a:pPr lvl="1"/>
            <a:r>
              <a:rPr lang="en-US" sz="1200" dirty="0"/>
              <a:t>Being called out for speaking in Spanish (e.g., “This is America. Learn to speak English.”);</a:t>
            </a:r>
          </a:p>
          <a:p>
            <a:pPr lvl="1"/>
            <a:r>
              <a:rPr lang="en-US" sz="1200" dirty="0"/>
              <a:t>Having others correct their pronunciation of words.</a:t>
            </a:r>
          </a:p>
          <a:p>
            <a:r>
              <a:rPr lang="en-US" sz="1350" dirty="0"/>
              <a:t>Hispanic/Latinx students are also frequently made to feel like “aliens in their own land:”</a:t>
            </a:r>
          </a:p>
          <a:p>
            <a:pPr lvl="1"/>
            <a:r>
              <a:rPr lang="en-US" sz="1200" dirty="0"/>
              <a:t>Having others question their U.S. citizenship or assume they were born in another country;</a:t>
            </a:r>
          </a:p>
          <a:p>
            <a:pPr lvl="1"/>
            <a:r>
              <a:rPr lang="en-US" sz="1200" dirty="0"/>
              <a:t>Overhearing negative remarks about immigration or immigrants (e.g., “Here comes another setback.”);</a:t>
            </a:r>
          </a:p>
          <a:p>
            <a:pPr lvl="1"/>
            <a:r>
              <a:rPr lang="en-US" sz="1200" dirty="0"/>
              <a:t>Being assumed to be undocumented;</a:t>
            </a:r>
          </a:p>
          <a:p>
            <a:pPr lvl="1"/>
            <a:r>
              <a:rPr lang="en-US" sz="1200" dirty="0"/>
              <a:t>Having others question their ability to speak English.</a:t>
            </a:r>
          </a:p>
          <a:p>
            <a:pPr marL="150876" lvl="1" indent="0">
              <a:buNone/>
            </a:pPr>
            <a:endParaRPr lang="en-US" sz="1200" dirty="0"/>
          </a:p>
          <a:p>
            <a:pPr marL="68580" lvl="1" indent="-68580">
              <a:spcBef>
                <a:spcPts val="900"/>
              </a:spcBef>
              <a:spcAft>
                <a:spcPts val="150"/>
              </a:spcAft>
              <a:buSzPct val="100000"/>
              <a:buFont typeface="Calibri" panose="020F0502020204030204" pitchFamily="34" charset="0"/>
              <a:buChar char=" "/>
            </a:pPr>
            <a:r>
              <a:rPr lang="en-US" sz="750" dirty="0"/>
              <a:t>Adapted from Rivera et al. 2010.</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39</a:t>
            </a:fld>
            <a:endParaRPr lang="en-US"/>
          </a:p>
        </p:txBody>
      </p:sp>
    </p:spTree>
    <p:extLst>
      <p:ext uri="{BB962C8B-B14F-4D97-AF65-F5344CB8AC3E}">
        <p14:creationId xmlns:p14="http://schemas.microsoft.com/office/powerpoint/2010/main" val="11547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Types of Microaggressions</a:t>
            </a:r>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3" name="Slide Number Placeholder 2"/>
          <p:cNvSpPr>
            <a:spLocks noGrp="1"/>
          </p:cNvSpPr>
          <p:nvPr>
            <p:ph type="sldNum" sz="quarter" idx="12"/>
          </p:nvPr>
        </p:nvSpPr>
        <p:spPr/>
        <p:txBody>
          <a:bodyPr/>
          <a:lstStyle/>
          <a:p>
            <a:fld id="{D53851AB-FD4E-4704-9A99-E68002069587}" type="slidenum">
              <a:rPr lang="en-US" smtClean="0"/>
              <a:t>4</a:t>
            </a:fld>
            <a:endParaRPr lang="en-US"/>
          </a:p>
        </p:txBody>
      </p:sp>
    </p:spTree>
    <p:extLst>
      <p:ext uri="{BB962C8B-B14F-4D97-AF65-F5344CB8AC3E}">
        <p14:creationId xmlns:p14="http://schemas.microsoft.com/office/powerpoint/2010/main" val="2139006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Microaggressions Against </a:t>
            </a:r>
            <a:br>
              <a:rPr lang="en-US" sz="2700" dirty="0"/>
            </a:br>
            <a:r>
              <a:rPr lang="en-US" sz="2700" dirty="0"/>
              <a:t>Hispanic/Latinx Students</a:t>
            </a:r>
          </a:p>
        </p:txBody>
      </p:sp>
      <p:sp>
        <p:nvSpPr>
          <p:cNvPr id="3" name="Content Placeholder 2"/>
          <p:cNvSpPr>
            <a:spLocks noGrp="1"/>
          </p:cNvSpPr>
          <p:nvPr>
            <p:ph idx="1"/>
          </p:nvPr>
        </p:nvSpPr>
        <p:spPr/>
        <p:txBody>
          <a:bodyPr>
            <a:normAutofit lnSpcReduction="10000"/>
          </a:bodyPr>
          <a:lstStyle/>
          <a:p>
            <a:r>
              <a:rPr lang="en-US" sz="1350" dirty="0"/>
              <a:t>Hispanic/Latinx students are often perceived to be criminals or engaged in criminal activity:</a:t>
            </a:r>
          </a:p>
          <a:p>
            <a:pPr lvl="1"/>
            <a:r>
              <a:rPr lang="en-US" sz="1200" dirty="0"/>
              <a:t>Being followed out of stores by security guards and asked to show receipts for purchases;</a:t>
            </a:r>
          </a:p>
          <a:p>
            <a:pPr lvl="1"/>
            <a:r>
              <a:rPr lang="en-US" sz="1200" dirty="0"/>
              <a:t>Being questioned by campus police when hanging out in groups (i.e., approached because they are “acting suspiciously”);</a:t>
            </a:r>
          </a:p>
          <a:p>
            <a:pPr lvl="1"/>
            <a:r>
              <a:rPr lang="en-US" sz="1200" dirty="0"/>
              <a:t>Having other students assume they come from dangerous neighborhoods, use drugs, are violent, and/or are members of gangs.</a:t>
            </a:r>
          </a:p>
          <a:p>
            <a:r>
              <a:rPr lang="en-US" sz="1350" dirty="0"/>
              <a:t>Hispanic/Latinx students also experience microaggressions through the invalidation of their experiences:</a:t>
            </a:r>
          </a:p>
          <a:p>
            <a:pPr lvl="1"/>
            <a:r>
              <a:rPr lang="en-US" sz="1200" dirty="0"/>
              <a:t>Being told that other groups have it worse when they complain about discrimination;</a:t>
            </a:r>
          </a:p>
          <a:p>
            <a:pPr lvl="1"/>
            <a:r>
              <a:rPr lang="en-US" sz="1200" dirty="0"/>
              <a:t>Having others dismiss their ethnic identity (e.g., “You don’t look Hispanic…”).</a:t>
            </a:r>
          </a:p>
          <a:p>
            <a:pPr marL="150876" lvl="1" indent="0">
              <a:buNone/>
            </a:pPr>
            <a:endParaRPr lang="en-US" sz="1200" dirty="0"/>
          </a:p>
          <a:p>
            <a:pPr marL="150876" lvl="1" indent="0">
              <a:buNone/>
            </a:pPr>
            <a:endParaRPr lang="en-US" sz="1200" dirty="0"/>
          </a:p>
          <a:p>
            <a:pPr marL="68580" lvl="1" indent="-68580">
              <a:spcBef>
                <a:spcPts val="900"/>
              </a:spcBef>
              <a:spcAft>
                <a:spcPts val="150"/>
              </a:spcAft>
              <a:buSzPct val="100000"/>
              <a:buFont typeface="Calibri" panose="020F0502020204030204" pitchFamily="34" charset="0"/>
              <a:buChar char=" "/>
            </a:pPr>
            <a:r>
              <a:rPr lang="en-US" sz="1000" dirty="0"/>
              <a:t>Adapted from Rivera et al. 2010.</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40</a:t>
            </a:fld>
            <a:endParaRPr lang="en-US"/>
          </a:p>
        </p:txBody>
      </p:sp>
    </p:spTree>
    <p:extLst>
      <p:ext uri="{BB962C8B-B14F-4D97-AF65-F5344CB8AC3E}">
        <p14:creationId xmlns:p14="http://schemas.microsoft.com/office/powerpoint/2010/main" val="30620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Microaggressions Against </a:t>
            </a:r>
            <a:br>
              <a:rPr lang="en-US" sz="2700" dirty="0"/>
            </a:br>
            <a:r>
              <a:rPr lang="en-US" sz="2700" dirty="0"/>
              <a:t>Hispanic/Latinx Students</a:t>
            </a:r>
          </a:p>
        </p:txBody>
      </p:sp>
      <p:sp>
        <p:nvSpPr>
          <p:cNvPr id="3" name="Content Placeholder 2"/>
          <p:cNvSpPr>
            <a:spLocks noGrp="1"/>
          </p:cNvSpPr>
          <p:nvPr>
            <p:ph idx="1"/>
          </p:nvPr>
        </p:nvSpPr>
        <p:spPr/>
        <p:txBody>
          <a:bodyPr>
            <a:normAutofit fontScale="92500" lnSpcReduction="10000"/>
          </a:bodyPr>
          <a:lstStyle/>
          <a:p>
            <a:r>
              <a:rPr lang="en-US" sz="1350" dirty="0"/>
              <a:t>Hispanic/Latinx students also frequently experience stereotypes/generalizations of their cultures:</a:t>
            </a:r>
          </a:p>
          <a:p>
            <a:pPr lvl="1"/>
            <a:r>
              <a:rPr lang="en-US" sz="1200" dirty="0"/>
              <a:t>Liking spicy foods, knowing how to Salsa dance, having illegitimate children, being poor, wanting handouts, etc.</a:t>
            </a:r>
          </a:p>
          <a:p>
            <a:r>
              <a:rPr lang="en-US" sz="1350" dirty="0"/>
              <a:t>Hispanic/Latinx students experience microaggressions through the Pathalogizing of their cultural values:</a:t>
            </a:r>
          </a:p>
          <a:p>
            <a:pPr lvl="1"/>
            <a:r>
              <a:rPr lang="en-US" sz="1200" dirty="0"/>
              <a:t>Being mocked for having strong religious beliefs;</a:t>
            </a:r>
          </a:p>
          <a:p>
            <a:pPr lvl="1"/>
            <a:r>
              <a:rPr lang="en-US" sz="1200" dirty="0"/>
              <a:t>Having their communication style critiqued (e.g., having a “Latin temper” or being a “loud, angry Chicana”);</a:t>
            </a:r>
          </a:p>
          <a:p>
            <a:pPr lvl="1"/>
            <a:r>
              <a:rPr lang="en-US" sz="1200" dirty="0"/>
              <a:t>Placing strong values on family, e.g., </a:t>
            </a:r>
            <a:r>
              <a:rPr lang="en-US" sz="1200" i="1" dirty="0" err="1"/>
              <a:t>familiso</a:t>
            </a:r>
            <a:r>
              <a:rPr lang="en-US" sz="1200" dirty="0"/>
              <a:t>.</a:t>
            </a:r>
          </a:p>
          <a:p>
            <a:r>
              <a:rPr lang="en-US" sz="1350" dirty="0"/>
              <a:t>Hispanic/Latinx students also encounter microaggressions through their assumed lack of individuality:</a:t>
            </a:r>
          </a:p>
          <a:p>
            <a:pPr lvl="1"/>
            <a:r>
              <a:rPr lang="en-US" sz="1200" dirty="0"/>
              <a:t>Ex: Being assumed to be Mexican;</a:t>
            </a:r>
          </a:p>
          <a:p>
            <a:pPr lvl="1"/>
            <a:r>
              <a:rPr lang="en-US" sz="1200" dirty="0"/>
              <a:t>Ex: Being told “all Latinos look the same…”</a:t>
            </a:r>
          </a:p>
          <a:p>
            <a:pPr marL="150876" lvl="1" indent="0">
              <a:buNone/>
            </a:pPr>
            <a:endParaRPr lang="en-US" sz="1200" dirty="0"/>
          </a:p>
          <a:p>
            <a:pPr marL="150876" lvl="1" indent="0">
              <a:buNone/>
            </a:pPr>
            <a:endParaRPr lang="en-US" sz="1200" dirty="0"/>
          </a:p>
          <a:p>
            <a:pPr marL="68580" lvl="1" indent="-68580">
              <a:spcBef>
                <a:spcPts val="900"/>
              </a:spcBef>
              <a:spcAft>
                <a:spcPts val="150"/>
              </a:spcAft>
              <a:buSzPct val="100000"/>
              <a:buFont typeface="Calibri" panose="020F0502020204030204" pitchFamily="34" charset="0"/>
              <a:buChar char=" "/>
            </a:pPr>
            <a:r>
              <a:rPr lang="en-US" sz="1100" dirty="0"/>
              <a:t>Adapted from Rivera et al. 2010.</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41</a:t>
            </a:fld>
            <a:endParaRPr lang="en-US"/>
          </a:p>
        </p:txBody>
      </p:sp>
    </p:spTree>
    <p:extLst>
      <p:ext uri="{BB962C8B-B14F-4D97-AF65-F5344CB8AC3E}">
        <p14:creationId xmlns:p14="http://schemas.microsoft.com/office/powerpoint/2010/main" val="26993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Microaggressions Against </a:t>
            </a:r>
            <a:br>
              <a:rPr lang="en-US" sz="2700" dirty="0"/>
            </a:br>
            <a:r>
              <a:rPr lang="en-US" sz="2700" dirty="0"/>
              <a:t>Asian American Students</a:t>
            </a:r>
          </a:p>
        </p:txBody>
      </p:sp>
      <p:sp>
        <p:nvSpPr>
          <p:cNvPr id="3" name="Content Placeholder 2"/>
          <p:cNvSpPr>
            <a:spLocks noGrp="1"/>
          </p:cNvSpPr>
          <p:nvPr>
            <p:ph idx="1"/>
          </p:nvPr>
        </p:nvSpPr>
        <p:spPr/>
        <p:txBody>
          <a:bodyPr>
            <a:normAutofit fontScale="62500" lnSpcReduction="20000"/>
          </a:bodyPr>
          <a:lstStyle/>
          <a:p>
            <a:r>
              <a:rPr lang="en-US" dirty="0"/>
              <a:t>Ascription of Intelligence; Individuals who commit these microaggressions describe the intent of these comments as compliments, but the impact of making assumptions about the intellectual ability of entire ethnic groups can be detrimental to Asian American students:</a:t>
            </a:r>
          </a:p>
          <a:p>
            <a:pPr lvl="1"/>
            <a:r>
              <a:rPr lang="en-US" sz="1900" dirty="0"/>
              <a:t>“You people always do well in school;”</a:t>
            </a:r>
          </a:p>
          <a:p>
            <a:pPr lvl="1"/>
            <a:r>
              <a:rPr lang="en-US" sz="1900" dirty="0"/>
              <a:t>“If I see lots of Asian students in my class, I know it’s going to be a hard class;”</a:t>
            </a:r>
          </a:p>
          <a:p>
            <a:pPr lvl="1"/>
            <a:r>
              <a:rPr lang="en-US" sz="1900" dirty="0"/>
              <a:t>Feel pressured to conform to stereotypes, even when they don’t enjoy subjects like math or science or aren’t good at them;</a:t>
            </a:r>
          </a:p>
          <a:p>
            <a:pPr lvl="1"/>
            <a:r>
              <a:rPr lang="en-US" sz="1900" dirty="0"/>
              <a:t>Feel trapped when their peers come to them for help with subjects in which they don’t excel;</a:t>
            </a:r>
          </a:p>
          <a:p>
            <a:pPr lvl="1"/>
            <a:r>
              <a:rPr lang="en-US" sz="1900" dirty="0"/>
              <a:t>Struggle with the tension created when they are chosen for group projects instead of other students of color;</a:t>
            </a:r>
          </a:p>
          <a:p>
            <a:pPr lvl="1"/>
            <a:r>
              <a:rPr lang="en-US" sz="1900" dirty="0"/>
              <a:t>Their desire to pursue academic interests outside of math and science are often questioned.</a:t>
            </a:r>
          </a:p>
          <a:p>
            <a:pPr marL="68580" lvl="1" indent="-68580">
              <a:spcBef>
                <a:spcPts val="900"/>
              </a:spcBef>
              <a:spcAft>
                <a:spcPts val="150"/>
              </a:spcAft>
              <a:buSzPct val="100000"/>
              <a:buFont typeface="Calibri" panose="020F0502020204030204" pitchFamily="34" charset="0"/>
              <a:buChar char=" "/>
            </a:pPr>
            <a:endParaRPr lang="en-US" sz="1400" dirty="0"/>
          </a:p>
          <a:p>
            <a:pPr marL="68580" lvl="1" indent="-68580">
              <a:spcBef>
                <a:spcPts val="900"/>
              </a:spcBef>
              <a:spcAft>
                <a:spcPts val="150"/>
              </a:spcAft>
              <a:buSzPct val="100000"/>
              <a:buFont typeface="Calibri" panose="020F0502020204030204" pitchFamily="34" charset="0"/>
              <a:buChar char=" "/>
            </a:pPr>
            <a:r>
              <a:rPr lang="en-US" sz="1600" dirty="0"/>
              <a:t>Adapted from Sue et al. 2009 and </a:t>
            </a:r>
            <a:r>
              <a:rPr lang="en-US" sz="1600" dirty="0" err="1"/>
              <a:t>Houshmand</a:t>
            </a:r>
            <a:r>
              <a:rPr lang="en-US" sz="1600" dirty="0"/>
              <a:t> and </a:t>
            </a:r>
            <a:r>
              <a:rPr lang="en-US" sz="1600" dirty="0" err="1"/>
              <a:t>Spanierman</a:t>
            </a:r>
            <a:r>
              <a:rPr lang="en-US" sz="1600" dirty="0"/>
              <a:t> 2014.</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42</a:t>
            </a:fld>
            <a:endParaRPr lang="en-US"/>
          </a:p>
        </p:txBody>
      </p:sp>
    </p:spTree>
    <p:extLst>
      <p:ext uri="{BB962C8B-B14F-4D97-AF65-F5344CB8AC3E}">
        <p14:creationId xmlns:p14="http://schemas.microsoft.com/office/powerpoint/2010/main" val="225317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Microaggressions Against </a:t>
            </a:r>
            <a:br>
              <a:rPr lang="en-US" sz="2700" dirty="0"/>
            </a:br>
            <a:r>
              <a:rPr lang="en-US" sz="2700" dirty="0"/>
              <a:t>Asian American Students</a:t>
            </a:r>
          </a:p>
        </p:txBody>
      </p:sp>
      <p:sp>
        <p:nvSpPr>
          <p:cNvPr id="3" name="Content Placeholder 2"/>
          <p:cNvSpPr>
            <a:spLocks noGrp="1"/>
          </p:cNvSpPr>
          <p:nvPr>
            <p:ph idx="1"/>
          </p:nvPr>
        </p:nvSpPr>
        <p:spPr/>
        <p:txBody>
          <a:bodyPr>
            <a:normAutofit/>
          </a:bodyPr>
          <a:lstStyle/>
          <a:p>
            <a:r>
              <a:rPr lang="en-US" sz="1350" dirty="0"/>
              <a:t>Denial of Racial Reality:</a:t>
            </a:r>
          </a:p>
          <a:p>
            <a:pPr lvl="1"/>
            <a:r>
              <a:rPr lang="en-US" sz="1400" dirty="0"/>
              <a:t>Because Asian Americans are perceived as “model minorities” who are successful, the perception is often that they do not experience inequities or acts of bias;</a:t>
            </a:r>
          </a:p>
          <a:p>
            <a:pPr lvl="1"/>
            <a:r>
              <a:rPr lang="en-US" sz="1400" dirty="0"/>
              <a:t>Thus, many microaggressions against Asian Americans invalidate their lived experiences of racial discrimination.</a:t>
            </a:r>
          </a:p>
          <a:p>
            <a:r>
              <a:rPr lang="en-US" sz="1350" dirty="0"/>
              <a:t>Invalidation of Interethnic Differences (</a:t>
            </a:r>
            <a:r>
              <a:rPr lang="en-US" sz="1400" dirty="0"/>
              <a:t>underlying message is that differences between Asian Americans do not exist or do not matter):</a:t>
            </a:r>
          </a:p>
          <a:p>
            <a:pPr lvl="1"/>
            <a:r>
              <a:rPr lang="en-US" sz="1400" dirty="0"/>
              <a:t>“Are you Chinese?”</a:t>
            </a:r>
          </a:p>
          <a:p>
            <a:pPr lvl="1"/>
            <a:r>
              <a:rPr lang="en-US" sz="1400" dirty="0"/>
              <a:t>“All Asians look alike”</a:t>
            </a:r>
          </a:p>
          <a:p>
            <a:pPr marL="68580" lvl="1" indent="-68580">
              <a:spcBef>
                <a:spcPts val="900"/>
              </a:spcBef>
              <a:spcAft>
                <a:spcPts val="150"/>
              </a:spcAft>
              <a:buSzPct val="100000"/>
              <a:buFont typeface="Calibri" panose="020F0502020204030204" pitchFamily="34" charset="0"/>
              <a:buChar char=" "/>
            </a:pPr>
            <a:endParaRPr lang="en-US" sz="1000" dirty="0"/>
          </a:p>
          <a:p>
            <a:pPr marL="68580" lvl="1" indent="-68580">
              <a:spcBef>
                <a:spcPts val="900"/>
              </a:spcBef>
              <a:spcAft>
                <a:spcPts val="150"/>
              </a:spcAft>
              <a:buSzPct val="100000"/>
              <a:buFont typeface="Calibri" panose="020F0502020204030204" pitchFamily="34" charset="0"/>
              <a:buChar char=" "/>
            </a:pPr>
            <a:r>
              <a:rPr lang="en-US" sz="1000" dirty="0"/>
              <a:t>Adapted from Sue et al. 2009.</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43</a:t>
            </a:fld>
            <a:endParaRPr lang="en-US"/>
          </a:p>
        </p:txBody>
      </p:sp>
    </p:spTree>
    <p:extLst>
      <p:ext uri="{BB962C8B-B14F-4D97-AF65-F5344CB8AC3E}">
        <p14:creationId xmlns:p14="http://schemas.microsoft.com/office/powerpoint/2010/main" val="181689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Microaggressions Against Asian American Students</a:t>
            </a:r>
          </a:p>
        </p:txBody>
      </p:sp>
      <p:sp>
        <p:nvSpPr>
          <p:cNvPr id="3" name="Content Placeholder 2"/>
          <p:cNvSpPr>
            <a:spLocks noGrp="1"/>
          </p:cNvSpPr>
          <p:nvPr>
            <p:ph idx="1"/>
          </p:nvPr>
        </p:nvSpPr>
        <p:spPr/>
        <p:txBody>
          <a:bodyPr>
            <a:normAutofit fontScale="92500" lnSpcReduction="20000"/>
          </a:bodyPr>
          <a:lstStyle/>
          <a:p>
            <a:r>
              <a:rPr lang="en-US" sz="1500" dirty="0"/>
              <a:t>Pathologizing Cultural Values / Communication Styles; The underlying message is that Asian Americans are expected to assimilate to White/Western cultural practices and communication styles in order to be accepted or to meet expectations</a:t>
            </a:r>
          </a:p>
          <a:p>
            <a:pPr lvl="1"/>
            <a:r>
              <a:rPr lang="en-US" sz="1500" dirty="0"/>
              <a:t>Penalizing Asian American students for their lack of participation in class discussions when many of them were raised with traditional cultural upbringings that value silence;</a:t>
            </a:r>
          </a:p>
          <a:p>
            <a:pPr lvl="1"/>
            <a:r>
              <a:rPr lang="en-US" sz="1500" dirty="0"/>
              <a:t>Making fun of Asian Americans for traditional cultural clothing or spiritual / religious beliefs / customs;</a:t>
            </a:r>
          </a:p>
          <a:p>
            <a:r>
              <a:rPr lang="en-US" sz="1500" dirty="0"/>
              <a:t>Perpetual Foreignizing; The underlying message is that Asian Americans are not from here, are not real Americans,  or do not belong here</a:t>
            </a:r>
          </a:p>
          <a:p>
            <a:pPr lvl="1"/>
            <a:r>
              <a:rPr lang="en-US" sz="1500" dirty="0"/>
              <a:t>“Where are you from?” or “Where were you born?”</a:t>
            </a:r>
          </a:p>
          <a:p>
            <a:pPr lvl="1"/>
            <a:r>
              <a:rPr lang="en-US" sz="1500" dirty="0"/>
              <a:t>“You speak English very well”</a:t>
            </a:r>
          </a:p>
          <a:p>
            <a:endParaRPr lang="en-US" sz="750" dirty="0"/>
          </a:p>
          <a:p>
            <a:endParaRPr lang="en-US" sz="750" dirty="0"/>
          </a:p>
          <a:p>
            <a:pPr marL="68580" lvl="1" indent="-68580">
              <a:spcBef>
                <a:spcPts val="900"/>
              </a:spcBef>
              <a:spcAft>
                <a:spcPts val="150"/>
              </a:spcAft>
              <a:buSzPct val="100000"/>
              <a:buFont typeface="Calibri" panose="020F0502020204030204" pitchFamily="34" charset="0"/>
              <a:buChar char=" "/>
            </a:pPr>
            <a:r>
              <a:rPr lang="en-US" sz="1100" dirty="0"/>
              <a:t>Adapted from Sue et al. 2009.</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44</a:t>
            </a:fld>
            <a:endParaRPr lang="en-US"/>
          </a:p>
        </p:txBody>
      </p:sp>
    </p:spTree>
    <p:extLst>
      <p:ext uri="{BB962C8B-B14F-4D97-AF65-F5344CB8AC3E}">
        <p14:creationId xmlns:p14="http://schemas.microsoft.com/office/powerpoint/2010/main" val="272354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Microaggressions Against </a:t>
            </a:r>
            <a:br>
              <a:rPr lang="en-US" sz="2700" dirty="0"/>
            </a:br>
            <a:r>
              <a:rPr lang="en-US" sz="2700" dirty="0"/>
              <a:t>Asian American Students</a:t>
            </a:r>
          </a:p>
        </p:txBody>
      </p:sp>
      <p:sp>
        <p:nvSpPr>
          <p:cNvPr id="3" name="Content Placeholder 2"/>
          <p:cNvSpPr>
            <a:spLocks noGrp="1"/>
          </p:cNvSpPr>
          <p:nvPr>
            <p:ph idx="1"/>
          </p:nvPr>
        </p:nvSpPr>
        <p:spPr/>
        <p:txBody>
          <a:bodyPr>
            <a:normAutofit fontScale="47500" lnSpcReduction="20000"/>
          </a:bodyPr>
          <a:lstStyle/>
          <a:p>
            <a:r>
              <a:rPr lang="en-US" sz="2500" dirty="0"/>
              <a:t>Invisibility</a:t>
            </a:r>
          </a:p>
          <a:p>
            <a:pPr lvl="1"/>
            <a:r>
              <a:rPr lang="en-US" sz="2500" dirty="0"/>
              <a:t>Many Asian Americans experience invisibility and exclusion in spaces where conversations about race / ethnicity take place because their identities and experiences are often not included in what others perceive to belong to people of color;</a:t>
            </a:r>
          </a:p>
          <a:p>
            <a:pPr lvl="1"/>
            <a:r>
              <a:rPr lang="en-US" sz="2500" dirty="0"/>
              <a:t>While Asian Americans are often viewed as being “like Whites,” they often experience bias and a lack of acceptance from White peers.</a:t>
            </a:r>
          </a:p>
          <a:p>
            <a:r>
              <a:rPr lang="en-US" sz="2500" dirty="0"/>
              <a:t>Exoticizing of Asian American Women / Non-Exoticizing of Asian American Men</a:t>
            </a:r>
          </a:p>
          <a:p>
            <a:pPr lvl="1"/>
            <a:r>
              <a:rPr lang="en-US" sz="2500" dirty="0"/>
              <a:t>Western stereotypes of Asian women portray them as passive, subservient, exotic sex objects devoted to the gratification of men;</a:t>
            </a:r>
          </a:p>
          <a:p>
            <a:pPr lvl="1"/>
            <a:r>
              <a:rPr lang="en-US" sz="2500" dirty="0"/>
              <a:t>Asian American women are often approached by White men who express a desire for a “Geisha” to fulfill their “Asian fetish”</a:t>
            </a:r>
          </a:p>
          <a:p>
            <a:pPr lvl="1"/>
            <a:r>
              <a:rPr lang="en-US" sz="2500" dirty="0"/>
              <a:t>Asian American men are often portrayed within Western culture as lacking sexual agency or as impotent.</a:t>
            </a:r>
          </a:p>
          <a:p>
            <a:endParaRPr lang="en-US" sz="750" b="1" dirty="0"/>
          </a:p>
          <a:p>
            <a:endParaRPr lang="en-US" sz="750" b="1" dirty="0"/>
          </a:p>
          <a:p>
            <a:pPr marL="68580" lvl="1" indent="-68580">
              <a:spcBef>
                <a:spcPts val="900"/>
              </a:spcBef>
              <a:spcAft>
                <a:spcPts val="150"/>
              </a:spcAft>
              <a:buSzPct val="100000"/>
              <a:buFont typeface="Calibri" panose="020F0502020204030204" pitchFamily="34" charset="0"/>
              <a:buChar char=" "/>
            </a:pPr>
            <a:r>
              <a:rPr lang="en-US" sz="1600" dirty="0"/>
              <a:t>Adapted from Sue et al. 2009.</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45</a:t>
            </a:fld>
            <a:endParaRPr lang="en-US"/>
          </a:p>
        </p:txBody>
      </p:sp>
    </p:spTree>
    <p:extLst>
      <p:ext uri="{BB962C8B-B14F-4D97-AF65-F5344CB8AC3E}">
        <p14:creationId xmlns:p14="http://schemas.microsoft.com/office/powerpoint/2010/main" val="250329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Microaggressions Against White Students </a:t>
            </a:r>
          </a:p>
        </p:txBody>
      </p:sp>
      <p:sp>
        <p:nvSpPr>
          <p:cNvPr id="3" name="Content Placeholder 2"/>
          <p:cNvSpPr>
            <a:spLocks noGrp="1"/>
          </p:cNvSpPr>
          <p:nvPr>
            <p:ph idx="1"/>
          </p:nvPr>
        </p:nvSpPr>
        <p:spPr/>
        <p:txBody>
          <a:bodyPr>
            <a:normAutofit fontScale="55000" lnSpcReduction="20000"/>
          </a:bodyPr>
          <a:lstStyle/>
          <a:p>
            <a:r>
              <a:rPr lang="en-US" dirty="0"/>
              <a:t>Ascriptions about political ideology</a:t>
            </a:r>
          </a:p>
          <a:p>
            <a:pPr lvl="1"/>
            <a:r>
              <a:rPr lang="en-US" dirty="0"/>
              <a:t>You must have voted for Trump </a:t>
            </a:r>
          </a:p>
          <a:p>
            <a:r>
              <a:rPr lang="en-US" dirty="0"/>
              <a:t>Assumptions about white women</a:t>
            </a:r>
          </a:p>
          <a:p>
            <a:pPr lvl="1"/>
            <a:r>
              <a:rPr lang="en-US" dirty="0"/>
              <a:t>“Jokes” about blond women with message of unintelligence  </a:t>
            </a:r>
          </a:p>
          <a:p>
            <a:pPr lvl="1"/>
            <a:r>
              <a:rPr lang="en-US" dirty="0"/>
              <a:t>Assumptions of being “daddy’s girl” and having it made</a:t>
            </a:r>
          </a:p>
          <a:p>
            <a:pPr lvl="1"/>
            <a:r>
              <a:rPr lang="en-US" dirty="0"/>
              <a:t>Assumptions that white women only care about fashion (not critical thinkers)  </a:t>
            </a:r>
          </a:p>
          <a:p>
            <a:r>
              <a:rPr lang="en-US" dirty="0"/>
              <a:t>Assumptions of Wealth</a:t>
            </a:r>
          </a:p>
          <a:p>
            <a:pPr lvl="1"/>
            <a:r>
              <a:rPr lang="en-US" dirty="0"/>
              <a:t>Assumptions that white students don’t need financial aid and/or don’t have to worry about money</a:t>
            </a:r>
          </a:p>
          <a:p>
            <a:r>
              <a:rPr lang="en-US" dirty="0"/>
              <a:t>Assumptions of Being Racist </a:t>
            </a:r>
          </a:p>
          <a:p>
            <a:pPr lvl="1"/>
            <a:r>
              <a:rPr lang="en-US" dirty="0"/>
              <a:t>Are members of your family in the KKK?</a:t>
            </a:r>
          </a:p>
          <a:p>
            <a:pPr lvl="1"/>
            <a:r>
              <a:rPr lang="en-US" dirty="0"/>
              <a:t>Aare you a Neo-Nazi?</a:t>
            </a:r>
          </a:p>
          <a:p>
            <a:pPr lvl="1"/>
            <a:r>
              <a:rPr lang="en-US" dirty="0"/>
              <a:t>We know you’re afraid of Black people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46</a:t>
            </a:fld>
            <a:endParaRPr lang="en-US"/>
          </a:p>
        </p:txBody>
      </p:sp>
    </p:spTree>
    <p:extLst>
      <p:ext uri="{BB962C8B-B14F-4D97-AF65-F5344CB8AC3E}">
        <p14:creationId xmlns:p14="http://schemas.microsoft.com/office/powerpoint/2010/main" val="2241202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Microaggressions Against International Students</a:t>
            </a:r>
          </a:p>
        </p:txBody>
      </p:sp>
      <p:sp>
        <p:nvSpPr>
          <p:cNvPr id="3" name="Content Placeholder 2"/>
          <p:cNvSpPr>
            <a:spLocks noGrp="1"/>
          </p:cNvSpPr>
          <p:nvPr>
            <p:ph idx="1"/>
          </p:nvPr>
        </p:nvSpPr>
        <p:spPr/>
        <p:txBody>
          <a:bodyPr>
            <a:normAutofit fontScale="25000" lnSpcReduction="20000"/>
          </a:bodyPr>
          <a:lstStyle/>
          <a:p>
            <a:r>
              <a:rPr lang="en-US" sz="5600" dirty="0"/>
              <a:t>Ostracized for studying too hard and performing too well academically”</a:t>
            </a:r>
          </a:p>
          <a:p>
            <a:r>
              <a:rPr lang="en-US" sz="5600" dirty="0"/>
              <a:t>Experience hostility from their peers for creating competitive academic environments</a:t>
            </a:r>
          </a:p>
          <a:p>
            <a:r>
              <a:rPr lang="en-US" sz="5600" dirty="0"/>
              <a:t>Assumption that an accent equals lack of intelligence  </a:t>
            </a:r>
          </a:p>
          <a:p>
            <a:r>
              <a:rPr lang="en-US" sz="5600" dirty="0"/>
              <a:t>Research shows that perceptions associated with international students’ accents stem from discomfort and unwillingness to accommodate difference rather than difficulties related to communication</a:t>
            </a:r>
          </a:p>
          <a:p>
            <a:r>
              <a:rPr lang="en-US" sz="5600" dirty="0"/>
              <a:t>International students who seek help on campus with English proficiency often encounter impatience from those whose job it is to help them</a:t>
            </a:r>
          </a:p>
          <a:p>
            <a:r>
              <a:rPr lang="en-US" sz="5600" dirty="0"/>
              <a:t>International students also experience microaggressions when other students mock or attempt to mimic their accents</a:t>
            </a:r>
          </a:p>
          <a:p>
            <a:endParaRPr lang="en-US" dirty="0"/>
          </a:p>
          <a:p>
            <a:endParaRPr lang="en-US" dirty="0"/>
          </a:p>
          <a:p>
            <a:r>
              <a:rPr lang="en-US" sz="4000" dirty="0"/>
              <a:t>Adapted from </a:t>
            </a:r>
            <a:r>
              <a:rPr lang="en-US" sz="4000" dirty="0" err="1"/>
              <a:t>Houshmand</a:t>
            </a:r>
            <a:r>
              <a:rPr lang="en-US" sz="4000" dirty="0"/>
              <a:t> and </a:t>
            </a:r>
            <a:r>
              <a:rPr lang="en-US" sz="4000" dirty="0" err="1"/>
              <a:t>Spanierman</a:t>
            </a:r>
            <a:r>
              <a:rPr lang="en-US" sz="4000" dirty="0"/>
              <a:t> 2014.</a:t>
            </a:r>
          </a:p>
          <a:p>
            <a:endParaRPr lang="en-US" dirty="0"/>
          </a:p>
          <a:p>
            <a:endParaRPr lang="en-US" dirty="0"/>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47</a:t>
            </a:fld>
            <a:endParaRPr lang="en-US"/>
          </a:p>
        </p:txBody>
      </p:sp>
    </p:spTree>
    <p:extLst>
      <p:ext uri="{BB962C8B-B14F-4D97-AF65-F5344CB8AC3E}">
        <p14:creationId xmlns:p14="http://schemas.microsoft.com/office/powerpoint/2010/main" val="2346341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Microaggressions Against International Students</a:t>
            </a:r>
          </a:p>
        </p:txBody>
      </p:sp>
      <p:sp>
        <p:nvSpPr>
          <p:cNvPr id="3" name="Content Placeholder 2"/>
          <p:cNvSpPr>
            <a:spLocks noGrp="1"/>
          </p:cNvSpPr>
          <p:nvPr>
            <p:ph idx="1"/>
          </p:nvPr>
        </p:nvSpPr>
        <p:spPr/>
        <p:txBody>
          <a:bodyPr>
            <a:normAutofit lnSpcReduction="10000"/>
          </a:bodyPr>
          <a:lstStyle/>
          <a:p>
            <a:r>
              <a:rPr lang="en-US" sz="1350" dirty="0"/>
              <a:t>Excluded and Avoided; </a:t>
            </a:r>
            <a:r>
              <a:rPr lang="en-US" sz="1400" dirty="0"/>
              <a:t>These experiences of cultural exclusion and intolerance impact international students’ sense of belonging and adjustment to both campus and culture, which is particularly isolating for students who are far from their homes, families, and other support systems.</a:t>
            </a:r>
          </a:p>
          <a:p>
            <a:pPr lvl="1"/>
            <a:r>
              <a:rPr lang="en-US" sz="1200" dirty="0"/>
              <a:t>International students often feel excluded from the social interactions of their peers who reference American cultural knowledge (e.g., television shows), tell jokes, or use slang;</a:t>
            </a:r>
          </a:p>
          <a:p>
            <a:pPr lvl="1"/>
            <a:r>
              <a:rPr lang="en-US" sz="1200" dirty="0"/>
              <a:t>International students often do not have the cultural knowledge or experience to engage in or understand these conversations, and their peers often make no effort to try to include them or help them understand;</a:t>
            </a:r>
          </a:p>
          <a:p>
            <a:pPr lvl="1"/>
            <a:r>
              <a:rPr lang="en-US" sz="1200" dirty="0"/>
              <a:t>Some international students report overt microassaults, such as being told to “go home;”</a:t>
            </a:r>
          </a:p>
          <a:p>
            <a:pPr lvl="1"/>
            <a:r>
              <a:rPr lang="en-US" sz="1200" dirty="0"/>
              <a:t>While international students express a desire for meaningful interactions with their peers, they often describe feeling rejected.</a:t>
            </a:r>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r>
              <a:rPr lang="en-US" sz="1000" dirty="0"/>
              <a:t>Adapted from </a:t>
            </a:r>
            <a:r>
              <a:rPr lang="en-US" sz="1000" dirty="0" err="1"/>
              <a:t>Houshmand</a:t>
            </a:r>
            <a:r>
              <a:rPr lang="en-US" sz="1000" dirty="0"/>
              <a:t> and </a:t>
            </a:r>
            <a:r>
              <a:rPr lang="en-US" sz="1000" dirty="0" err="1"/>
              <a:t>Spanierman</a:t>
            </a:r>
            <a:r>
              <a:rPr lang="en-US" sz="1000" dirty="0"/>
              <a:t> 2014.</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48</a:t>
            </a:fld>
            <a:endParaRPr lang="en-US"/>
          </a:p>
        </p:txBody>
      </p:sp>
    </p:spTree>
    <p:extLst>
      <p:ext uri="{BB962C8B-B14F-4D97-AF65-F5344CB8AC3E}">
        <p14:creationId xmlns:p14="http://schemas.microsoft.com/office/powerpoint/2010/main" val="428831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Microaggressions Against </a:t>
            </a:r>
            <a:br>
              <a:rPr lang="en-US" sz="3300" dirty="0"/>
            </a:br>
            <a:r>
              <a:rPr lang="en-US" sz="3300" dirty="0"/>
              <a:t>Muslim Students</a:t>
            </a:r>
          </a:p>
        </p:txBody>
      </p:sp>
      <p:sp>
        <p:nvSpPr>
          <p:cNvPr id="3" name="Content Placeholder 2"/>
          <p:cNvSpPr>
            <a:spLocks noGrp="1"/>
          </p:cNvSpPr>
          <p:nvPr>
            <p:ph idx="1"/>
          </p:nvPr>
        </p:nvSpPr>
        <p:spPr/>
        <p:txBody>
          <a:bodyPr>
            <a:normAutofit lnSpcReduction="10000"/>
          </a:bodyPr>
          <a:lstStyle/>
          <a:p>
            <a:r>
              <a:rPr lang="en-US" sz="1400" dirty="0"/>
              <a:t>Endorsing Religious Stereotypes</a:t>
            </a:r>
          </a:p>
          <a:p>
            <a:pPr lvl="1"/>
            <a:r>
              <a:rPr lang="en-US" sz="1400" dirty="0"/>
              <a:t>Portrayed as anti-American and as terrorists</a:t>
            </a:r>
          </a:p>
          <a:p>
            <a:pPr lvl="1"/>
            <a:r>
              <a:rPr lang="en-US" sz="1400" dirty="0"/>
              <a:t>Racial profiling related to terrorism</a:t>
            </a:r>
          </a:p>
          <a:p>
            <a:r>
              <a:rPr lang="en-US" sz="1400" dirty="0"/>
              <a:t>Pathologizing Religious Practices</a:t>
            </a:r>
          </a:p>
          <a:p>
            <a:pPr lvl="1"/>
            <a:r>
              <a:rPr lang="en-US" sz="1400" dirty="0"/>
              <a:t>Perception that their religious traditions or practices are oppressive, abnormal, or sinful</a:t>
            </a:r>
          </a:p>
          <a:p>
            <a:pPr lvl="1"/>
            <a:r>
              <a:rPr lang="en-US" sz="1400" dirty="0"/>
              <a:t>Muslim women encounter microaggressions frequently for wearing their hijabs</a:t>
            </a:r>
          </a:p>
          <a:p>
            <a:pPr lvl="1"/>
            <a:r>
              <a:rPr lang="en-US" sz="1400" dirty="0"/>
              <a:t>Ex: Muslims report being told that they are worshipping the wrong God or that their beliefs are wrong</a:t>
            </a:r>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r>
              <a:rPr lang="en-US" sz="1100" dirty="0"/>
              <a:t>Adapted from Nadal et al. 2012.</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49</a:t>
            </a:fld>
            <a:endParaRPr lang="en-US"/>
          </a:p>
        </p:txBody>
      </p:sp>
    </p:spTree>
    <p:extLst>
      <p:ext uri="{BB962C8B-B14F-4D97-AF65-F5344CB8AC3E}">
        <p14:creationId xmlns:p14="http://schemas.microsoft.com/office/powerpoint/2010/main" val="157604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Microassaults</a:t>
            </a:r>
          </a:p>
        </p:txBody>
      </p:sp>
      <p:sp>
        <p:nvSpPr>
          <p:cNvPr id="3" name="Content Placeholder 2"/>
          <p:cNvSpPr>
            <a:spLocks noGrp="1"/>
          </p:cNvSpPr>
          <p:nvPr>
            <p:ph idx="1"/>
          </p:nvPr>
        </p:nvSpPr>
        <p:spPr/>
        <p:txBody>
          <a:bodyPr>
            <a:normAutofit fontScale="70000" lnSpcReduction="20000"/>
          </a:bodyPr>
          <a:lstStyle/>
          <a:p>
            <a:r>
              <a:rPr lang="en-US" dirty="0"/>
              <a:t>A microassault is most commonly thought of as overt discrimination.</a:t>
            </a:r>
          </a:p>
          <a:p>
            <a:r>
              <a:rPr lang="en-US" dirty="0"/>
              <a:t>Microassaults can be verbal, nonverbal, or environmental</a:t>
            </a:r>
          </a:p>
          <a:p>
            <a:pPr lvl="1"/>
            <a:r>
              <a:rPr lang="en-US" sz="2300" dirty="0"/>
              <a:t>Verbal microassaults include name-calling / use of epithets (Ex: Use of racial and sexist slurs.</a:t>
            </a:r>
          </a:p>
          <a:p>
            <a:pPr lvl="1"/>
            <a:r>
              <a:rPr lang="en-US" sz="2300" dirty="0"/>
              <a:t>Nonverbal microassaults include behavioral discrimination (Ex: Not allowing gay persons to join a group; use of “black-face” by student organizations. </a:t>
            </a:r>
          </a:p>
          <a:p>
            <a:pPr lvl="1"/>
            <a:r>
              <a:rPr lang="en-US" sz="2300" dirty="0"/>
              <a:t>Environmental microassaults include offensive signs, posters, or other visual displays (Ex: Displays that feature women as sex objects, ethnic/racial caricatures with exaggerated features, swastikas</a:t>
            </a:r>
          </a:p>
          <a:p>
            <a:pPr lvl="1"/>
            <a:endParaRPr lang="en-US" sz="750" dirty="0"/>
          </a:p>
          <a:p>
            <a:pPr marL="150876" lvl="1" indent="0">
              <a:buNone/>
            </a:pPr>
            <a:endParaRPr lang="en-US" sz="1300" dirty="0"/>
          </a:p>
          <a:p>
            <a:pPr marL="150876" lvl="1" indent="0">
              <a:buNone/>
            </a:pPr>
            <a:r>
              <a:rPr lang="en-US" sz="1400" dirty="0"/>
              <a:t>Adapted from Nadal et al. 2014, Sue et al. 2009, Sue 2011, and Lopez and Zepeda</a:t>
            </a:r>
            <a:r>
              <a:rPr lang="en-US" sz="1300" dirty="0"/>
              <a:t>.</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5</a:t>
            </a:fld>
            <a:endParaRPr lang="en-US" dirty="0"/>
          </a:p>
        </p:txBody>
      </p:sp>
    </p:spTree>
    <p:extLst>
      <p:ext uri="{BB962C8B-B14F-4D97-AF65-F5344CB8AC3E}">
        <p14:creationId xmlns:p14="http://schemas.microsoft.com/office/powerpoint/2010/main" val="84835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Microaggressions Against Muslim Students</a:t>
            </a:r>
          </a:p>
        </p:txBody>
      </p:sp>
      <p:sp>
        <p:nvSpPr>
          <p:cNvPr id="3" name="Content Placeholder 2"/>
          <p:cNvSpPr>
            <a:spLocks noGrp="1"/>
          </p:cNvSpPr>
          <p:nvPr>
            <p:ph idx="1"/>
          </p:nvPr>
        </p:nvSpPr>
        <p:spPr/>
        <p:txBody>
          <a:bodyPr>
            <a:normAutofit/>
          </a:bodyPr>
          <a:lstStyle/>
          <a:p>
            <a:r>
              <a:rPr lang="en-US" sz="2800" dirty="0"/>
              <a:t>Assumption of Religious Homogeneity</a:t>
            </a:r>
          </a:p>
          <a:p>
            <a:r>
              <a:rPr lang="en-US" sz="2800" dirty="0"/>
              <a:t>Assumptions that all persons in a context are Christian or believe in God </a:t>
            </a:r>
          </a:p>
          <a:p>
            <a:r>
              <a:rPr lang="en-US" sz="2800" dirty="0"/>
              <a:t>Ridicule for wearing head coverings</a:t>
            </a:r>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endParaRPr lang="en-US" sz="750" dirty="0"/>
          </a:p>
          <a:p>
            <a:pPr marL="68580" lvl="1" indent="-68580">
              <a:spcBef>
                <a:spcPts val="900"/>
              </a:spcBef>
              <a:spcAft>
                <a:spcPts val="150"/>
              </a:spcAft>
              <a:buSzPct val="100000"/>
              <a:buFont typeface="Calibri" panose="020F0502020204030204" pitchFamily="34" charset="0"/>
              <a:buChar char=" "/>
            </a:pPr>
            <a:r>
              <a:rPr lang="en-US" sz="1100" dirty="0"/>
              <a:t>Adapted from Nadal et al. 2012.</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50</a:t>
            </a:fld>
            <a:endParaRPr lang="en-US"/>
          </a:p>
        </p:txBody>
      </p:sp>
    </p:spTree>
    <p:extLst>
      <p:ext uri="{BB962C8B-B14F-4D97-AF65-F5344CB8AC3E}">
        <p14:creationId xmlns:p14="http://schemas.microsoft.com/office/powerpoint/2010/main" val="28775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Microaggressions Against Non-Heterosexual </a:t>
            </a:r>
            <a:br>
              <a:rPr lang="en-US" sz="2400" dirty="0"/>
            </a:br>
            <a:r>
              <a:rPr lang="en-US" sz="2400" dirty="0"/>
              <a:t>and Non Binary  Students</a:t>
            </a:r>
          </a:p>
        </p:txBody>
      </p:sp>
      <p:sp>
        <p:nvSpPr>
          <p:cNvPr id="3" name="Content Placeholder 2"/>
          <p:cNvSpPr>
            <a:spLocks noGrp="1"/>
          </p:cNvSpPr>
          <p:nvPr>
            <p:ph idx="1"/>
          </p:nvPr>
        </p:nvSpPr>
        <p:spPr/>
        <p:txBody>
          <a:bodyPr>
            <a:normAutofit fontScale="70000" lnSpcReduction="20000"/>
          </a:bodyPr>
          <a:lstStyle/>
          <a:p>
            <a:r>
              <a:rPr lang="en-US" sz="1800" dirty="0"/>
              <a:t>Homophobic or Heterosexist Language or Terminology</a:t>
            </a:r>
          </a:p>
          <a:p>
            <a:pPr lvl="1"/>
            <a:r>
              <a:rPr lang="en-US" sz="1800" dirty="0"/>
              <a:t>Non-heterosexual students often experience environmental microaggressions due to the frequent use of homophobic or heterosexist language as a way of insulting others (e.g., “don’t be such a fag,” “that’s so gay,” or “that haircut makes you look like a dyke”)</a:t>
            </a:r>
          </a:p>
          <a:p>
            <a:r>
              <a:rPr lang="en-US" sz="1800" dirty="0"/>
              <a:t>You’re so Gay</a:t>
            </a:r>
          </a:p>
          <a:p>
            <a:pPr lvl="1"/>
            <a:r>
              <a:rPr lang="en-US" sz="1800" dirty="0"/>
              <a:t>Assumption that a behavior is due to a person’s LGBTQ gender identity AND/OR an assertion that the behavior of a heterosexual person is “gay” because it is consistent with stereotypes about the LGBTQ community. </a:t>
            </a:r>
          </a:p>
          <a:p>
            <a:r>
              <a:rPr lang="en-US" sz="1800" dirty="0"/>
              <a:t>Heteronormativity or Assumption of Heterosexuality</a:t>
            </a:r>
          </a:p>
          <a:p>
            <a:pPr lvl="1"/>
            <a:r>
              <a:rPr lang="en-US" sz="1800" dirty="0"/>
              <a:t>Assumptions that all persons in the context are heterosexual</a:t>
            </a:r>
          </a:p>
          <a:p>
            <a:pPr lvl="1"/>
            <a:endParaRPr lang="en-US" sz="750" dirty="0"/>
          </a:p>
          <a:p>
            <a:pPr lvl="1"/>
            <a:endParaRPr lang="en-US" sz="750" dirty="0"/>
          </a:p>
          <a:p>
            <a:pPr lvl="1"/>
            <a:endParaRPr lang="en-US" sz="750" dirty="0"/>
          </a:p>
          <a:p>
            <a:pPr lvl="1"/>
            <a:endParaRPr lang="en-US" sz="750" dirty="0"/>
          </a:p>
          <a:p>
            <a:pPr lvl="1"/>
            <a:endParaRPr lang="en-US" sz="750" dirty="0"/>
          </a:p>
          <a:p>
            <a:pPr marL="68580" lvl="1" indent="-68580">
              <a:spcBef>
                <a:spcPts val="900"/>
              </a:spcBef>
              <a:spcAft>
                <a:spcPts val="150"/>
              </a:spcAft>
              <a:buSzPct val="100000"/>
              <a:buFont typeface="Calibri" panose="020F0502020204030204" pitchFamily="34" charset="0"/>
              <a:buChar char=" "/>
            </a:pPr>
            <a:r>
              <a:rPr lang="en-US" sz="1400" dirty="0"/>
              <a:t>Adapted from Nadal 2014.</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51</a:t>
            </a:fld>
            <a:endParaRPr lang="en-US"/>
          </a:p>
        </p:txBody>
      </p:sp>
    </p:spTree>
    <p:extLst>
      <p:ext uri="{BB962C8B-B14F-4D97-AF65-F5344CB8AC3E}">
        <p14:creationId xmlns:p14="http://schemas.microsoft.com/office/powerpoint/2010/main" val="110972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Microaggressions Against Non-Heterosexual </a:t>
            </a:r>
            <a:br>
              <a:rPr lang="en-US" sz="2400" dirty="0"/>
            </a:br>
            <a:r>
              <a:rPr lang="en-US" sz="2400" dirty="0"/>
              <a:t>and Non Binary  Students</a:t>
            </a:r>
          </a:p>
        </p:txBody>
      </p:sp>
      <p:sp>
        <p:nvSpPr>
          <p:cNvPr id="3" name="Content Placeholder 2"/>
          <p:cNvSpPr>
            <a:spLocks noGrp="1"/>
          </p:cNvSpPr>
          <p:nvPr>
            <p:ph idx="1"/>
          </p:nvPr>
        </p:nvSpPr>
        <p:spPr/>
        <p:txBody>
          <a:bodyPr>
            <a:normAutofit/>
          </a:bodyPr>
          <a:lstStyle/>
          <a:p>
            <a:r>
              <a:rPr lang="en-US" sz="1350" dirty="0"/>
              <a:t>Assumption of Universal Experience</a:t>
            </a:r>
          </a:p>
          <a:p>
            <a:pPr lvl="1"/>
            <a:r>
              <a:rPr lang="en-US" sz="1050" dirty="0"/>
              <a:t>Expectations of LGBTQ members as they relate to stereotypes about sexual orientation (e.g., “you’re really feminine for a lesbian” or “bisexuals can’t be monogamous”)</a:t>
            </a:r>
          </a:p>
          <a:p>
            <a:r>
              <a:rPr lang="en-US" sz="1350" dirty="0"/>
              <a:t>Assumption of Sexual Pathology or Abnormality</a:t>
            </a:r>
          </a:p>
          <a:p>
            <a:pPr lvl="1"/>
            <a:r>
              <a:rPr lang="en-US" sz="1050" dirty="0"/>
              <a:t>Questions and comments that position same-sex attraction or asexuality as abnormal or pathological (e.g., “how are the experiences of gay teenagers different from normal teenagers?” or “are you this way because you were abused as a child?”)</a:t>
            </a:r>
          </a:p>
          <a:p>
            <a:pPr lvl="1"/>
            <a:r>
              <a:rPr lang="en-US" sz="1050" dirty="0"/>
              <a:t>Cultural stereotypes about their sexuality (e.g., they are promiscuous, they have AIDS, they are pedophiles, etc.)</a:t>
            </a:r>
          </a:p>
          <a:p>
            <a:r>
              <a:rPr lang="en-US" sz="1350" dirty="0"/>
              <a:t>Invasion of Privacy</a:t>
            </a:r>
          </a:p>
          <a:p>
            <a:pPr lvl="1"/>
            <a:r>
              <a:rPr lang="en-US" sz="1050" dirty="0"/>
              <a:t>Overly personal or intrusive questions (e.g., “how do lesbians have sex?” or “how can you not want to have sex?”)</a:t>
            </a:r>
          </a:p>
          <a:p>
            <a:pPr lvl="1"/>
            <a:endParaRPr lang="en-US" sz="750" dirty="0"/>
          </a:p>
          <a:p>
            <a:pPr lvl="1"/>
            <a:endParaRPr lang="en-US" sz="750" dirty="0"/>
          </a:p>
          <a:p>
            <a:pPr marL="68580" lvl="1" indent="-68580">
              <a:spcBef>
                <a:spcPts val="900"/>
              </a:spcBef>
              <a:spcAft>
                <a:spcPts val="150"/>
              </a:spcAft>
              <a:buSzPct val="100000"/>
              <a:buFont typeface="Calibri" panose="020F0502020204030204" pitchFamily="34" charset="0"/>
              <a:buChar char=" "/>
            </a:pPr>
            <a:r>
              <a:rPr lang="en-US" sz="1000" dirty="0"/>
              <a:t>Adapted from Nadal 2014.</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52</a:t>
            </a:fld>
            <a:endParaRPr lang="en-US"/>
          </a:p>
        </p:txBody>
      </p:sp>
    </p:spTree>
    <p:extLst>
      <p:ext uri="{BB962C8B-B14F-4D97-AF65-F5344CB8AC3E}">
        <p14:creationId xmlns:p14="http://schemas.microsoft.com/office/powerpoint/2010/main" val="5756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Microaggressions Against </a:t>
            </a:r>
            <a:br>
              <a:rPr lang="en-US" sz="3000" dirty="0"/>
            </a:br>
            <a:r>
              <a:rPr lang="en-US" sz="3000" dirty="0"/>
              <a:t>Transgender Students</a:t>
            </a:r>
          </a:p>
        </p:txBody>
      </p:sp>
      <p:sp>
        <p:nvSpPr>
          <p:cNvPr id="3" name="Content Placeholder 2"/>
          <p:cNvSpPr>
            <a:spLocks noGrp="1"/>
          </p:cNvSpPr>
          <p:nvPr>
            <p:ph idx="1"/>
          </p:nvPr>
        </p:nvSpPr>
        <p:spPr/>
        <p:txBody>
          <a:bodyPr>
            <a:normAutofit fontScale="92500" lnSpcReduction="10000"/>
          </a:bodyPr>
          <a:lstStyle/>
          <a:p>
            <a:r>
              <a:rPr lang="en-US" sz="1350" dirty="0"/>
              <a:t>Transphobic or Cissexist Language or Terminology</a:t>
            </a:r>
          </a:p>
          <a:p>
            <a:pPr lvl="1"/>
            <a:r>
              <a:rPr lang="en-US" sz="1400" dirty="0"/>
              <a:t>Environmental microaggressions due to the frequent use of transphobic or cissexist terminology (e.g., “tranny,” “she-male,” “he-she” or “it”)</a:t>
            </a:r>
          </a:p>
          <a:p>
            <a:r>
              <a:rPr lang="en-US" sz="1350" dirty="0"/>
              <a:t>Reinforcement of the Gender Binary</a:t>
            </a:r>
          </a:p>
          <a:p>
            <a:pPr lvl="1"/>
            <a:r>
              <a:rPr lang="en-US" sz="1400" dirty="0"/>
              <a:t>Dismiss and debase non-normative expressions of gender (e.g., “stop acting like a girl,” “sit like a lady,” “man up,” etc.)</a:t>
            </a:r>
          </a:p>
          <a:p>
            <a:r>
              <a:rPr lang="en-US" sz="1350" dirty="0"/>
              <a:t>Assumption of Universal Transgender Experience</a:t>
            </a:r>
          </a:p>
          <a:p>
            <a:pPr lvl="1"/>
            <a:r>
              <a:rPr lang="en-US" sz="1400" dirty="0"/>
              <a:t>A very narrow understanding of trans identity and expect all trans people to conform to a universal narrative (e.g., expecting all trans people to have a binary gender identity, expecting all trans people to undergo a medical gender transition, etc.)</a:t>
            </a:r>
          </a:p>
          <a:p>
            <a:endParaRPr lang="en-US" sz="750" dirty="0"/>
          </a:p>
          <a:p>
            <a:endParaRPr lang="en-US" sz="750" dirty="0"/>
          </a:p>
          <a:p>
            <a:endParaRPr lang="en-US" sz="750" dirty="0"/>
          </a:p>
          <a:p>
            <a:pPr marL="68580" lvl="1" indent="-68580">
              <a:spcBef>
                <a:spcPts val="900"/>
              </a:spcBef>
              <a:spcAft>
                <a:spcPts val="150"/>
              </a:spcAft>
              <a:buSzPct val="100000"/>
              <a:buFont typeface="Calibri" panose="020F0502020204030204" pitchFamily="34" charset="0"/>
              <a:buChar char=" "/>
            </a:pPr>
            <a:r>
              <a:rPr lang="en-US" sz="1100" dirty="0"/>
              <a:t>Adapted from Nadal 2014.</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endParaRPr lang="en-US" dirty="0"/>
          </a:p>
        </p:txBody>
      </p:sp>
      <p:sp>
        <p:nvSpPr>
          <p:cNvPr id="4" name="Slide Number Placeholder 3"/>
          <p:cNvSpPr>
            <a:spLocks noGrp="1"/>
          </p:cNvSpPr>
          <p:nvPr>
            <p:ph type="sldNum" sz="quarter" idx="12"/>
          </p:nvPr>
        </p:nvSpPr>
        <p:spPr/>
        <p:txBody>
          <a:bodyPr/>
          <a:lstStyle/>
          <a:p>
            <a:fld id="{D53851AB-FD4E-4704-9A99-E68002069587}" type="slidenum">
              <a:rPr lang="en-US" smtClean="0"/>
              <a:t>53</a:t>
            </a:fld>
            <a:endParaRPr lang="en-US"/>
          </a:p>
        </p:txBody>
      </p:sp>
    </p:spTree>
    <p:extLst>
      <p:ext uri="{BB962C8B-B14F-4D97-AF65-F5344CB8AC3E}">
        <p14:creationId xmlns:p14="http://schemas.microsoft.com/office/powerpoint/2010/main" val="93125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Microaggressions Against </a:t>
            </a:r>
            <a:br>
              <a:rPr lang="en-US" sz="3000" dirty="0"/>
            </a:br>
            <a:r>
              <a:rPr lang="en-US" sz="3000" dirty="0"/>
              <a:t>Transgender Students</a:t>
            </a:r>
          </a:p>
        </p:txBody>
      </p:sp>
      <p:sp>
        <p:nvSpPr>
          <p:cNvPr id="3" name="Content Placeholder 2"/>
          <p:cNvSpPr>
            <a:spLocks noGrp="1"/>
          </p:cNvSpPr>
          <p:nvPr>
            <p:ph idx="1"/>
          </p:nvPr>
        </p:nvSpPr>
        <p:spPr/>
        <p:txBody>
          <a:bodyPr>
            <a:normAutofit lnSpcReduction="10000"/>
          </a:bodyPr>
          <a:lstStyle/>
          <a:p>
            <a:r>
              <a:rPr lang="en-US" sz="1350" dirty="0"/>
              <a:t>Dismissal of Gender Identity</a:t>
            </a:r>
          </a:p>
          <a:p>
            <a:pPr lvl="1"/>
            <a:r>
              <a:rPr lang="en-US" sz="1200" dirty="0"/>
              <a:t>Comments or questions that are dismissive of their gender identity (e.g., “What’s your real name?,” “He identifies as a woman,” “She used to be a man,” “You’re really pretty for a transwoman,” etc.)</a:t>
            </a:r>
          </a:p>
          <a:p>
            <a:r>
              <a:rPr lang="en-US" sz="1350" dirty="0"/>
              <a:t>Inclusive Policies and Practices Being Perceived as an Inconvenience or a Threat</a:t>
            </a:r>
          </a:p>
          <a:p>
            <a:pPr lvl="1"/>
            <a:r>
              <a:rPr lang="en-US" sz="1200" dirty="0"/>
              <a:t>Constantly justify their right to exist and to be respected for who they are in the face of microaggressions that position equity and inclusion as steps that are a burden on cisgender people (e.g., “why should everyone have to learn/use a different pronoun for just one person?” or “if we let transgender women use public restrooms then male sexual predators will put on dresses to assault women in bathrooms”)</a:t>
            </a:r>
          </a:p>
          <a:p>
            <a:r>
              <a:rPr lang="en-US" sz="1350" dirty="0"/>
              <a:t>Denial of Privacy</a:t>
            </a:r>
          </a:p>
          <a:p>
            <a:pPr lvl="1"/>
            <a:r>
              <a:rPr lang="en-US" sz="1050" dirty="0"/>
              <a:t>Overly personal or intrusive questions (e.g., “Are you pre- or post-op?,” “How can you consider yourself a man if </a:t>
            </a:r>
            <a:r>
              <a:rPr lang="en-US" sz="1200" dirty="0"/>
              <a:t>you don’t have a penis?,” “How do transgender people have sex?,” etc.)</a:t>
            </a:r>
          </a:p>
          <a:p>
            <a:endParaRPr lang="en-US" sz="750" dirty="0"/>
          </a:p>
          <a:p>
            <a:pPr marL="68580" lvl="1" indent="-68580">
              <a:spcBef>
                <a:spcPts val="900"/>
              </a:spcBef>
              <a:spcAft>
                <a:spcPts val="150"/>
              </a:spcAft>
              <a:buSzPct val="100000"/>
              <a:buFont typeface="Calibri" panose="020F0502020204030204" pitchFamily="34" charset="0"/>
              <a:buChar char=" "/>
            </a:pPr>
            <a:r>
              <a:rPr lang="en-US" sz="1000" dirty="0"/>
              <a:t>Adapted from Nadal 2014.</a:t>
            </a:r>
          </a:p>
        </p:txBody>
      </p:sp>
      <p:sp>
        <p:nvSpPr>
          <p:cNvPr id="5" name="Footer Placeholder 4"/>
          <p:cNvSpPr>
            <a:spLocks noGrp="1"/>
          </p:cNvSpPr>
          <p:nvPr>
            <p:ph type="ftr" sz="quarter" idx="11"/>
          </p:nvPr>
        </p:nvSpPr>
        <p:spPr/>
        <p:txBody>
          <a:bodyPr/>
          <a:lstStyle/>
          <a:p>
            <a:r>
              <a:rPr lang="en-US" dirty="0"/>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54</a:t>
            </a:fld>
            <a:endParaRPr lang="en-US"/>
          </a:p>
        </p:txBody>
      </p:sp>
    </p:spTree>
    <p:extLst>
      <p:ext uri="{BB962C8B-B14F-4D97-AF65-F5344CB8AC3E}">
        <p14:creationId xmlns:p14="http://schemas.microsoft.com/office/powerpoint/2010/main" val="170020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t>References</a:t>
            </a:r>
          </a:p>
        </p:txBody>
      </p:sp>
      <p:sp>
        <p:nvSpPr>
          <p:cNvPr id="3" name="Content Placeholder 2"/>
          <p:cNvSpPr>
            <a:spLocks noGrp="1"/>
          </p:cNvSpPr>
          <p:nvPr>
            <p:ph idx="1"/>
          </p:nvPr>
        </p:nvSpPr>
        <p:spPr/>
        <p:txBody>
          <a:bodyPr>
            <a:normAutofit fontScale="92500"/>
          </a:bodyPr>
          <a:lstStyle/>
          <a:p>
            <a:r>
              <a:rPr lang="en-US" sz="1350" dirty="0" err="1"/>
              <a:t>Alabi</a:t>
            </a:r>
            <a:r>
              <a:rPr lang="en-US" sz="1350" dirty="0"/>
              <a:t>, </a:t>
            </a:r>
            <a:r>
              <a:rPr lang="en-US" sz="1350" dirty="0" err="1"/>
              <a:t>Jaena</a:t>
            </a:r>
            <a:r>
              <a:rPr lang="en-US" sz="1350" dirty="0"/>
              <a:t>. “Racial Microaggressions in Academic Libraries: Results of a Survey of Minority and Non-minority Librarians.” </a:t>
            </a:r>
            <a:r>
              <a:rPr lang="en-US" sz="1350" i="1" dirty="0"/>
              <a:t>The Journal of Academic Librarianship </a:t>
            </a:r>
            <a:r>
              <a:rPr lang="en-US" sz="1350" dirty="0"/>
              <a:t>41 (2015): 47-53. </a:t>
            </a:r>
          </a:p>
          <a:p>
            <a:r>
              <a:rPr lang="en-US" sz="1350" dirty="0"/>
              <a:t>Goodman, Diane J. “Interrupting Biased and Stereotypic Comments.” Adapted from </a:t>
            </a:r>
            <a:r>
              <a:rPr lang="en-US" sz="1350" i="1" dirty="0"/>
              <a:t>Promoting Diversity and Social Justice: Educating People from Privileged Group, 2nd ed.</a:t>
            </a:r>
            <a:r>
              <a:rPr lang="en-US" sz="1350" dirty="0"/>
              <a:t>, Routledge, 2011.</a:t>
            </a:r>
          </a:p>
          <a:p>
            <a:r>
              <a:rPr lang="en-US" sz="1350" dirty="0"/>
              <a:t>Goodman, Diane J. “Responding To and Talking about Microaggressions and Bias.” Adapted from </a:t>
            </a:r>
            <a:r>
              <a:rPr lang="en-US" sz="1350" i="1" dirty="0"/>
              <a:t>Promoting Diversity and Social Justice: Educating People from Privileged Group, 2nd ed.</a:t>
            </a:r>
            <a:r>
              <a:rPr lang="en-US" sz="1350" dirty="0"/>
              <a:t>, Routledge, 2011.</a:t>
            </a:r>
          </a:p>
          <a:p>
            <a:r>
              <a:rPr lang="en-US" sz="1350" dirty="0" err="1"/>
              <a:t>Houshmand</a:t>
            </a:r>
            <a:r>
              <a:rPr lang="en-US" sz="1350" dirty="0"/>
              <a:t>, Sara and Lisa B. </a:t>
            </a:r>
            <a:r>
              <a:rPr lang="en-US" sz="1350" dirty="0" err="1"/>
              <a:t>Spanierman</a:t>
            </a:r>
            <a:r>
              <a:rPr lang="en-US" sz="1350" dirty="0"/>
              <a:t>. “Excluded and Avoided: Racial </a:t>
            </a:r>
            <a:r>
              <a:rPr lang="en-US" sz="1350" dirty="0" err="1"/>
              <a:t>Microaggressions</a:t>
            </a:r>
            <a:r>
              <a:rPr lang="en-US" sz="1350" dirty="0"/>
              <a:t> Targeting Asian International Students in Canada.” </a:t>
            </a:r>
            <a:r>
              <a:rPr lang="en-US" sz="1350" i="1" dirty="0"/>
              <a:t>Cultural Diversity and Ethnic Minority Psychology </a:t>
            </a:r>
            <a:r>
              <a:rPr lang="en-US" sz="1350" dirty="0"/>
              <a:t>20.3 (2014): 377-388.</a:t>
            </a:r>
          </a:p>
          <a:p>
            <a:r>
              <a:rPr lang="en-US" sz="1350" dirty="0"/>
              <a:t>Jones, Merrill and Renee V. Galliher. “Daily Racial </a:t>
            </a:r>
            <a:r>
              <a:rPr lang="en-US" sz="1350" dirty="0" err="1"/>
              <a:t>Microaggressions</a:t>
            </a:r>
            <a:r>
              <a:rPr lang="en-US" sz="1350" dirty="0"/>
              <a:t> and Ethnic Identification Among Native American Young Adults.” </a:t>
            </a:r>
            <a:r>
              <a:rPr lang="en-US" sz="1350" i="1" dirty="0"/>
              <a:t>Cultural Diversity and Ethnic Minority Psychology </a:t>
            </a:r>
            <a:r>
              <a:rPr lang="en-US" sz="1350" dirty="0"/>
              <a:t>(2014): 1-32.</a:t>
            </a:r>
          </a:p>
          <a:p>
            <a:r>
              <a:rPr lang="en-US" sz="1350" dirty="0"/>
              <a:t>Lopez, Marcos D. and Wendy Zepeda. “Ethnic/Racial </a:t>
            </a:r>
            <a:r>
              <a:rPr lang="en-US" sz="1350" dirty="0" err="1"/>
              <a:t>Microaggressions</a:t>
            </a:r>
            <a:r>
              <a:rPr lang="en-US" sz="1350" dirty="0"/>
              <a:t>.”</a:t>
            </a:r>
          </a:p>
          <a:p>
            <a:r>
              <a:rPr lang="en-US" sz="1350" dirty="0"/>
              <a:t>Nadal, Kevin et al. “The Adverse Impact of Racial </a:t>
            </a:r>
            <a:r>
              <a:rPr lang="en-US" sz="1350" dirty="0" err="1"/>
              <a:t>Microaggressions</a:t>
            </a:r>
            <a:r>
              <a:rPr lang="en-US" sz="1350" dirty="0"/>
              <a:t> on College Students’ Self-Esteem.” </a:t>
            </a:r>
            <a:r>
              <a:rPr lang="en-US" sz="1350" i="1" dirty="0"/>
              <a:t>Journal of College Student Development </a:t>
            </a:r>
            <a:r>
              <a:rPr lang="en-US" sz="1350" dirty="0"/>
              <a:t>55.5 (2014): 461-474.</a:t>
            </a:r>
          </a:p>
          <a:p>
            <a:endParaRPr lang="en-US" sz="1350" dirty="0"/>
          </a:p>
          <a:p>
            <a:endParaRPr lang="en-US" sz="1350" dirty="0"/>
          </a:p>
          <a:p>
            <a:endParaRPr lang="en-US" sz="1350" dirty="0"/>
          </a:p>
          <a:p>
            <a:endParaRPr lang="en-US" sz="750" dirty="0"/>
          </a:p>
          <a:p>
            <a:pPr marL="68580" lvl="1" indent="-68580">
              <a:spcBef>
                <a:spcPts val="900"/>
              </a:spcBef>
              <a:spcAft>
                <a:spcPts val="150"/>
              </a:spcAft>
              <a:buSzPct val="100000"/>
              <a:buFont typeface="Calibri" panose="020F0502020204030204" pitchFamily="34" charset="0"/>
              <a:buChar char=" "/>
            </a:pPr>
            <a:endParaRPr lang="en-US" sz="750" dirty="0"/>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55</a:t>
            </a:fld>
            <a:endParaRPr lang="en-US"/>
          </a:p>
        </p:txBody>
      </p:sp>
    </p:spTree>
    <p:extLst>
      <p:ext uri="{BB962C8B-B14F-4D97-AF65-F5344CB8AC3E}">
        <p14:creationId xmlns:p14="http://schemas.microsoft.com/office/powerpoint/2010/main" val="1511123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t>References</a:t>
            </a:r>
          </a:p>
        </p:txBody>
      </p:sp>
      <p:sp>
        <p:nvSpPr>
          <p:cNvPr id="3" name="Content Placeholder 2"/>
          <p:cNvSpPr>
            <a:spLocks noGrp="1"/>
          </p:cNvSpPr>
          <p:nvPr>
            <p:ph idx="1"/>
          </p:nvPr>
        </p:nvSpPr>
        <p:spPr/>
        <p:txBody>
          <a:bodyPr>
            <a:normAutofit fontScale="92500" lnSpcReduction="10000"/>
          </a:bodyPr>
          <a:lstStyle/>
          <a:p>
            <a:r>
              <a:rPr lang="en-US" sz="1350" dirty="0"/>
              <a:t>Nadal, Kevin L. “Stop Saying ‘That’s So Gay!’: 6 Types of </a:t>
            </a:r>
            <a:r>
              <a:rPr lang="en-US" sz="1350" dirty="0" err="1"/>
              <a:t>Microaggressions</a:t>
            </a:r>
            <a:r>
              <a:rPr lang="en-US" sz="1350" dirty="0"/>
              <a:t> That Harm LGBTQ People.” </a:t>
            </a:r>
            <a:r>
              <a:rPr lang="en-US" sz="1350" i="1" dirty="0"/>
              <a:t>Psychology Benefits </a:t>
            </a:r>
            <a:r>
              <a:rPr lang="en-US" sz="1350" dirty="0"/>
              <a:t>(2014).</a:t>
            </a:r>
          </a:p>
          <a:p>
            <a:r>
              <a:rPr lang="en-US" sz="1350" dirty="0"/>
              <a:t>Nadal, Kevin L. et al. “Subtle and Overt Forms of Islamophobia: </a:t>
            </a:r>
            <a:r>
              <a:rPr lang="en-US" sz="1350" dirty="0" err="1"/>
              <a:t>Microaggressions</a:t>
            </a:r>
            <a:r>
              <a:rPr lang="en-US" sz="1350" dirty="0"/>
              <a:t> toward Muslim Americans.” </a:t>
            </a:r>
            <a:r>
              <a:rPr lang="en-US" sz="1350" i="1" dirty="0"/>
              <a:t>Journal of Muslim Mental Health </a:t>
            </a:r>
            <a:r>
              <a:rPr lang="en-US" sz="1350" dirty="0"/>
              <a:t>6.2 (2012).</a:t>
            </a:r>
          </a:p>
          <a:p>
            <a:r>
              <a:rPr lang="en-US" sz="1350" dirty="0"/>
              <a:t>Portman, Joel et al. “</a:t>
            </a:r>
            <a:r>
              <a:rPr lang="en-US" sz="1350" dirty="0" err="1"/>
              <a:t>Microaggressions</a:t>
            </a:r>
            <a:r>
              <a:rPr lang="en-US" sz="1350" dirty="0"/>
              <a:t> in the Classroom.” </a:t>
            </a:r>
            <a:r>
              <a:rPr lang="en-US" sz="1350" i="1" dirty="0"/>
              <a:t>University of Denver Center for Multicultural Excellence</a:t>
            </a:r>
            <a:r>
              <a:rPr lang="en-US" sz="1350" dirty="0"/>
              <a:t> (2009).</a:t>
            </a:r>
          </a:p>
          <a:p>
            <a:r>
              <a:rPr lang="en-US" sz="1350" dirty="0"/>
              <a:t>Rivera, David P. et al. “</a:t>
            </a:r>
            <a:r>
              <a:rPr lang="en-US" sz="1350" dirty="0" err="1"/>
              <a:t>Microaggressions</a:t>
            </a:r>
            <a:r>
              <a:rPr lang="en-US" sz="1350" dirty="0"/>
              <a:t> and the Life Experience of Latina/o Americans.” </a:t>
            </a:r>
            <a:r>
              <a:rPr lang="en-US" sz="1350" i="1" dirty="0" err="1"/>
              <a:t>Microaggressions</a:t>
            </a:r>
            <a:r>
              <a:rPr lang="en-US" sz="1350" i="1" dirty="0"/>
              <a:t> and Marginality: Manifestation, Dynamics, and Impact</a:t>
            </a:r>
            <a:r>
              <a:rPr lang="en-US" sz="1350" dirty="0"/>
              <a:t>. Hoboken, NJ: John Wiley &amp; Sons, Inc., 2010.</a:t>
            </a:r>
          </a:p>
          <a:p>
            <a:r>
              <a:rPr lang="en-US" sz="1350" dirty="0"/>
              <a:t>Solórzano, Daniel et al. “Critical Race Theory, Racial </a:t>
            </a:r>
            <a:r>
              <a:rPr lang="en-US" sz="1350" dirty="0" err="1"/>
              <a:t>Microaggressions</a:t>
            </a:r>
            <a:r>
              <a:rPr lang="en-US" sz="1350" dirty="0"/>
              <a:t>, and Campus Racial Climate: The Experiences of African American College Students.” </a:t>
            </a:r>
            <a:r>
              <a:rPr lang="en-US" sz="1350" i="1" dirty="0"/>
              <a:t>Journal of Negro Education </a:t>
            </a:r>
            <a:r>
              <a:rPr lang="en-US" sz="1350" dirty="0"/>
              <a:t>69.1/2 (2000): 60-73.</a:t>
            </a:r>
          </a:p>
          <a:p>
            <a:r>
              <a:rPr lang="en-US" sz="1350" dirty="0"/>
              <a:t>Sue, </a:t>
            </a:r>
            <a:r>
              <a:rPr lang="en-US" sz="1350" dirty="0" err="1"/>
              <a:t>Derald</a:t>
            </a:r>
            <a:r>
              <a:rPr lang="en-US" sz="1350" dirty="0"/>
              <a:t> Wing et al. “Racial </a:t>
            </a:r>
            <a:r>
              <a:rPr lang="en-US" sz="1350" dirty="0" err="1"/>
              <a:t>Microaggressions</a:t>
            </a:r>
            <a:r>
              <a:rPr lang="en-US" sz="1350" dirty="0"/>
              <a:t> and the Asian American Experience.” </a:t>
            </a:r>
            <a:r>
              <a:rPr lang="en-US" sz="1350" i="1" dirty="0"/>
              <a:t>Asian American Journal of Psychology</a:t>
            </a:r>
            <a:r>
              <a:rPr lang="en-US" sz="1350" dirty="0"/>
              <a:t> S.1 (2009): 88-101.</a:t>
            </a:r>
          </a:p>
          <a:p>
            <a:r>
              <a:rPr lang="en-US" sz="1350" dirty="0"/>
              <a:t>Sue, </a:t>
            </a:r>
            <a:r>
              <a:rPr lang="en-US" sz="1350" dirty="0" err="1"/>
              <a:t>Derald</a:t>
            </a:r>
            <a:r>
              <a:rPr lang="en-US" sz="1350" dirty="0"/>
              <a:t> Wing. “Microaggressions In Institutional Climates: Race, Gender, and Sexual Orientation.” 2011.</a:t>
            </a:r>
          </a:p>
          <a:p>
            <a:r>
              <a:rPr lang="en-US" sz="1300" dirty="0">
                <a:latin typeface="Calibri" panose="020F0502020204030204" pitchFamily="34" charset="0"/>
                <a:ea typeface="Calibri" panose="020F0502020204030204" pitchFamily="34" charset="0"/>
                <a:cs typeface="Times New Roman" panose="02020603050405020304" pitchFamily="18" charset="0"/>
              </a:rPr>
              <a:t>Wells, Renee. (2015).  Director, NC State GLBT Center. SPSSI Conference.</a:t>
            </a:r>
          </a:p>
          <a:p>
            <a:endParaRPr lang="en-US" sz="1350" dirty="0"/>
          </a:p>
          <a:p>
            <a:endParaRPr lang="en-US" sz="1350" dirty="0"/>
          </a:p>
          <a:p>
            <a:endParaRPr lang="en-US" sz="1350" dirty="0"/>
          </a:p>
          <a:p>
            <a:endParaRPr lang="en-US" sz="1350" dirty="0"/>
          </a:p>
          <a:p>
            <a:endParaRPr lang="en-US" sz="750" dirty="0"/>
          </a:p>
          <a:p>
            <a:pPr marL="68580" lvl="1" indent="-68580">
              <a:spcBef>
                <a:spcPts val="900"/>
              </a:spcBef>
              <a:spcAft>
                <a:spcPts val="150"/>
              </a:spcAft>
              <a:buSzPct val="100000"/>
              <a:buFont typeface="Calibri" panose="020F0502020204030204" pitchFamily="34" charset="0"/>
              <a:buChar char=" "/>
            </a:pPr>
            <a:endParaRPr lang="en-US" sz="750" dirty="0"/>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56</a:t>
            </a:fld>
            <a:endParaRPr lang="en-US"/>
          </a:p>
        </p:txBody>
      </p:sp>
    </p:spTree>
    <p:extLst>
      <p:ext uri="{BB962C8B-B14F-4D97-AF65-F5344CB8AC3E}">
        <p14:creationId xmlns:p14="http://schemas.microsoft.com/office/powerpoint/2010/main" val="199405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Microassaults (continued)</a:t>
            </a:r>
          </a:p>
        </p:txBody>
      </p:sp>
      <p:sp>
        <p:nvSpPr>
          <p:cNvPr id="3" name="Content Placeholder 2"/>
          <p:cNvSpPr>
            <a:spLocks noGrp="1"/>
          </p:cNvSpPr>
          <p:nvPr>
            <p:ph idx="1"/>
          </p:nvPr>
        </p:nvSpPr>
        <p:spPr/>
        <p:txBody>
          <a:bodyPr>
            <a:normAutofit fontScale="70000" lnSpcReduction="20000"/>
          </a:bodyPr>
          <a:lstStyle/>
          <a:p>
            <a:r>
              <a:rPr lang="en-US" dirty="0"/>
              <a:t>Microassaults are conscious and intentional acts by an aggressor that are intended to convey negative ideas about a person or group </a:t>
            </a:r>
          </a:p>
          <a:p>
            <a:r>
              <a:rPr lang="en-US" dirty="0"/>
              <a:t>Microassaults most frequently occur</a:t>
            </a:r>
          </a:p>
          <a:p>
            <a:pPr lvl="1"/>
            <a:r>
              <a:rPr lang="en-US" sz="2300" dirty="0"/>
              <a:t>When the conveyer can remain anonymous, e.g., a blog with a pseudonym;  When people believe that the person hearing the comment or seeing the action will not be offended because they hold the same beliefs; </a:t>
            </a:r>
          </a:p>
          <a:p>
            <a:pPr lvl="1"/>
            <a:r>
              <a:rPr lang="en-US" sz="2300" dirty="0"/>
              <a:t>When persons lose inhibitions, e.g., due to loss of emotional control, alcohol or drug use, or other reasons that keep them from filtering their comments or actions.</a:t>
            </a:r>
          </a:p>
          <a:p>
            <a:pPr marL="150876" lvl="1" indent="0">
              <a:buNone/>
            </a:pPr>
            <a:endParaRPr lang="en-US" dirty="0"/>
          </a:p>
          <a:p>
            <a:pPr marL="150876" lvl="1" indent="0">
              <a:buNone/>
            </a:pPr>
            <a:endParaRPr lang="en-US" sz="750" dirty="0"/>
          </a:p>
          <a:p>
            <a:pPr marL="150876" lvl="1" indent="0">
              <a:buNone/>
            </a:pPr>
            <a:endParaRPr lang="en-US" sz="750" dirty="0"/>
          </a:p>
          <a:p>
            <a:pPr marL="150876" lvl="1" indent="0">
              <a:buNone/>
            </a:pPr>
            <a:endParaRPr lang="en-US" sz="1300" dirty="0"/>
          </a:p>
          <a:p>
            <a:pPr marL="150876" lvl="1" indent="0">
              <a:buNone/>
            </a:pPr>
            <a:r>
              <a:rPr lang="en-US" sz="1400" dirty="0"/>
              <a:t>Information from Sue et al. 2009 and Lopez and Zepeda.</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6</a:t>
            </a:fld>
            <a:endParaRPr lang="en-US"/>
          </a:p>
        </p:txBody>
      </p:sp>
    </p:spTree>
    <p:extLst>
      <p:ext uri="{BB962C8B-B14F-4D97-AF65-F5344CB8AC3E}">
        <p14:creationId xmlns:p14="http://schemas.microsoft.com/office/powerpoint/2010/main" val="226259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Yolanda Flores Niemann; Microaggressions Keynote Slides for University at Buffalo, SUNY</a:t>
            </a:r>
          </a:p>
        </p:txBody>
      </p:sp>
      <p:sp>
        <p:nvSpPr>
          <p:cNvPr id="3" name="Slide Number Placeholder 2"/>
          <p:cNvSpPr>
            <a:spLocks noGrp="1"/>
          </p:cNvSpPr>
          <p:nvPr>
            <p:ph type="sldNum" sz="quarter" idx="12"/>
          </p:nvPr>
        </p:nvSpPr>
        <p:spPr/>
        <p:txBody>
          <a:bodyPr/>
          <a:lstStyle/>
          <a:p>
            <a:fld id="{D53851AB-FD4E-4704-9A99-E68002069587}" type="slidenum">
              <a:rPr lang="en-US" smtClean="0"/>
              <a:t>7</a:t>
            </a:fld>
            <a:endParaRPr lang="en-US"/>
          </a:p>
        </p:txBody>
      </p:sp>
      <p:pic>
        <p:nvPicPr>
          <p:cNvPr id="4" name="Picture 4" descr="Image result for nazi 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640" y="875185"/>
            <a:ext cx="6538929" cy="490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42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Campus Hate Crimes </a:t>
            </a:r>
          </a:p>
        </p:txBody>
      </p:sp>
      <p:sp>
        <p:nvSpPr>
          <p:cNvPr id="3" name="Content Placeholder 2"/>
          <p:cNvSpPr>
            <a:spLocks noGrp="1"/>
          </p:cNvSpPr>
          <p:nvPr>
            <p:ph idx="1"/>
          </p:nvPr>
        </p:nvSpPr>
        <p:spPr/>
        <p:txBody>
          <a:bodyPr>
            <a:normAutofit fontScale="62500" lnSpcReduction="20000"/>
          </a:bodyPr>
          <a:lstStyle/>
          <a:p>
            <a:pPr>
              <a:buFont typeface="Wingdings" panose="05000000000000000000" pitchFamily="2" charset="2"/>
              <a:buChar char="Ø"/>
            </a:pPr>
            <a:r>
              <a:rPr lang="en-US" dirty="0"/>
              <a:t>Reported hate crimes increased by 25% from 2015-2016</a:t>
            </a:r>
          </a:p>
          <a:p>
            <a:pPr>
              <a:buFont typeface="Wingdings" panose="05000000000000000000" pitchFamily="2" charset="2"/>
              <a:buChar char="Ø"/>
            </a:pPr>
            <a:r>
              <a:rPr lang="en-US" dirty="0"/>
              <a:t>2016, colleges and universities reported 1250 hate crimes based on race, national   origin, ethnicity, religion, sexual orientation, gender, or disability (compared to 970 in previous year).</a:t>
            </a:r>
          </a:p>
          <a:p>
            <a:pPr>
              <a:buFont typeface="Wingdings" panose="05000000000000000000" pitchFamily="2" charset="2"/>
              <a:buChar char="Ø"/>
            </a:pPr>
            <a:r>
              <a:rPr lang="en-US" dirty="0"/>
              <a:t>FBI reports 67% spike nationally in hate crimes against Muslims from 2014-2015</a:t>
            </a:r>
          </a:p>
          <a:p>
            <a:pPr>
              <a:buFont typeface="Wingdings" panose="05000000000000000000" pitchFamily="2" charset="2"/>
              <a:buChar char="Ø"/>
            </a:pPr>
            <a:r>
              <a:rPr lang="en-US" dirty="0"/>
              <a:t>Most commonly reported hate crimes in 2016 related to racial bias</a:t>
            </a:r>
          </a:p>
          <a:p>
            <a:pPr>
              <a:buFont typeface="Wingdings" panose="05000000000000000000" pitchFamily="2" charset="2"/>
              <a:buChar char="Ø"/>
            </a:pPr>
            <a:r>
              <a:rPr lang="en-US" dirty="0"/>
              <a:t>Gender identity hate crimes increased in 2016</a:t>
            </a:r>
          </a:p>
          <a:p>
            <a:pPr>
              <a:buFont typeface="Wingdings" panose="05000000000000000000" pitchFamily="2" charset="2"/>
              <a:buChar char="Ø"/>
            </a:pPr>
            <a:r>
              <a:rPr lang="en-US" dirty="0"/>
              <a:t>More than 38% of hate crimes reported by colleges involved hate-motivated vandalism and destruction of property, an increase of 95 offenses from 2015</a:t>
            </a:r>
          </a:p>
          <a:p>
            <a:pPr>
              <a:buFont typeface="Wingdings" panose="05000000000000000000" pitchFamily="2" charset="2"/>
              <a:buChar char="Ø"/>
            </a:pPr>
            <a:r>
              <a:rPr lang="en-US" dirty="0"/>
              <a:t>Additional 38% classified as criminal acts of intimidation</a:t>
            </a:r>
          </a:p>
          <a:p>
            <a:pPr>
              <a:buFont typeface="Wingdings" panose="05000000000000000000" pitchFamily="2" charset="2"/>
              <a:buChar char="Ø"/>
            </a:pPr>
            <a:r>
              <a:rPr lang="en-US" dirty="0"/>
              <a:t>16% were acts of physical assault (nearly 50% increase from 2015)</a:t>
            </a:r>
          </a:p>
          <a:p>
            <a:pPr>
              <a:buFont typeface="Wingdings" panose="05000000000000000000" pitchFamily="2" charset="2"/>
              <a:buChar char="Ø"/>
            </a:pPr>
            <a:r>
              <a:rPr lang="en-US" dirty="0"/>
              <a:t>UNT reported 0 in 2015, and 1 in 2016</a:t>
            </a:r>
          </a:p>
          <a:p>
            <a:endParaRPr lang="en-US" dirty="0"/>
          </a:p>
        </p:txBody>
      </p:sp>
      <p:sp>
        <p:nvSpPr>
          <p:cNvPr id="4" name="Footer Placeholder 3"/>
          <p:cNvSpPr>
            <a:spLocks noGrp="1"/>
          </p:cNvSpPr>
          <p:nvPr>
            <p:ph type="ftr" sz="quarter" idx="11"/>
          </p:nvPr>
        </p:nvSpPr>
        <p:spPr/>
        <p:txBody>
          <a:bodyPr/>
          <a:lstStyle/>
          <a:p>
            <a:r>
              <a:rPr lang="en-US"/>
              <a:t>Yolanda Flores Niemann; Microaggressions Keynote Slides for University at Buffalo, SUNY</a:t>
            </a:r>
          </a:p>
        </p:txBody>
      </p:sp>
      <p:sp>
        <p:nvSpPr>
          <p:cNvPr id="5" name="Slide Number Placeholder 4"/>
          <p:cNvSpPr>
            <a:spLocks noGrp="1"/>
          </p:cNvSpPr>
          <p:nvPr>
            <p:ph type="sldNum" sz="quarter" idx="12"/>
          </p:nvPr>
        </p:nvSpPr>
        <p:spPr/>
        <p:txBody>
          <a:bodyPr/>
          <a:lstStyle/>
          <a:p>
            <a:fld id="{D53851AB-FD4E-4704-9A99-E68002069587}" type="slidenum">
              <a:rPr lang="en-US" smtClean="0"/>
              <a:t>8</a:t>
            </a:fld>
            <a:endParaRPr lang="en-US"/>
          </a:p>
        </p:txBody>
      </p:sp>
    </p:spTree>
    <p:extLst>
      <p:ext uri="{BB962C8B-B14F-4D97-AF65-F5344CB8AC3E}">
        <p14:creationId xmlns:p14="http://schemas.microsoft.com/office/powerpoint/2010/main" val="1485767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Microinsults</a:t>
            </a:r>
          </a:p>
        </p:txBody>
      </p:sp>
      <p:sp>
        <p:nvSpPr>
          <p:cNvPr id="3" name="Content Placeholder 2"/>
          <p:cNvSpPr>
            <a:spLocks noGrp="1"/>
          </p:cNvSpPr>
          <p:nvPr>
            <p:ph idx="1"/>
          </p:nvPr>
        </p:nvSpPr>
        <p:spPr/>
        <p:txBody>
          <a:bodyPr>
            <a:normAutofit fontScale="55000" lnSpcReduction="20000"/>
          </a:bodyPr>
          <a:lstStyle/>
          <a:p>
            <a:r>
              <a:rPr lang="en-US" sz="2500" dirty="0"/>
              <a:t>A microinsult is a comment or action that communicates insensitivity to or disregard for a person’s identity or heritage</a:t>
            </a:r>
          </a:p>
          <a:p>
            <a:pPr lvl="1"/>
            <a:r>
              <a:rPr lang="en-US" sz="2200" dirty="0"/>
              <a:t>A coach tells an Asian not to bother trying out for an athletic team, conveying the message that Asians are not good at sports; </a:t>
            </a:r>
          </a:p>
          <a:p>
            <a:r>
              <a:rPr lang="en-US" sz="2500" dirty="0"/>
              <a:t>Microinsults may be subtle snubs that convey a hurtful message, e.g.,</a:t>
            </a:r>
          </a:p>
          <a:p>
            <a:pPr lvl="1"/>
            <a:r>
              <a:rPr lang="en-US" sz="2200" dirty="0"/>
              <a:t>You’re Latina, so you should do the cooking and babysitting (message is that Latinas are mainly good at domestic skills and not other valued skills, e.g., leadership, organization)</a:t>
            </a:r>
          </a:p>
          <a:p>
            <a:pPr lvl="1"/>
            <a:r>
              <a:rPr lang="en-US" sz="2200" dirty="0"/>
              <a:t>“You’re pretty for a black girl” (message is that black girls are not typically considered attractive). </a:t>
            </a:r>
          </a:p>
          <a:p>
            <a:r>
              <a:rPr lang="en-US" sz="2500" dirty="0"/>
              <a:t>Microinsults are often based on conscious or unconscious group stereotypes.  Perpetrators of microinsults may not always be aware that their comments and behaviors are hurtful. </a:t>
            </a:r>
          </a:p>
          <a:p>
            <a:endParaRPr lang="en-US" dirty="0"/>
          </a:p>
          <a:p>
            <a:pPr marL="68580" lvl="1" indent="-68580">
              <a:spcBef>
                <a:spcPts val="900"/>
              </a:spcBef>
              <a:spcAft>
                <a:spcPts val="150"/>
              </a:spcAft>
              <a:buSzPct val="100000"/>
              <a:buFont typeface="Calibri" panose="020F0502020204030204" pitchFamily="34" charset="0"/>
              <a:buChar char=" "/>
            </a:pPr>
            <a:r>
              <a:rPr lang="en-US" sz="1800" dirty="0"/>
              <a:t>Adapted from Nadal et. al 2014, </a:t>
            </a:r>
            <a:r>
              <a:rPr lang="en-US" sz="1800" dirty="0" err="1"/>
              <a:t>Alabi</a:t>
            </a:r>
            <a:r>
              <a:rPr lang="en-US" sz="1800" dirty="0"/>
              <a:t> 2015, Sue et al. 2009, and Sue 2011.</a:t>
            </a:r>
          </a:p>
        </p:txBody>
      </p:sp>
      <p:sp>
        <p:nvSpPr>
          <p:cNvPr id="5" name="Footer Placeholder 4"/>
          <p:cNvSpPr>
            <a:spLocks noGrp="1"/>
          </p:cNvSpPr>
          <p:nvPr>
            <p:ph type="ftr" sz="quarter" idx="11"/>
          </p:nvPr>
        </p:nvSpPr>
        <p:spPr/>
        <p:txBody>
          <a:bodyPr/>
          <a:lstStyle/>
          <a:p>
            <a:r>
              <a:rPr lang="en-US"/>
              <a:t>Yolanda Flores Niemann; Microaggressions Keynote Slides for University at Buffalo, SUNY</a:t>
            </a:r>
          </a:p>
        </p:txBody>
      </p:sp>
      <p:sp>
        <p:nvSpPr>
          <p:cNvPr id="4" name="Slide Number Placeholder 3"/>
          <p:cNvSpPr>
            <a:spLocks noGrp="1"/>
          </p:cNvSpPr>
          <p:nvPr>
            <p:ph type="sldNum" sz="quarter" idx="12"/>
          </p:nvPr>
        </p:nvSpPr>
        <p:spPr/>
        <p:txBody>
          <a:bodyPr/>
          <a:lstStyle/>
          <a:p>
            <a:fld id="{D53851AB-FD4E-4704-9A99-E68002069587}" type="slidenum">
              <a:rPr lang="en-US" smtClean="0"/>
              <a:t>9</a:t>
            </a:fld>
            <a:endParaRPr lang="en-US"/>
          </a:p>
        </p:txBody>
      </p:sp>
    </p:spTree>
    <p:extLst>
      <p:ext uri="{BB962C8B-B14F-4D97-AF65-F5344CB8AC3E}">
        <p14:creationId xmlns:p14="http://schemas.microsoft.com/office/powerpoint/2010/main" val="41565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12726</TotalTime>
  <Words>6206</Words>
  <Application>Microsoft Macintosh PowerPoint</Application>
  <PresentationFormat>On-screen Show (4:3)</PresentationFormat>
  <Paragraphs>547</Paragraphs>
  <Slides>56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56</vt:i4>
      </vt:variant>
    </vt:vector>
  </HeadingPairs>
  <TitlesOfParts>
    <vt:vector size="65" baseType="lpstr">
      <vt:lpstr>Arial</vt:lpstr>
      <vt:lpstr>Calibri</vt:lpstr>
      <vt:lpstr>Calibri Light</vt:lpstr>
      <vt:lpstr>Garamond</vt:lpstr>
      <vt:lpstr>Symbol</vt:lpstr>
      <vt:lpstr>Times New Roman</vt:lpstr>
      <vt:lpstr>Wingdings</vt:lpstr>
      <vt:lpstr>Custom Design</vt:lpstr>
      <vt:lpstr>Organic</vt:lpstr>
      <vt:lpstr>PowerPoint Presentation</vt:lpstr>
      <vt:lpstr>Microaggressions</vt:lpstr>
      <vt:lpstr>Microaggressions in the Classroom</vt:lpstr>
      <vt:lpstr>Types of Microaggressions</vt:lpstr>
      <vt:lpstr>Microassaults</vt:lpstr>
      <vt:lpstr>Microassaults (continued)</vt:lpstr>
      <vt:lpstr>PowerPoint Presentation</vt:lpstr>
      <vt:lpstr>Campus Hate Crimes </vt:lpstr>
      <vt:lpstr>Microinsults</vt:lpstr>
      <vt:lpstr>Microinvalidations  </vt:lpstr>
      <vt:lpstr>Microinvalidations</vt:lpstr>
      <vt:lpstr>I am color blind; I don’t see skin color.</vt:lpstr>
      <vt:lpstr>Identity</vt:lpstr>
      <vt:lpstr>Activity</vt:lpstr>
      <vt:lpstr>Activity - 2</vt:lpstr>
      <vt:lpstr>Microaggressive Trauma </vt:lpstr>
      <vt:lpstr>Stereotypes – Activity 3</vt:lpstr>
      <vt:lpstr>Activity – 3 </vt:lpstr>
      <vt:lpstr>Stereotype Threat</vt:lpstr>
      <vt:lpstr>Responding to Microaggressions</vt:lpstr>
      <vt:lpstr>Processing Possible Responses</vt:lpstr>
      <vt:lpstr>Strategies for Responding to Microaggressions</vt:lpstr>
      <vt:lpstr>Strategies for Responding to Microaggressions</vt:lpstr>
      <vt:lpstr>PowerPoint Presentation</vt:lpstr>
      <vt:lpstr>The Effect of Not Responding to Microaggressions </vt:lpstr>
      <vt:lpstr>Activity - 4</vt:lpstr>
      <vt:lpstr>Acknowledge Your Own Microaggressions</vt:lpstr>
      <vt:lpstr>Activity – 5 </vt:lpstr>
      <vt:lpstr>Takeaways for Educators and Staff</vt:lpstr>
      <vt:lpstr>Key Points for Educators and Staff</vt:lpstr>
      <vt:lpstr>Key Points for Educators and Staff</vt:lpstr>
      <vt:lpstr>Activity - 6</vt:lpstr>
      <vt:lpstr>Examples of Microaggressions by Demographic Group</vt:lpstr>
      <vt:lpstr>Microaggressions Against  African American Students</vt:lpstr>
      <vt:lpstr>The Impact of Microaggressions Against  African American Students</vt:lpstr>
      <vt:lpstr>Microaggressions Against  Native American Students</vt:lpstr>
      <vt:lpstr>The Impact of Microaggressions Against Native American Students</vt:lpstr>
      <vt:lpstr>Microaggressions Against  Hispanic/Latinx Students</vt:lpstr>
      <vt:lpstr>Microaggressions Against  Hispanic/Latinx Students</vt:lpstr>
      <vt:lpstr>Microaggressions Against  Hispanic/Latinx Students</vt:lpstr>
      <vt:lpstr>Microaggressions Against  Hispanic/Latinx Students</vt:lpstr>
      <vt:lpstr>Microaggressions Against  Asian American Students</vt:lpstr>
      <vt:lpstr>Microaggressions Against  Asian American Students</vt:lpstr>
      <vt:lpstr>Microaggressions Against Asian American Students</vt:lpstr>
      <vt:lpstr>Microaggressions Against  Asian American Students</vt:lpstr>
      <vt:lpstr>Microaggressions Against White Students </vt:lpstr>
      <vt:lpstr>Microaggressions Against International Students</vt:lpstr>
      <vt:lpstr>Microaggressions Against International Students</vt:lpstr>
      <vt:lpstr>Microaggressions Against  Muslim Students</vt:lpstr>
      <vt:lpstr>Microaggressions Against Muslim Students</vt:lpstr>
      <vt:lpstr>Microaggressions Against Non-Heterosexual  and Non Binary  Students</vt:lpstr>
      <vt:lpstr>Microaggressions Against Non-Heterosexual  and Non Binary  Students</vt:lpstr>
      <vt:lpstr>Microaggressions Against  Transgender Students</vt:lpstr>
      <vt:lpstr>Microaggressions Against  Transgender Students</vt:lpstr>
      <vt:lpstr>References</vt:lpstr>
      <vt:lpstr>References</vt:lpstr>
    </vt:vector>
  </TitlesOfParts>
  <Company>North Carolina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and Responding to Microaggressions</dc:title>
  <dc:creator>Rhonda Wells</dc:creator>
  <cp:lastModifiedBy>Microsoft Office User</cp:lastModifiedBy>
  <cp:revision>178</cp:revision>
  <cp:lastPrinted>2018-09-26T01:18:00Z</cp:lastPrinted>
  <dcterms:created xsi:type="dcterms:W3CDTF">2015-07-14T19:53:29Z</dcterms:created>
  <dcterms:modified xsi:type="dcterms:W3CDTF">2018-10-02T16:22:17Z</dcterms:modified>
</cp:coreProperties>
</file>