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322" r:id="rId2"/>
    <p:sldId id="296" r:id="rId3"/>
    <p:sldId id="263" r:id="rId4"/>
    <p:sldId id="264" r:id="rId5"/>
    <p:sldId id="265" r:id="rId6"/>
    <p:sldId id="266" r:id="rId7"/>
    <p:sldId id="267" r:id="rId8"/>
    <p:sldId id="268" r:id="rId9"/>
    <p:sldId id="288" r:id="rId10"/>
    <p:sldId id="272" r:id="rId11"/>
    <p:sldId id="269" r:id="rId12"/>
    <p:sldId id="309" r:id="rId13"/>
    <p:sldId id="275" r:id="rId14"/>
    <p:sldId id="278" r:id="rId15"/>
    <p:sldId id="279" r:id="rId16"/>
    <p:sldId id="280" r:id="rId17"/>
    <p:sldId id="289" r:id="rId18"/>
    <p:sldId id="315" r:id="rId19"/>
    <p:sldId id="316" r:id="rId20"/>
    <p:sldId id="317" r:id="rId21"/>
    <p:sldId id="318" r:id="rId22"/>
    <p:sldId id="300" r:id="rId23"/>
    <p:sldId id="312" r:id="rId24"/>
    <p:sldId id="314" r:id="rId25"/>
    <p:sldId id="319" r:id="rId26"/>
    <p:sldId id="324" r:id="rId27"/>
    <p:sldId id="325" r:id="rId28"/>
    <p:sldId id="323" r:id="rId29"/>
    <p:sldId id="320" r:id="rId30"/>
    <p:sldId id="321" r:id="rId3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047" autoAdjust="0"/>
  </p:normalViewPr>
  <p:slideViewPr>
    <p:cSldViewPr snapToGrid="0">
      <p:cViewPr varScale="1">
        <p:scale>
          <a:sx n="75" d="100"/>
          <a:sy n="75" d="100"/>
        </p:scale>
        <p:origin x="-91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6B1DA3FB-8794-4EAA-B33B-6785A0B79B63}" type="datetimeFigureOut">
              <a:rPr lang="en-US" smtClean="0"/>
              <a:t>10/23/19</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0D40DFBC-C8BD-4EB4-8703-A6D7610AC52B}" type="slidenum">
              <a:rPr lang="en-US" smtClean="0"/>
              <a:t>‹#›</a:t>
            </a:fld>
            <a:endParaRPr lang="en-US"/>
          </a:p>
        </p:txBody>
      </p:sp>
    </p:spTree>
    <p:extLst>
      <p:ext uri="{BB962C8B-B14F-4D97-AF65-F5344CB8AC3E}">
        <p14:creationId xmlns:p14="http://schemas.microsoft.com/office/powerpoint/2010/main" val="2302861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DD33B0E6-CC98-430B-ADEC-CF3A1D1BA4F5}" type="datetimeFigureOut">
              <a:rPr lang="en-US" smtClean="0"/>
              <a:t>10/23/19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F6EB6138-D843-407C-BD84-B3275D24E2C4}" type="slidenum">
              <a:rPr lang="en-US" smtClean="0"/>
              <a:t>‹#›</a:t>
            </a:fld>
            <a:endParaRPr lang="en-US"/>
          </a:p>
        </p:txBody>
      </p:sp>
    </p:spTree>
    <p:extLst>
      <p:ext uri="{BB962C8B-B14F-4D97-AF65-F5344CB8AC3E}">
        <p14:creationId xmlns:p14="http://schemas.microsoft.com/office/powerpoint/2010/main" val="229467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728F80-8A25-453E-898C-5ECBC7AB472E}"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220753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8AED9796-C81A-4986-A97F-84D369BD55C4}" type="slidenum">
              <a:rPr lang="en-US" smtClean="0"/>
              <a:pPr/>
              <a:t>18</a:t>
            </a:fld>
            <a:endParaRPr lang="en-US" smtClean="0"/>
          </a:p>
        </p:txBody>
      </p:sp>
      <p:sp>
        <p:nvSpPr>
          <p:cNvPr id="30723" name="Rectangle 2"/>
          <p:cNvSpPr>
            <a:spLocks noGrp="1" noRot="1" noChangeAspect="1" noChangeArrowheads="1" noTextEdit="1"/>
          </p:cNvSpPr>
          <p:nvPr>
            <p:ph type="sldImg"/>
          </p:nvPr>
        </p:nvSpPr>
        <p:spPr>
          <a:xfrm>
            <a:off x="2312988" y="525463"/>
            <a:ext cx="4673600" cy="2628900"/>
          </a:xfrm>
          <a:ln/>
        </p:spPr>
      </p:sp>
      <p:sp>
        <p:nvSpPr>
          <p:cNvPr id="30724" name="Rectangle 3"/>
          <p:cNvSpPr>
            <a:spLocks noGrp="1" noChangeArrowheads="1"/>
          </p:cNvSpPr>
          <p:nvPr>
            <p:ph type="body" idx="1"/>
          </p:nvPr>
        </p:nvSpPr>
        <p:spPr>
          <a:xfrm>
            <a:off x="1239520" y="3330419"/>
            <a:ext cx="6817360" cy="3154441"/>
          </a:xfrm>
          <a:noFill/>
        </p:spPr>
        <p:txBody>
          <a:bodyPr/>
          <a:lstStyle/>
          <a:p>
            <a:pPr eaLnBrk="1" hangingPunct="1"/>
            <a:endParaRPr lang="en-US" smtClean="0"/>
          </a:p>
        </p:txBody>
      </p:sp>
    </p:spTree>
    <p:extLst>
      <p:ext uri="{BB962C8B-B14F-4D97-AF65-F5344CB8AC3E}">
        <p14:creationId xmlns:p14="http://schemas.microsoft.com/office/powerpoint/2010/main" val="160764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36653" y="1017860"/>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836653" y="349753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63207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3819"/>
            <a:ext cx="10515600" cy="992982"/>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1203" y="1428808"/>
            <a:ext cx="10515600" cy="472815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6331789" y="6356351"/>
            <a:ext cx="1473679" cy="365124"/>
          </a:xfrm>
        </p:spPr>
        <p:txBody>
          <a:bodyPr anchor="b"/>
          <a:lstStyle>
            <a:lvl1pPr>
              <a:defRPr sz="1200">
                <a:solidFill>
                  <a:schemeClr val="tx1"/>
                </a:solidFill>
              </a:defRPr>
            </a:lvl1pPr>
          </a:lstStyle>
          <a:p>
            <a:fld id="{D1EE1282-5EF7-4D50-ADB8-E4B1212D6A8E}" type="datetime1">
              <a:rPr lang="en-US" smtClean="0"/>
              <a:t>10/23/19</a:t>
            </a:fld>
            <a:endParaRPr lang="en-US"/>
          </a:p>
        </p:txBody>
      </p:sp>
      <p:sp>
        <p:nvSpPr>
          <p:cNvPr id="8" name="Footer Placeholder 4"/>
          <p:cNvSpPr>
            <a:spLocks noGrp="1"/>
          </p:cNvSpPr>
          <p:nvPr>
            <p:ph type="ftr" sz="quarter" idx="11"/>
          </p:nvPr>
        </p:nvSpPr>
        <p:spPr>
          <a:xfrm>
            <a:off x="2836653" y="6356349"/>
            <a:ext cx="3259347" cy="365125"/>
          </a:xfrm>
        </p:spPr>
        <p:txBody>
          <a:bodyPr anchor="b"/>
          <a:lstStyle>
            <a:lvl1pPr>
              <a:defRPr sz="1200">
                <a:solidFill>
                  <a:schemeClr val="tx1"/>
                </a:solidFill>
              </a:defRPr>
            </a:lvl1pPr>
          </a:lstStyle>
          <a:p>
            <a:endParaRPr lang="en-US"/>
          </a:p>
        </p:txBody>
      </p:sp>
      <p:sp>
        <p:nvSpPr>
          <p:cNvPr id="9" name="Slide Number Placeholder 5"/>
          <p:cNvSpPr>
            <a:spLocks noGrp="1"/>
          </p:cNvSpPr>
          <p:nvPr>
            <p:ph type="sldNum" sz="quarter" idx="12"/>
          </p:nvPr>
        </p:nvSpPr>
        <p:spPr>
          <a:xfrm>
            <a:off x="861203" y="6356349"/>
            <a:ext cx="1739661" cy="365125"/>
          </a:xfrm>
        </p:spPr>
        <p:txBody>
          <a:bodyPr anchor="b"/>
          <a:lstStyle>
            <a:lvl1pPr algn="l">
              <a:defRPr sz="1200">
                <a:solidFill>
                  <a:schemeClr val="tx1"/>
                </a:solidFill>
              </a:defRPr>
            </a:lvl1pPr>
          </a:lstStyle>
          <a:p>
            <a:fld id="{F2BB75A9-DE2F-4A9C-AADE-E70985E59F1A}" type="slidenum">
              <a:rPr lang="en-US" smtClean="0"/>
              <a:t>‹#›</a:t>
            </a:fld>
            <a:endParaRPr lang="en-US"/>
          </a:p>
        </p:txBody>
      </p:sp>
    </p:spTree>
    <p:extLst>
      <p:ext uri="{BB962C8B-B14F-4D97-AF65-F5344CB8AC3E}">
        <p14:creationId xmlns:p14="http://schemas.microsoft.com/office/powerpoint/2010/main" val="267089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29827"/>
            <a:ext cx="2628900" cy="4727133"/>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429828"/>
            <a:ext cx="7734300" cy="472713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6331789" y="6356351"/>
            <a:ext cx="1473679" cy="365124"/>
          </a:xfrm>
        </p:spPr>
        <p:txBody>
          <a:bodyPr anchor="b"/>
          <a:lstStyle>
            <a:lvl1pPr>
              <a:defRPr sz="1200">
                <a:solidFill>
                  <a:schemeClr val="tx1"/>
                </a:solidFill>
              </a:defRPr>
            </a:lvl1pPr>
          </a:lstStyle>
          <a:p>
            <a:fld id="{A69AA570-663D-4DDC-B479-9FCF18FC6403}" type="datetime1">
              <a:rPr lang="en-US" smtClean="0"/>
              <a:t>10/23/19</a:t>
            </a:fld>
            <a:endParaRPr lang="en-US"/>
          </a:p>
        </p:txBody>
      </p:sp>
      <p:sp>
        <p:nvSpPr>
          <p:cNvPr id="8" name="Footer Placeholder 4"/>
          <p:cNvSpPr>
            <a:spLocks noGrp="1"/>
          </p:cNvSpPr>
          <p:nvPr>
            <p:ph type="ftr" sz="quarter" idx="11"/>
          </p:nvPr>
        </p:nvSpPr>
        <p:spPr>
          <a:xfrm>
            <a:off x="2836653" y="6356349"/>
            <a:ext cx="3259347" cy="365125"/>
          </a:xfrm>
        </p:spPr>
        <p:txBody>
          <a:bodyPr anchor="b"/>
          <a:lstStyle>
            <a:lvl1pPr>
              <a:defRPr sz="1200">
                <a:solidFill>
                  <a:schemeClr val="tx1"/>
                </a:solidFill>
              </a:defRPr>
            </a:lvl1pPr>
          </a:lstStyle>
          <a:p>
            <a:endParaRPr lang="en-US"/>
          </a:p>
        </p:txBody>
      </p:sp>
      <p:sp>
        <p:nvSpPr>
          <p:cNvPr id="9" name="Slide Number Placeholder 5"/>
          <p:cNvSpPr>
            <a:spLocks noGrp="1"/>
          </p:cNvSpPr>
          <p:nvPr>
            <p:ph type="sldNum" sz="quarter" idx="12"/>
          </p:nvPr>
        </p:nvSpPr>
        <p:spPr>
          <a:xfrm>
            <a:off x="861203" y="6356349"/>
            <a:ext cx="1739661" cy="365125"/>
          </a:xfrm>
        </p:spPr>
        <p:txBody>
          <a:bodyPr anchor="b"/>
          <a:lstStyle>
            <a:lvl1pPr algn="l">
              <a:defRPr sz="1200">
                <a:solidFill>
                  <a:schemeClr val="tx1"/>
                </a:solidFill>
              </a:defRPr>
            </a:lvl1pPr>
          </a:lstStyle>
          <a:p>
            <a:fld id="{F2BB75A9-DE2F-4A9C-AADE-E70985E59F1A}" type="slidenum">
              <a:rPr lang="en-US" smtClean="0"/>
              <a:t>‹#›</a:t>
            </a:fld>
            <a:endParaRPr lang="en-US"/>
          </a:p>
        </p:txBody>
      </p:sp>
      <p:sp>
        <p:nvSpPr>
          <p:cNvPr id="10" name="Title 1"/>
          <p:cNvSpPr txBox="1">
            <a:spLocks/>
          </p:cNvSpPr>
          <p:nvPr/>
        </p:nvSpPr>
        <p:spPr>
          <a:xfrm>
            <a:off x="838200" y="76200"/>
            <a:ext cx="10515600" cy="962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3300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203" y="1380226"/>
            <a:ext cx="10515600" cy="478689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31789" y="6356351"/>
            <a:ext cx="1473679" cy="365124"/>
          </a:xfrm>
          <a:prstGeom prst="rect">
            <a:avLst/>
          </a:prstGeom>
        </p:spPr>
        <p:txBody>
          <a:bodyPr anchor="b"/>
          <a:lstStyle>
            <a:lvl1pPr>
              <a:defRPr sz="1200">
                <a:solidFill>
                  <a:schemeClr val="tx1"/>
                </a:solidFill>
              </a:defRPr>
            </a:lvl1pPr>
          </a:lstStyle>
          <a:p>
            <a:fld id="{D32D905C-FFE3-46A9-A272-8F097EC16A45}" type="datetime1">
              <a:rPr lang="en-US" smtClean="0"/>
              <a:t>10/23/19</a:t>
            </a:fld>
            <a:endParaRPr lang="en-US"/>
          </a:p>
        </p:txBody>
      </p:sp>
      <p:sp>
        <p:nvSpPr>
          <p:cNvPr id="5" name="Footer Placeholder 4"/>
          <p:cNvSpPr>
            <a:spLocks noGrp="1"/>
          </p:cNvSpPr>
          <p:nvPr>
            <p:ph type="ftr" sz="quarter" idx="11"/>
          </p:nvPr>
        </p:nvSpPr>
        <p:spPr>
          <a:xfrm>
            <a:off x="2836653" y="6356349"/>
            <a:ext cx="3259347" cy="365125"/>
          </a:xfrm>
          <a:prstGeom prst="rect">
            <a:avLst/>
          </a:prstGeom>
        </p:spPr>
        <p:txBody>
          <a:bodyPr anchor="b"/>
          <a:lstStyle>
            <a:lvl1pPr>
              <a:defRPr sz="1200">
                <a:solidFill>
                  <a:schemeClr val="tx1"/>
                </a:solidFill>
              </a:defRPr>
            </a:lvl1pPr>
          </a:lstStyle>
          <a:p>
            <a:endParaRPr lang="en-US"/>
          </a:p>
        </p:txBody>
      </p:sp>
      <p:sp>
        <p:nvSpPr>
          <p:cNvPr id="6" name="Slide Number Placeholder 5"/>
          <p:cNvSpPr>
            <a:spLocks noGrp="1"/>
          </p:cNvSpPr>
          <p:nvPr>
            <p:ph type="sldNum" sz="quarter" idx="12"/>
          </p:nvPr>
        </p:nvSpPr>
        <p:spPr>
          <a:xfrm>
            <a:off x="861203" y="6356349"/>
            <a:ext cx="1739661" cy="365125"/>
          </a:xfrm>
          <a:prstGeom prst="rect">
            <a:avLst/>
          </a:prstGeom>
        </p:spPr>
        <p:txBody>
          <a:bodyPr anchor="b"/>
          <a:lstStyle>
            <a:lvl1pPr algn="l">
              <a:defRPr sz="1200">
                <a:solidFill>
                  <a:schemeClr val="tx1"/>
                </a:solidFill>
              </a:defRPr>
            </a:lvl1pPr>
          </a:lstStyle>
          <a:p>
            <a:fld id="{F2BB75A9-DE2F-4A9C-AADE-E70985E59F1A}" type="slidenum">
              <a:rPr lang="en-US" smtClean="0"/>
              <a:t>‹#›</a:t>
            </a:fld>
            <a:endParaRPr lang="en-US"/>
          </a:p>
        </p:txBody>
      </p:sp>
      <p:sp>
        <p:nvSpPr>
          <p:cNvPr id="7" name="Title 1"/>
          <p:cNvSpPr>
            <a:spLocks noGrp="1"/>
          </p:cNvSpPr>
          <p:nvPr>
            <p:ph type="title"/>
          </p:nvPr>
        </p:nvSpPr>
        <p:spPr>
          <a:xfrm>
            <a:off x="838200" y="76200"/>
            <a:ext cx="10515600" cy="962025"/>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5643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81121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6331789" y="6356351"/>
            <a:ext cx="1473679" cy="365124"/>
          </a:xfrm>
          <a:prstGeom prst="rect">
            <a:avLst/>
          </a:prstGeom>
        </p:spPr>
        <p:txBody>
          <a:bodyPr anchor="b"/>
          <a:lstStyle>
            <a:lvl1pPr>
              <a:defRPr sz="1200">
                <a:solidFill>
                  <a:schemeClr val="tx1"/>
                </a:solidFill>
              </a:defRPr>
            </a:lvl1pPr>
          </a:lstStyle>
          <a:p>
            <a:fld id="{8E6E33C4-AB31-4F2E-A878-5DD021BB7EB3}" type="datetime1">
              <a:rPr lang="en-US" smtClean="0"/>
              <a:t>10/23/19</a:t>
            </a:fld>
            <a:endParaRPr lang="en-US"/>
          </a:p>
        </p:txBody>
      </p:sp>
      <p:sp>
        <p:nvSpPr>
          <p:cNvPr id="8" name="Footer Placeholder 4"/>
          <p:cNvSpPr>
            <a:spLocks noGrp="1"/>
          </p:cNvSpPr>
          <p:nvPr>
            <p:ph type="ftr" sz="quarter" idx="11"/>
          </p:nvPr>
        </p:nvSpPr>
        <p:spPr>
          <a:xfrm>
            <a:off x="2836653" y="6356349"/>
            <a:ext cx="3259347" cy="365125"/>
          </a:xfrm>
          <a:prstGeom prst="rect">
            <a:avLst/>
          </a:prstGeom>
        </p:spPr>
        <p:txBody>
          <a:bodyPr anchor="b"/>
          <a:lstStyle>
            <a:lvl1pPr>
              <a:defRPr sz="1200">
                <a:solidFill>
                  <a:schemeClr val="tx1"/>
                </a:solidFill>
              </a:defRPr>
            </a:lvl1pPr>
          </a:lstStyle>
          <a:p>
            <a:endParaRPr lang="en-US"/>
          </a:p>
        </p:txBody>
      </p:sp>
      <p:sp>
        <p:nvSpPr>
          <p:cNvPr id="9" name="Slide Number Placeholder 5"/>
          <p:cNvSpPr>
            <a:spLocks noGrp="1"/>
          </p:cNvSpPr>
          <p:nvPr>
            <p:ph type="sldNum" sz="quarter" idx="12"/>
          </p:nvPr>
        </p:nvSpPr>
        <p:spPr>
          <a:xfrm>
            <a:off x="861203" y="6356349"/>
            <a:ext cx="1739661" cy="365125"/>
          </a:xfrm>
          <a:prstGeom prst="rect">
            <a:avLst/>
          </a:prstGeom>
        </p:spPr>
        <p:txBody>
          <a:bodyPr anchor="b"/>
          <a:lstStyle>
            <a:lvl1pPr algn="l">
              <a:defRPr sz="1200">
                <a:solidFill>
                  <a:schemeClr val="tx1"/>
                </a:solidFill>
              </a:defRPr>
            </a:lvl1pPr>
          </a:lstStyle>
          <a:p>
            <a:fld id="{F2BB75A9-DE2F-4A9C-AADE-E70985E59F1A}" type="slidenum">
              <a:rPr lang="en-US" smtClean="0"/>
              <a:t>‹#›</a:t>
            </a:fld>
            <a:endParaRPr lang="en-US"/>
          </a:p>
        </p:txBody>
      </p:sp>
    </p:spTree>
    <p:extLst>
      <p:ext uri="{BB962C8B-B14F-4D97-AF65-F5344CB8AC3E}">
        <p14:creationId xmlns:p14="http://schemas.microsoft.com/office/powerpoint/2010/main" val="326865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10515600" cy="962025"/>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61203" y="1399876"/>
            <a:ext cx="5181600" cy="47672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203" y="1399876"/>
            <a:ext cx="5181600" cy="47672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6331789" y="6356351"/>
            <a:ext cx="1473679" cy="365124"/>
          </a:xfrm>
          <a:prstGeom prst="rect">
            <a:avLst/>
          </a:prstGeom>
        </p:spPr>
        <p:txBody>
          <a:bodyPr anchor="b"/>
          <a:lstStyle>
            <a:lvl1pPr>
              <a:defRPr sz="1200">
                <a:solidFill>
                  <a:schemeClr val="tx1"/>
                </a:solidFill>
              </a:defRPr>
            </a:lvl1pPr>
          </a:lstStyle>
          <a:p>
            <a:fld id="{A891A699-40CC-4F4A-B706-60CE4E173A2A}" type="datetime1">
              <a:rPr lang="en-US" smtClean="0"/>
              <a:t>10/23/19</a:t>
            </a:fld>
            <a:endParaRPr lang="en-US"/>
          </a:p>
        </p:txBody>
      </p:sp>
      <p:sp>
        <p:nvSpPr>
          <p:cNvPr id="9" name="Footer Placeholder 4"/>
          <p:cNvSpPr>
            <a:spLocks noGrp="1"/>
          </p:cNvSpPr>
          <p:nvPr>
            <p:ph type="ftr" sz="quarter" idx="11"/>
          </p:nvPr>
        </p:nvSpPr>
        <p:spPr>
          <a:xfrm>
            <a:off x="2836653" y="6356349"/>
            <a:ext cx="3259347" cy="365125"/>
          </a:xfrm>
          <a:prstGeom prst="rect">
            <a:avLst/>
          </a:prstGeom>
        </p:spPr>
        <p:txBody>
          <a:bodyPr anchor="b"/>
          <a:lstStyle>
            <a:lvl1pPr>
              <a:defRPr sz="1200">
                <a:solidFill>
                  <a:schemeClr val="tx1"/>
                </a:solidFill>
              </a:defRPr>
            </a:lvl1pPr>
          </a:lstStyle>
          <a:p>
            <a:endParaRPr lang="en-US"/>
          </a:p>
        </p:txBody>
      </p:sp>
      <p:sp>
        <p:nvSpPr>
          <p:cNvPr id="10" name="Slide Number Placeholder 5"/>
          <p:cNvSpPr>
            <a:spLocks noGrp="1"/>
          </p:cNvSpPr>
          <p:nvPr>
            <p:ph type="sldNum" sz="quarter" idx="12"/>
          </p:nvPr>
        </p:nvSpPr>
        <p:spPr>
          <a:xfrm>
            <a:off x="861203" y="6356349"/>
            <a:ext cx="1739661" cy="365125"/>
          </a:xfrm>
          <a:prstGeom prst="rect">
            <a:avLst/>
          </a:prstGeom>
        </p:spPr>
        <p:txBody>
          <a:bodyPr anchor="b"/>
          <a:lstStyle>
            <a:lvl1pPr algn="l">
              <a:defRPr sz="1200">
                <a:solidFill>
                  <a:schemeClr val="tx1"/>
                </a:solidFill>
              </a:defRPr>
            </a:lvl1pPr>
          </a:lstStyle>
          <a:p>
            <a:fld id="{F2BB75A9-DE2F-4A9C-AADE-E70985E59F1A}" type="slidenum">
              <a:rPr lang="en-US" smtClean="0"/>
              <a:t>‹#›</a:t>
            </a:fld>
            <a:endParaRPr lang="en-US"/>
          </a:p>
        </p:txBody>
      </p:sp>
    </p:spTree>
    <p:extLst>
      <p:ext uri="{BB962C8B-B14F-4D97-AF65-F5344CB8AC3E}">
        <p14:creationId xmlns:p14="http://schemas.microsoft.com/office/powerpoint/2010/main" val="412868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10515600" cy="97155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8200" y="1285452"/>
            <a:ext cx="5157787" cy="732682"/>
          </a:xfrm>
        </p:spPr>
        <p:txBody>
          <a:bodyPr anchor="t">
            <a:noAutofit/>
          </a:bodyPr>
          <a:lstStyle>
            <a:lvl1pPr marL="0" indent="0">
              <a:buNone/>
              <a:defRPr sz="3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8200" y="2109364"/>
            <a:ext cx="5157787" cy="40577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0612" y="1285452"/>
            <a:ext cx="5183188" cy="732682"/>
          </a:xfrm>
        </p:spPr>
        <p:txBody>
          <a:bodyPr anchor="t">
            <a:noAutofit/>
          </a:bodyPr>
          <a:lstStyle>
            <a:lvl1pPr marL="0" indent="0">
              <a:buNone/>
              <a:defRPr sz="3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2109364"/>
            <a:ext cx="5183188" cy="40577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6331789" y="6356351"/>
            <a:ext cx="1473679" cy="365124"/>
          </a:xfrm>
        </p:spPr>
        <p:txBody>
          <a:bodyPr anchor="b"/>
          <a:lstStyle>
            <a:lvl1pPr>
              <a:defRPr sz="1200">
                <a:solidFill>
                  <a:schemeClr val="tx1"/>
                </a:solidFill>
              </a:defRPr>
            </a:lvl1pPr>
          </a:lstStyle>
          <a:p>
            <a:fld id="{75B28DA6-57FF-4FC2-8B21-4EB5C4A365F1}" type="datetime1">
              <a:rPr lang="en-US" smtClean="0"/>
              <a:t>10/23/19</a:t>
            </a:fld>
            <a:endParaRPr lang="en-US"/>
          </a:p>
        </p:txBody>
      </p:sp>
      <p:sp>
        <p:nvSpPr>
          <p:cNvPr id="11" name="Footer Placeholder 4"/>
          <p:cNvSpPr>
            <a:spLocks noGrp="1"/>
          </p:cNvSpPr>
          <p:nvPr>
            <p:ph type="ftr" sz="quarter" idx="11"/>
          </p:nvPr>
        </p:nvSpPr>
        <p:spPr>
          <a:xfrm>
            <a:off x="2836653" y="6356349"/>
            <a:ext cx="3259347" cy="365125"/>
          </a:xfrm>
        </p:spPr>
        <p:txBody>
          <a:bodyPr anchor="b"/>
          <a:lstStyle>
            <a:lvl1pPr>
              <a:defRPr sz="1200">
                <a:solidFill>
                  <a:schemeClr val="tx1"/>
                </a:solidFill>
              </a:defRPr>
            </a:lvl1pPr>
          </a:lstStyle>
          <a:p>
            <a:endParaRPr lang="en-US"/>
          </a:p>
        </p:txBody>
      </p:sp>
      <p:sp>
        <p:nvSpPr>
          <p:cNvPr id="12" name="Slide Number Placeholder 5"/>
          <p:cNvSpPr>
            <a:spLocks noGrp="1"/>
          </p:cNvSpPr>
          <p:nvPr>
            <p:ph type="sldNum" sz="quarter" idx="12"/>
          </p:nvPr>
        </p:nvSpPr>
        <p:spPr>
          <a:xfrm>
            <a:off x="861203" y="6356349"/>
            <a:ext cx="1739661" cy="365125"/>
          </a:xfrm>
        </p:spPr>
        <p:txBody>
          <a:bodyPr anchor="b"/>
          <a:lstStyle>
            <a:lvl1pPr algn="l">
              <a:defRPr sz="1200">
                <a:solidFill>
                  <a:schemeClr val="tx1"/>
                </a:solidFill>
              </a:defRPr>
            </a:lvl1pPr>
          </a:lstStyle>
          <a:p>
            <a:fld id="{F2BB75A9-DE2F-4A9C-AADE-E70985E59F1A}" type="slidenum">
              <a:rPr lang="en-US" smtClean="0"/>
              <a:t>‹#›</a:t>
            </a:fld>
            <a:endParaRPr lang="en-US"/>
          </a:p>
        </p:txBody>
      </p:sp>
    </p:spTree>
    <p:extLst>
      <p:ext uri="{BB962C8B-B14F-4D97-AF65-F5344CB8AC3E}">
        <p14:creationId xmlns:p14="http://schemas.microsoft.com/office/powerpoint/2010/main" val="3382584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6331789" y="6356351"/>
            <a:ext cx="1473679" cy="365124"/>
          </a:xfrm>
          <a:prstGeom prst="rect">
            <a:avLst/>
          </a:prstGeom>
        </p:spPr>
        <p:txBody>
          <a:bodyPr anchor="b"/>
          <a:lstStyle>
            <a:lvl1pPr>
              <a:defRPr sz="1200">
                <a:solidFill>
                  <a:schemeClr val="tx1"/>
                </a:solidFill>
              </a:defRPr>
            </a:lvl1pPr>
          </a:lstStyle>
          <a:p>
            <a:fld id="{F2D62E79-D7C0-4731-92B7-39B6F64D64AC}" type="datetime1">
              <a:rPr lang="en-US" smtClean="0"/>
              <a:t>10/23/19</a:t>
            </a:fld>
            <a:endParaRPr lang="en-US"/>
          </a:p>
        </p:txBody>
      </p:sp>
      <p:sp>
        <p:nvSpPr>
          <p:cNvPr id="7" name="Footer Placeholder 4"/>
          <p:cNvSpPr>
            <a:spLocks noGrp="1"/>
          </p:cNvSpPr>
          <p:nvPr>
            <p:ph type="ftr" sz="quarter" idx="11"/>
          </p:nvPr>
        </p:nvSpPr>
        <p:spPr>
          <a:xfrm>
            <a:off x="2836653" y="6356349"/>
            <a:ext cx="3259347" cy="365125"/>
          </a:xfrm>
          <a:prstGeom prst="rect">
            <a:avLst/>
          </a:prstGeom>
        </p:spPr>
        <p:txBody>
          <a:bodyPr anchor="b"/>
          <a:lstStyle>
            <a:lvl1pPr>
              <a:defRPr sz="1200">
                <a:solidFill>
                  <a:schemeClr val="tx1"/>
                </a:solidFill>
              </a:defRPr>
            </a:lvl1pPr>
          </a:lstStyle>
          <a:p>
            <a:endParaRPr lang="en-US"/>
          </a:p>
        </p:txBody>
      </p:sp>
      <p:sp>
        <p:nvSpPr>
          <p:cNvPr id="8" name="Slide Number Placeholder 5"/>
          <p:cNvSpPr>
            <a:spLocks noGrp="1"/>
          </p:cNvSpPr>
          <p:nvPr>
            <p:ph type="sldNum" sz="quarter" idx="12"/>
          </p:nvPr>
        </p:nvSpPr>
        <p:spPr>
          <a:xfrm>
            <a:off x="861203" y="6356349"/>
            <a:ext cx="1739661" cy="365125"/>
          </a:xfrm>
          <a:prstGeom prst="rect">
            <a:avLst/>
          </a:prstGeom>
        </p:spPr>
        <p:txBody>
          <a:bodyPr anchor="b"/>
          <a:lstStyle>
            <a:lvl1pPr algn="l">
              <a:defRPr sz="1200">
                <a:solidFill>
                  <a:schemeClr val="tx1"/>
                </a:solidFill>
              </a:defRPr>
            </a:lvl1pPr>
          </a:lstStyle>
          <a:p>
            <a:fld id="{F2BB75A9-DE2F-4A9C-AADE-E70985E59F1A}" type="slidenum">
              <a:rPr lang="en-US" smtClean="0"/>
              <a:t>‹#›</a:t>
            </a:fld>
            <a:endParaRPr lang="en-US"/>
          </a:p>
        </p:txBody>
      </p:sp>
      <p:sp>
        <p:nvSpPr>
          <p:cNvPr id="9" name="Title 1"/>
          <p:cNvSpPr>
            <a:spLocks noGrp="1"/>
          </p:cNvSpPr>
          <p:nvPr>
            <p:ph type="title"/>
          </p:nvPr>
        </p:nvSpPr>
        <p:spPr>
          <a:xfrm>
            <a:off x="838200" y="76200"/>
            <a:ext cx="10515600" cy="962025"/>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1553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331789" y="6356351"/>
            <a:ext cx="1473679" cy="365124"/>
          </a:xfrm>
        </p:spPr>
        <p:txBody>
          <a:bodyPr anchor="b"/>
          <a:lstStyle>
            <a:lvl1pPr>
              <a:defRPr sz="1200">
                <a:solidFill>
                  <a:schemeClr val="tx1"/>
                </a:solidFill>
              </a:defRPr>
            </a:lvl1pPr>
          </a:lstStyle>
          <a:p>
            <a:fld id="{19992141-C01B-47AF-BE48-8DFAF66DBC42}" type="datetime1">
              <a:rPr lang="en-US" smtClean="0"/>
              <a:t>10/23/19</a:t>
            </a:fld>
            <a:endParaRPr lang="en-US"/>
          </a:p>
        </p:txBody>
      </p:sp>
      <p:sp>
        <p:nvSpPr>
          <p:cNvPr id="6" name="Footer Placeholder 4"/>
          <p:cNvSpPr>
            <a:spLocks noGrp="1"/>
          </p:cNvSpPr>
          <p:nvPr>
            <p:ph type="ftr" sz="quarter" idx="11"/>
          </p:nvPr>
        </p:nvSpPr>
        <p:spPr>
          <a:xfrm>
            <a:off x="2836653" y="6356349"/>
            <a:ext cx="3259347" cy="365125"/>
          </a:xfrm>
        </p:spPr>
        <p:txBody>
          <a:bodyPr anchor="b"/>
          <a:lstStyle>
            <a:lvl1pPr>
              <a:defRPr sz="1200">
                <a:solidFill>
                  <a:schemeClr val="tx1"/>
                </a:solidFill>
              </a:defRPr>
            </a:lvl1pPr>
          </a:lstStyle>
          <a:p>
            <a:endParaRPr lang="en-US"/>
          </a:p>
        </p:txBody>
      </p:sp>
      <p:sp>
        <p:nvSpPr>
          <p:cNvPr id="7" name="Slide Number Placeholder 5"/>
          <p:cNvSpPr>
            <a:spLocks noGrp="1"/>
          </p:cNvSpPr>
          <p:nvPr>
            <p:ph type="sldNum" sz="quarter" idx="12"/>
          </p:nvPr>
        </p:nvSpPr>
        <p:spPr>
          <a:xfrm>
            <a:off x="861203" y="6356349"/>
            <a:ext cx="1739661" cy="365125"/>
          </a:xfrm>
        </p:spPr>
        <p:txBody>
          <a:bodyPr anchor="b"/>
          <a:lstStyle>
            <a:lvl1pPr algn="l">
              <a:defRPr sz="1200">
                <a:solidFill>
                  <a:schemeClr val="tx1"/>
                </a:solidFill>
              </a:defRPr>
            </a:lvl1pPr>
          </a:lstStyle>
          <a:p>
            <a:fld id="{F2BB75A9-DE2F-4A9C-AADE-E70985E59F1A}" type="slidenum">
              <a:rPr lang="en-US" smtClean="0"/>
              <a:t>‹#›</a:t>
            </a:fld>
            <a:endParaRPr lang="en-US"/>
          </a:p>
        </p:txBody>
      </p:sp>
    </p:spTree>
    <p:extLst>
      <p:ext uri="{BB962C8B-B14F-4D97-AF65-F5344CB8AC3E}">
        <p14:creationId xmlns:p14="http://schemas.microsoft.com/office/powerpoint/2010/main" val="296642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20302"/>
            <a:ext cx="3932237" cy="920660"/>
          </a:xfrm>
        </p:spPr>
        <p:txBody>
          <a:bodyPr anchor="t">
            <a:noAutofit/>
          </a:bodyPr>
          <a:lstStyle>
            <a:lvl1pPr>
              <a:defRPr sz="32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81600" y="1420302"/>
            <a:ext cx="6172200" cy="4736658"/>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340961"/>
            <a:ext cx="3932237" cy="3815999"/>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6331789" y="6356351"/>
            <a:ext cx="1473679" cy="365124"/>
          </a:xfrm>
        </p:spPr>
        <p:txBody>
          <a:bodyPr anchor="b"/>
          <a:lstStyle>
            <a:lvl1pPr>
              <a:defRPr sz="1200">
                <a:solidFill>
                  <a:schemeClr val="tx1"/>
                </a:solidFill>
              </a:defRPr>
            </a:lvl1pPr>
          </a:lstStyle>
          <a:p>
            <a:fld id="{94BF7794-274E-44BD-A351-CB7D17ADC709}" type="datetime1">
              <a:rPr lang="en-US" smtClean="0"/>
              <a:t>10/23/19</a:t>
            </a:fld>
            <a:endParaRPr lang="en-US"/>
          </a:p>
        </p:txBody>
      </p:sp>
      <p:sp>
        <p:nvSpPr>
          <p:cNvPr id="9" name="Footer Placeholder 4"/>
          <p:cNvSpPr>
            <a:spLocks noGrp="1"/>
          </p:cNvSpPr>
          <p:nvPr>
            <p:ph type="ftr" sz="quarter" idx="11"/>
          </p:nvPr>
        </p:nvSpPr>
        <p:spPr>
          <a:xfrm>
            <a:off x="2836653" y="6356349"/>
            <a:ext cx="3259347" cy="365125"/>
          </a:xfrm>
        </p:spPr>
        <p:txBody>
          <a:bodyPr anchor="b"/>
          <a:lstStyle>
            <a:lvl1pPr>
              <a:defRPr sz="1200">
                <a:solidFill>
                  <a:schemeClr val="tx1"/>
                </a:solidFill>
              </a:defRPr>
            </a:lvl1pPr>
          </a:lstStyle>
          <a:p>
            <a:endParaRPr lang="en-US"/>
          </a:p>
        </p:txBody>
      </p:sp>
      <p:sp>
        <p:nvSpPr>
          <p:cNvPr id="10" name="Slide Number Placeholder 5"/>
          <p:cNvSpPr>
            <a:spLocks noGrp="1"/>
          </p:cNvSpPr>
          <p:nvPr>
            <p:ph type="sldNum" sz="quarter" idx="12"/>
          </p:nvPr>
        </p:nvSpPr>
        <p:spPr>
          <a:xfrm>
            <a:off x="861203" y="6356349"/>
            <a:ext cx="1739661" cy="365125"/>
          </a:xfrm>
        </p:spPr>
        <p:txBody>
          <a:bodyPr anchor="b"/>
          <a:lstStyle>
            <a:lvl1pPr algn="l">
              <a:defRPr sz="1200">
                <a:solidFill>
                  <a:schemeClr val="tx1"/>
                </a:solidFill>
              </a:defRPr>
            </a:lvl1pPr>
          </a:lstStyle>
          <a:p>
            <a:fld id="{F2BB75A9-DE2F-4A9C-AADE-E70985E59F1A}" type="slidenum">
              <a:rPr lang="en-US" smtClean="0"/>
              <a:t>‹#›</a:t>
            </a:fld>
            <a:endParaRPr lang="en-US"/>
          </a:p>
        </p:txBody>
      </p:sp>
    </p:spTree>
    <p:extLst>
      <p:ext uri="{BB962C8B-B14F-4D97-AF65-F5344CB8AC3E}">
        <p14:creationId xmlns:p14="http://schemas.microsoft.com/office/powerpoint/2010/main" val="292153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954" y="1412575"/>
            <a:ext cx="3932237" cy="924197"/>
          </a:xfrm>
        </p:spPr>
        <p:txBody>
          <a:bodyPr anchor="t">
            <a:noAutofit/>
          </a:bodyPr>
          <a:lstStyle>
            <a:lvl1pPr>
              <a:defRPr sz="320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0354" y="1412577"/>
            <a:ext cx="6172200" cy="4744384"/>
          </a:xfrm>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6954" y="2336772"/>
            <a:ext cx="3932237" cy="38201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6331789" y="6356351"/>
            <a:ext cx="1473679" cy="365124"/>
          </a:xfrm>
        </p:spPr>
        <p:txBody>
          <a:bodyPr anchor="b"/>
          <a:lstStyle>
            <a:lvl1pPr>
              <a:defRPr sz="1200">
                <a:solidFill>
                  <a:schemeClr val="tx1"/>
                </a:solidFill>
              </a:defRPr>
            </a:lvl1pPr>
          </a:lstStyle>
          <a:p>
            <a:fld id="{ABF49A63-61DD-4EDC-AFB6-F145D7764D49}" type="datetime1">
              <a:rPr lang="en-US" smtClean="0"/>
              <a:t>10/23/19</a:t>
            </a:fld>
            <a:endParaRPr lang="en-US"/>
          </a:p>
        </p:txBody>
      </p:sp>
      <p:sp>
        <p:nvSpPr>
          <p:cNvPr id="9" name="Footer Placeholder 4"/>
          <p:cNvSpPr>
            <a:spLocks noGrp="1"/>
          </p:cNvSpPr>
          <p:nvPr>
            <p:ph type="ftr" sz="quarter" idx="11"/>
          </p:nvPr>
        </p:nvSpPr>
        <p:spPr>
          <a:xfrm>
            <a:off x="2836653" y="6356349"/>
            <a:ext cx="3259347" cy="365125"/>
          </a:xfrm>
        </p:spPr>
        <p:txBody>
          <a:bodyPr anchor="b"/>
          <a:lstStyle>
            <a:lvl1pPr>
              <a:defRPr sz="1200">
                <a:solidFill>
                  <a:schemeClr val="tx1"/>
                </a:solidFill>
              </a:defRPr>
            </a:lvl1pPr>
          </a:lstStyle>
          <a:p>
            <a:endParaRPr lang="en-US"/>
          </a:p>
        </p:txBody>
      </p:sp>
      <p:sp>
        <p:nvSpPr>
          <p:cNvPr id="10" name="Slide Number Placeholder 5"/>
          <p:cNvSpPr>
            <a:spLocks noGrp="1"/>
          </p:cNvSpPr>
          <p:nvPr>
            <p:ph type="sldNum" sz="quarter" idx="12"/>
          </p:nvPr>
        </p:nvSpPr>
        <p:spPr>
          <a:xfrm>
            <a:off x="861203" y="6356349"/>
            <a:ext cx="1739661" cy="365125"/>
          </a:xfrm>
        </p:spPr>
        <p:txBody>
          <a:bodyPr anchor="b"/>
          <a:lstStyle>
            <a:lvl1pPr algn="l">
              <a:defRPr sz="1200">
                <a:solidFill>
                  <a:schemeClr val="tx1"/>
                </a:solidFill>
              </a:defRPr>
            </a:lvl1pPr>
          </a:lstStyle>
          <a:p>
            <a:fld id="{F2BB75A9-DE2F-4A9C-AADE-E70985E59F1A}" type="slidenum">
              <a:rPr lang="en-US" smtClean="0"/>
              <a:t>‹#›</a:t>
            </a:fld>
            <a:endParaRPr lang="en-US"/>
          </a:p>
        </p:txBody>
      </p:sp>
    </p:spTree>
    <p:extLst>
      <p:ext uri="{BB962C8B-B14F-4D97-AF65-F5344CB8AC3E}">
        <p14:creationId xmlns:p14="http://schemas.microsoft.com/office/powerpoint/2010/main" val="27216707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6653" y="992142"/>
            <a:ext cx="915505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36653" y="2452642"/>
            <a:ext cx="9155050" cy="34226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331789" y="6356351"/>
            <a:ext cx="1473679" cy="365124"/>
          </a:xfrm>
          <a:prstGeom prst="rect">
            <a:avLst/>
          </a:prstGeom>
        </p:spPr>
        <p:txBody>
          <a:bodyPr/>
          <a:lstStyle>
            <a:lvl1pPr>
              <a:defRPr>
                <a:solidFill>
                  <a:schemeClr val="tx1"/>
                </a:solidFill>
              </a:defRPr>
            </a:lvl1pPr>
          </a:lstStyle>
          <a:p>
            <a:fld id="{7406BF31-7418-4C17-94D0-26DFC2D315C5}" type="datetime1">
              <a:rPr lang="en-US" smtClean="0"/>
              <a:t>10/23/19</a:t>
            </a:fld>
            <a:endParaRPr lang="en-US"/>
          </a:p>
        </p:txBody>
      </p:sp>
      <p:sp>
        <p:nvSpPr>
          <p:cNvPr id="8" name="Footer Placeholder 4"/>
          <p:cNvSpPr>
            <a:spLocks noGrp="1"/>
          </p:cNvSpPr>
          <p:nvPr>
            <p:ph type="ftr" sz="quarter" idx="3"/>
          </p:nvPr>
        </p:nvSpPr>
        <p:spPr>
          <a:xfrm>
            <a:off x="2836653" y="6356349"/>
            <a:ext cx="3259347" cy="365125"/>
          </a:xfrm>
          <a:prstGeom prst="rect">
            <a:avLst/>
          </a:prstGeom>
        </p:spPr>
        <p:txBody>
          <a:bodyPr/>
          <a:lstStyle>
            <a:lvl1pPr>
              <a:defRPr>
                <a:solidFill>
                  <a:schemeClr val="tx1"/>
                </a:solidFill>
              </a:defRPr>
            </a:lvl1pPr>
          </a:lstStyle>
          <a:p>
            <a:endParaRPr lang="en-US"/>
          </a:p>
        </p:txBody>
      </p:sp>
      <p:sp>
        <p:nvSpPr>
          <p:cNvPr id="9" name="Slide Number Placeholder 5"/>
          <p:cNvSpPr>
            <a:spLocks noGrp="1"/>
          </p:cNvSpPr>
          <p:nvPr>
            <p:ph type="sldNum" sz="quarter" idx="4"/>
          </p:nvPr>
        </p:nvSpPr>
        <p:spPr>
          <a:xfrm>
            <a:off x="861203" y="6356349"/>
            <a:ext cx="1739661" cy="365125"/>
          </a:xfrm>
          <a:prstGeom prst="rect">
            <a:avLst/>
          </a:prstGeom>
        </p:spPr>
        <p:txBody>
          <a:bodyPr/>
          <a:lstStyle>
            <a:lvl1pPr algn="l">
              <a:defRPr>
                <a:solidFill>
                  <a:schemeClr val="tx1"/>
                </a:solidFill>
              </a:defRPr>
            </a:lvl1pPr>
          </a:lstStyle>
          <a:p>
            <a:fld id="{F2BB75A9-DE2F-4A9C-AADE-E70985E59F1A}" type="slidenum">
              <a:rPr lang="en-US" smtClean="0"/>
              <a:t>‹#›</a:t>
            </a:fld>
            <a:endParaRPr lang="en-US"/>
          </a:p>
        </p:txBody>
      </p:sp>
    </p:spTree>
    <p:extLst>
      <p:ext uri="{BB962C8B-B14F-4D97-AF65-F5344CB8AC3E}">
        <p14:creationId xmlns:p14="http://schemas.microsoft.com/office/powerpoint/2010/main" val="206240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27388" y="1182625"/>
            <a:ext cx="8839200" cy="1393825"/>
          </a:xfrm>
        </p:spPr>
        <p:txBody>
          <a:bodyPr/>
          <a:lstStyle/>
          <a:p>
            <a:pPr eaLnBrk="1" hangingPunct="1">
              <a:defRPr/>
            </a:pPr>
            <a:r>
              <a:rPr lang="en-US" sz="4000" b="1" dirty="0">
                <a:effectLst>
                  <a:outerShdw blurRad="38100" dist="38100" dir="2700000" algn="tl">
                    <a:srgbClr val="000000">
                      <a:alpha val="43137"/>
                    </a:srgbClr>
                  </a:outerShdw>
                </a:effectLst>
              </a:rPr>
              <a:t>New York’s Dignity for All Students Act and Cyberbullying Law</a:t>
            </a:r>
          </a:p>
        </p:txBody>
      </p:sp>
      <p:sp>
        <p:nvSpPr>
          <p:cNvPr id="3076" name="Rectangle 6"/>
          <p:cNvSpPr>
            <a:spLocks noChangeArrowheads="1"/>
          </p:cNvSpPr>
          <p:nvPr/>
        </p:nvSpPr>
        <p:spPr bwMode="auto">
          <a:xfrm>
            <a:off x="4623372" y="4163568"/>
            <a:ext cx="5883084"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80000"/>
              </a:lnSpc>
              <a:spcBef>
                <a:spcPct val="20000"/>
              </a:spcBef>
              <a:spcAft>
                <a:spcPct val="0"/>
              </a:spcAft>
              <a:buClr>
                <a:srgbClr val="EE8E00"/>
              </a:buClr>
              <a:buFont typeface="Wingdings" pitchFamily="2" charset="2"/>
              <a:buNone/>
              <a:defRPr/>
            </a:pPr>
            <a:endParaRPr lang="en-US" b="1" dirty="0">
              <a:solidFill>
                <a:schemeClr val="bg1"/>
              </a:solidFill>
              <a:latin typeface="Arial" charset="0"/>
            </a:endParaRPr>
          </a:p>
          <a:p>
            <a:pPr algn="ctr" fontAlgn="base">
              <a:lnSpc>
                <a:spcPct val="80000"/>
              </a:lnSpc>
              <a:spcBef>
                <a:spcPct val="20000"/>
              </a:spcBef>
              <a:spcAft>
                <a:spcPct val="0"/>
              </a:spcAft>
              <a:buClr>
                <a:srgbClr val="EE8E00"/>
              </a:buClr>
              <a:buFont typeface="Wingdings" pitchFamily="2" charset="2"/>
              <a:buNone/>
              <a:defRPr/>
            </a:pPr>
            <a:r>
              <a:rPr lang="en-US" sz="1600" b="1" dirty="0">
                <a:solidFill>
                  <a:schemeClr val="bg1"/>
                </a:solidFill>
              </a:rPr>
              <a:t>Andrew J. Freedman, Esq.</a:t>
            </a:r>
          </a:p>
          <a:p>
            <a:pPr algn="ctr" fontAlgn="base">
              <a:lnSpc>
                <a:spcPct val="80000"/>
              </a:lnSpc>
              <a:spcBef>
                <a:spcPct val="20000"/>
              </a:spcBef>
              <a:spcAft>
                <a:spcPct val="0"/>
              </a:spcAft>
              <a:buClr>
                <a:srgbClr val="EE8E00"/>
              </a:buClr>
              <a:buFont typeface="Wingdings" pitchFamily="2" charset="2"/>
              <a:buNone/>
              <a:defRPr/>
            </a:pPr>
            <a:r>
              <a:rPr lang="en-US" sz="1600" b="1" dirty="0">
                <a:solidFill>
                  <a:schemeClr val="bg1"/>
                </a:solidFill>
              </a:rPr>
              <a:t>Hodgson Russ LLP</a:t>
            </a:r>
          </a:p>
          <a:p>
            <a:pPr algn="ctr" fontAlgn="base">
              <a:lnSpc>
                <a:spcPct val="80000"/>
              </a:lnSpc>
              <a:spcBef>
                <a:spcPct val="20000"/>
              </a:spcBef>
              <a:spcAft>
                <a:spcPct val="0"/>
              </a:spcAft>
              <a:buClr>
                <a:srgbClr val="EE8E00"/>
              </a:buClr>
              <a:buFont typeface="Wingdings" pitchFamily="2" charset="2"/>
              <a:buNone/>
              <a:defRPr/>
            </a:pPr>
            <a:r>
              <a:rPr lang="en-US" sz="1600" b="1" dirty="0">
                <a:solidFill>
                  <a:schemeClr val="bg1"/>
                </a:solidFill>
              </a:rPr>
              <a:t>afreedman@hodgsonruss.com</a:t>
            </a:r>
          </a:p>
          <a:p>
            <a:pPr algn="ctr" fontAlgn="base">
              <a:lnSpc>
                <a:spcPct val="80000"/>
              </a:lnSpc>
              <a:spcBef>
                <a:spcPct val="5000"/>
              </a:spcBef>
              <a:spcAft>
                <a:spcPct val="0"/>
              </a:spcAft>
              <a:buClr>
                <a:srgbClr val="EE8E00"/>
              </a:buClr>
              <a:buFont typeface="Wingdings" pitchFamily="2" charset="2"/>
              <a:buNone/>
              <a:defRPr/>
            </a:pPr>
            <a:endParaRPr lang="en-US" sz="1600" dirty="0">
              <a:solidFill>
                <a:schemeClr val="bg1"/>
              </a:solidFill>
            </a:endParaRPr>
          </a:p>
          <a:p>
            <a:pPr algn="ctr" fontAlgn="base">
              <a:lnSpc>
                <a:spcPct val="80000"/>
              </a:lnSpc>
              <a:spcBef>
                <a:spcPct val="5000"/>
              </a:spcBef>
              <a:spcAft>
                <a:spcPct val="0"/>
              </a:spcAft>
              <a:buClr>
                <a:srgbClr val="EE8E00"/>
              </a:buClr>
              <a:buFont typeface="Wingdings" pitchFamily="2" charset="2"/>
              <a:buNone/>
              <a:defRPr/>
            </a:pPr>
            <a:endParaRPr lang="en-US" dirty="0">
              <a:solidFill>
                <a:schemeClr val="bg1"/>
              </a:solidFill>
              <a:latin typeface="Arial" charset="0"/>
            </a:endParaRPr>
          </a:p>
          <a:p>
            <a:pPr algn="ctr" fontAlgn="base">
              <a:lnSpc>
                <a:spcPct val="80000"/>
              </a:lnSpc>
              <a:spcBef>
                <a:spcPct val="20000"/>
              </a:spcBef>
              <a:spcAft>
                <a:spcPct val="0"/>
              </a:spcAft>
              <a:buClr>
                <a:srgbClr val="EE8E00"/>
              </a:buClr>
              <a:buFont typeface="Wingdings" pitchFamily="2" charset="2"/>
              <a:buNone/>
              <a:defRPr/>
            </a:pPr>
            <a:endParaRPr lang="en-US" dirty="0">
              <a:solidFill>
                <a:schemeClr val="bg1"/>
              </a:solidFill>
            </a:endParaRPr>
          </a:p>
          <a:p>
            <a:pPr algn="ctr" fontAlgn="base">
              <a:lnSpc>
                <a:spcPct val="80000"/>
              </a:lnSpc>
              <a:spcBef>
                <a:spcPct val="5000"/>
              </a:spcBef>
              <a:spcAft>
                <a:spcPct val="0"/>
              </a:spcAft>
              <a:buClr>
                <a:srgbClr val="EE8E00"/>
              </a:buClr>
              <a:buFont typeface="Wingdings" pitchFamily="2" charset="2"/>
              <a:buNone/>
              <a:defRPr/>
            </a:pPr>
            <a:endParaRPr lang="en-US" dirty="0">
              <a:solidFill>
                <a:schemeClr val="bg1"/>
              </a:solidFill>
              <a:latin typeface="Arial" charset="0"/>
            </a:endParaRPr>
          </a:p>
        </p:txBody>
      </p:sp>
    </p:spTree>
    <p:extLst>
      <p:ext uri="{BB962C8B-B14F-4D97-AF65-F5344CB8AC3E}">
        <p14:creationId xmlns:p14="http://schemas.microsoft.com/office/powerpoint/2010/main" val="24315646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idx="1"/>
          </p:nvPr>
        </p:nvSpPr>
        <p:spPr/>
        <p:txBody>
          <a:bodyPr>
            <a:normAutofit/>
          </a:bodyPr>
          <a:lstStyle/>
          <a:p>
            <a:pPr lvl="1" eaLnBrk="1" hangingPunct="1">
              <a:lnSpc>
                <a:spcPct val="90000"/>
              </a:lnSpc>
            </a:pPr>
            <a:endParaRPr lang="en-US" dirty="0" smtClean="0"/>
          </a:p>
          <a:p>
            <a:r>
              <a:rPr lang="en-US" dirty="0" smtClean="0"/>
              <a:t>Amendment to 8 </a:t>
            </a:r>
            <a:r>
              <a:rPr lang="en-US" dirty="0" err="1" smtClean="0"/>
              <a:t>NYCRR</a:t>
            </a:r>
            <a:r>
              <a:rPr lang="en-US" dirty="0" smtClean="0"/>
              <a:t> 100.2(c) – Instruction in Certain Subjects</a:t>
            </a:r>
          </a:p>
          <a:p>
            <a:pPr lvl="1"/>
            <a:r>
              <a:rPr lang="en-US" dirty="0"/>
              <a:t>Instruction includes civility, citizenship and character </a:t>
            </a:r>
            <a:r>
              <a:rPr lang="en-US" dirty="0" smtClean="0"/>
              <a:t>education</a:t>
            </a:r>
            <a:endParaRPr lang="en-US" dirty="0"/>
          </a:p>
          <a:p>
            <a:pPr lvl="1"/>
            <a:r>
              <a:rPr lang="en-US" dirty="0" smtClean="0"/>
              <a:t>Provide </a:t>
            </a:r>
            <a:r>
              <a:rPr lang="en-US" dirty="0"/>
              <a:t>awareness and sensitivity to discrimination or harassment</a:t>
            </a:r>
          </a:p>
          <a:p>
            <a:pPr lvl="1"/>
            <a:r>
              <a:rPr lang="en-US" dirty="0"/>
              <a:t>Civility in the relations of people of different races, weights, national origins, ethnic groups, religions, religious practices, mental or physical </a:t>
            </a:r>
            <a:r>
              <a:rPr lang="en-US" dirty="0" smtClean="0"/>
              <a:t>abilities, </a:t>
            </a:r>
            <a:r>
              <a:rPr lang="en-US" dirty="0"/>
              <a:t>sexual orientations, genders, and </a:t>
            </a:r>
            <a:r>
              <a:rPr lang="en-US" dirty="0" smtClean="0"/>
              <a:t>sexes</a:t>
            </a:r>
          </a:p>
        </p:txBody>
      </p:sp>
      <p:sp>
        <p:nvSpPr>
          <p:cNvPr id="18434" name="Slide Number Placeholder 5"/>
          <p:cNvSpPr>
            <a:spLocks noGrp="1"/>
          </p:cNvSpPr>
          <p:nvPr>
            <p:ph type="sldNum" sz="quarter" idx="12"/>
          </p:nvPr>
        </p:nvSpPr>
        <p:spPr>
          <a:noFill/>
          <a:ln>
            <a:miter lim="800000"/>
            <a:headEnd/>
            <a:tailEnd/>
          </a:ln>
        </p:spPr>
        <p:txBody>
          <a:bodyPr/>
          <a:lstStyle/>
          <a:p>
            <a:fld id="{C50FB91B-B165-44D2-8AB8-37A72594AAB5}" type="slidenum">
              <a:rPr lang="en-US" smtClean="0">
                <a:solidFill>
                  <a:srgbClr val="000000"/>
                </a:solidFill>
              </a:rPr>
              <a:pPr/>
              <a:t>10</a:t>
            </a:fld>
            <a:endParaRPr lang="en-US" smtClean="0">
              <a:solidFill>
                <a:srgbClr val="000000"/>
              </a:solidFill>
            </a:endParaRPr>
          </a:p>
        </p:txBody>
      </p:sp>
      <p:sp>
        <p:nvSpPr>
          <p:cNvPr id="18435" name="Rectangle 2"/>
          <p:cNvSpPr>
            <a:spLocks noGrp="1" noChangeArrowheads="1"/>
          </p:cNvSpPr>
          <p:nvPr>
            <p:ph type="title"/>
          </p:nvPr>
        </p:nvSpPr>
        <p:spPr/>
        <p:txBody>
          <a:bodyPr/>
          <a:lstStyle/>
          <a:p>
            <a:pPr eaLnBrk="1" hangingPunct="1"/>
            <a:r>
              <a:rPr lang="en-US" sz="4000" dirty="0" err="1" smtClean="0"/>
              <a:t>DASA</a:t>
            </a:r>
            <a:r>
              <a:rPr lang="en-US" sz="4000" dirty="0" smtClean="0"/>
              <a:t>- District’s Responsibilities</a:t>
            </a:r>
            <a:endParaRPr lang="en-US" sz="4000" dirty="0"/>
          </a:p>
        </p:txBody>
      </p:sp>
      <p:pic>
        <p:nvPicPr>
          <p:cNvPr id="5" name="Picture 11" descr="C:\Users\ghoward\AppData\Local\Microsoft\Windows\Temporary Internet Files\Content.IE5\J2JSIIQD\MC900351700[1].wmf"/>
          <p:cNvPicPr>
            <a:picLocks noChangeAspect="1" noChangeArrowheads="1"/>
          </p:cNvPicPr>
          <p:nvPr/>
        </p:nvPicPr>
        <p:blipFill>
          <a:blip r:embed="rId2" cstate="print"/>
          <a:srcRect/>
          <a:stretch>
            <a:fillRect/>
          </a:stretch>
        </p:blipFill>
        <p:spPr bwMode="auto">
          <a:xfrm>
            <a:off x="8001000" y="5105400"/>
            <a:ext cx="1248180" cy="1414604"/>
          </a:xfrm>
          <a:prstGeom prst="rect">
            <a:avLst/>
          </a:prstGeom>
          <a:noFill/>
        </p:spPr>
      </p:pic>
    </p:spTree>
    <p:extLst>
      <p:ext uri="{BB962C8B-B14F-4D97-AF65-F5344CB8AC3E}">
        <p14:creationId xmlns:p14="http://schemas.microsoft.com/office/powerpoint/2010/main" val="39108241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idx="1"/>
          </p:nvPr>
        </p:nvSpPr>
        <p:spPr/>
        <p:txBody>
          <a:bodyPr>
            <a:normAutofit/>
          </a:bodyPr>
          <a:lstStyle/>
          <a:p>
            <a:pPr>
              <a:lnSpc>
                <a:spcPct val="80000"/>
              </a:lnSpc>
            </a:pPr>
            <a:r>
              <a:rPr lang="en-US" dirty="0" smtClean="0"/>
              <a:t>Adopt </a:t>
            </a:r>
            <a:r>
              <a:rPr lang="en-US" dirty="0"/>
              <a:t>policies which create a school environment that is free from discrimination or </a:t>
            </a:r>
            <a:r>
              <a:rPr lang="en-US" dirty="0" smtClean="0"/>
              <a:t>harassment</a:t>
            </a:r>
            <a:endParaRPr lang="en-US" dirty="0"/>
          </a:p>
          <a:p>
            <a:pPr>
              <a:lnSpc>
                <a:spcPct val="80000"/>
              </a:lnSpc>
            </a:pPr>
            <a:r>
              <a:rPr lang="en-US" dirty="0"/>
              <a:t>Develop guidelines to be used in school training programs to discourage the development of discrimination or </a:t>
            </a:r>
            <a:r>
              <a:rPr lang="en-US" dirty="0" smtClean="0"/>
              <a:t>harassment</a:t>
            </a:r>
          </a:p>
          <a:p>
            <a:r>
              <a:rPr lang="en-US" dirty="0" smtClean="0"/>
              <a:t>Develop guidelines </a:t>
            </a:r>
            <a:r>
              <a:rPr lang="en-US" dirty="0"/>
              <a:t>relating to the development of nondiscriminatory instructional and counseling </a:t>
            </a:r>
            <a:r>
              <a:rPr lang="en-US" dirty="0" smtClean="0"/>
              <a:t>methods</a:t>
            </a:r>
            <a:endParaRPr lang="en-US" dirty="0"/>
          </a:p>
          <a:p>
            <a:r>
              <a:rPr lang="en-US" dirty="0" smtClean="0"/>
              <a:t>Ensure there is at </a:t>
            </a:r>
            <a:r>
              <a:rPr lang="en-US" dirty="0"/>
              <a:t>least one staff member at every school be </a:t>
            </a:r>
            <a:r>
              <a:rPr lang="en-US" u="sng" dirty="0"/>
              <a:t>thoroughly trained</a:t>
            </a:r>
            <a:r>
              <a:rPr lang="en-US" dirty="0"/>
              <a:t> to handle human relations in the areas of race, color, weight, national origin, ethnic group, religion, religious practice, disability, sexual orientation, gender, and sex.</a:t>
            </a:r>
          </a:p>
          <a:p>
            <a:pPr lvl="1"/>
            <a:endParaRPr lang="en-US" dirty="0" smtClean="0"/>
          </a:p>
        </p:txBody>
      </p:sp>
      <p:sp>
        <p:nvSpPr>
          <p:cNvPr id="15362" name="Slide Number Placeholder 5"/>
          <p:cNvSpPr>
            <a:spLocks noGrp="1"/>
          </p:cNvSpPr>
          <p:nvPr>
            <p:ph type="sldNum" sz="quarter" idx="12"/>
          </p:nvPr>
        </p:nvSpPr>
        <p:spPr>
          <a:noFill/>
          <a:ln>
            <a:miter lim="800000"/>
            <a:headEnd/>
            <a:tailEnd/>
          </a:ln>
        </p:spPr>
        <p:txBody>
          <a:bodyPr/>
          <a:lstStyle/>
          <a:p>
            <a:fld id="{6B4F0A56-C05C-43BE-80AA-2DB8376733A9}" type="slidenum">
              <a:rPr lang="en-US" smtClean="0">
                <a:solidFill>
                  <a:srgbClr val="000000"/>
                </a:solidFill>
              </a:rPr>
              <a:pPr/>
              <a:t>11</a:t>
            </a:fld>
            <a:endParaRPr lang="en-US" smtClean="0">
              <a:solidFill>
                <a:srgbClr val="000000"/>
              </a:solidFill>
            </a:endParaRPr>
          </a:p>
        </p:txBody>
      </p:sp>
      <p:sp>
        <p:nvSpPr>
          <p:cNvPr id="15363" name="Rectangle 2"/>
          <p:cNvSpPr>
            <a:spLocks noGrp="1" noChangeArrowheads="1"/>
          </p:cNvSpPr>
          <p:nvPr>
            <p:ph type="title"/>
          </p:nvPr>
        </p:nvSpPr>
        <p:spPr/>
        <p:txBody>
          <a:bodyPr>
            <a:normAutofit/>
          </a:bodyPr>
          <a:lstStyle/>
          <a:p>
            <a:pPr eaLnBrk="1" hangingPunct="1"/>
            <a:r>
              <a:rPr lang="en-US" sz="4000" dirty="0" err="1" smtClean="0"/>
              <a:t>DASA</a:t>
            </a:r>
            <a:r>
              <a:rPr lang="en-US" sz="4000" dirty="0" smtClean="0"/>
              <a:t>- District’s Responsibilities </a:t>
            </a:r>
            <a:r>
              <a:rPr lang="en-US" sz="4000" dirty="0" err="1" smtClean="0"/>
              <a:t>Con’t</a:t>
            </a:r>
            <a:endParaRPr lang="en-US" sz="4000" dirty="0"/>
          </a:p>
        </p:txBody>
      </p:sp>
    </p:spTree>
    <p:extLst>
      <p:ext uri="{BB962C8B-B14F-4D97-AF65-F5344CB8AC3E}">
        <p14:creationId xmlns:p14="http://schemas.microsoft.com/office/powerpoint/2010/main" val="2768050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Amendment to 8 </a:t>
            </a:r>
            <a:r>
              <a:rPr lang="en-US" dirty="0" err="1"/>
              <a:t>NYCRR</a:t>
            </a:r>
            <a:r>
              <a:rPr lang="en-US" dirty="0"/>
              <a:t> 100.2(l) – Codes of Conduct</a:t>
            </a:r>
          </a:p>
          <a:p>
            <a:r>
              <a:rPr lang="en-US" dirty="0"/>
              <a:t>Education Law § 2801 has been amended to include a requirement that a school’s Code of Conduct comply with “provisions ” of </a:t>
            </a:r>
            <a:r>
              <a:rPr lang="en-US" dirty="0" err="1"/>
              <a:t>DASA</a:t>
            </a:r>
            <a:r>
              <a:rPr lang="en-US" dirty="0" smtClean="0"/>
              <a:t>.</a:t>
            </a:r>
          </a:p>
          <a:p>
            <a:r>
              <a:rPr lang="en-US" dirty="0" smtClean="0"/>
              <a:t>Policy </a:t>
            </a:r>
            <a:r>
              <a:rPr lang="en-US" dirty="0"/>
              <a:t>Dissemination:</a:t>
            </a:r>
          </a:p>
          <a:p>
            <a:pPr lvl="1"/>
            <a:r>
              <a:rPr lang="en-US" dirty="0"/>
              <a:t>An age-appropriate version of the policy outlined in subdivision one of this section, written in plain-language, shall be included in the code of conduct</a:t>
            </a:r>
            <a:r>
              <a:rPr lang="en-US" dirty="0" smtClean="0"/>
              <a:t>.</a:t>
            </a:r>
          </a:p>
          <a:p>
            <a:pPr>
              <a:lnSpc>
                <a:spcPct val="80000"/>
              </a:lnSpc>
              <a:buNone/>
            </a:pPr>
            <a:endParaRPr lang="en-US" dirty="0"/>
          </a:p>
          <a:p>
            <a:pPr>
              <a:lnSpc>
                <a:spcPct val="80000"/>
              </a:lnSpc>
            </a:pPr>
            <a:endParaRPr lang="en-US" dirty="0"/>
          </a:p>
          <a:p>
            <a:pPr>
              <a:lnSpc>
                <a:spcPct val="80000"/>
              </a:lnSpc>
            </a:pPr>
            <a:endParaRPr lang="en-US" dirty="0"/>
          </a:p>
          <a:p>
            <a:pPr lvl="1">
              <a:lnSpc>
                <a:spcPct val="80000"/>
              </a:lnSpc>
            </a:pPr>
            <a:endParaRPr lang="en-US" dirty="0"/>
          </a:p>
          <a:p>
            <a:pPr>
              <a:lnSpc>
                <a:spcPct val="80000"/>
              </a:lnSpc>
            </a:pPr>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err="1" smtClean="0"/>
              <a:t>DASA</a:t>
            </a:r>
            <a:r>
              <a:rPr lang="en-US" dirty="0" smtClean="0"/>
              <a:t>- District’s Responsibilities </a:t>
            </a:r>
            <a:r>
              <a:rPr lang="en-US" dirty="0" err="1" smtClean="0"/>
              <a:t>Con’t</a:t>
            </a:r>
            <a:endParaRPr lang="en-US" dirty="0"/>
          </a:p>
        </p:txBody>
      </p:sp>
      <p:pic>
        <p:nvPicPr>
          <p:cNvPr id="4" name="Picture 5" descr="C:\Program Files (x86)\Microsoft Office\MEDIA\CAGCAT10\j0233018.wmf"/>
          <p:cNvPicPr>
            <a:picLocks noChangeAspect="1" noChangeArrowheads="1"/>
          </p:cNvPicPr>
          <p:nvPr/>
        </p:nvPicPr>
        <p:blipFill>
          <a:blip r:embed="rId2" cstate="print"/>
          <a:srcRect/>
          <a:stretch>
            <a:fillRect/>
          </a:stretch>
        </p:blipFill>
        <p:spPr bwMode="auto">
          <a:xfrm>
            <a:off x="5143113" y="4501440"/>
            <a:ext cx="1905774" cy="1935935"/>
          </a:xfrm>
          <a:prstGeom prst="rect">
            <a:avLst/>
          </a:prstGeom>
          <a:noFill/>
        </p:spPr>
      </p:pic>
      <p:sp>
        <p:nvSpPr>
          <p:cNvPr id="5" name="Slide Number Placeholder 4"/>
          <p:cNvSpPr>
            <a:spLocks noGrp="1"/>
          </p:cNvSpPr>
          <p:nvPr>
            <p:ph type="sldNum" sz="quarter" idx="12"/>
          </p:nvPr>
        </p:nvSpPr>
        <p:spPr/>
        <p:txBody>
          <a:bodyPr/>
          <a:lstStyle/>
          <a:p>
            <a:fld id="{F2BB75A9-DE2F-4A9C-AADE-E70985E59F1A}" type="slidenum">
              <a:rPr lang="en-US" smtClean="0"/>
              <a:t>12</a:t>
            </a:fld>
            <a:endParaRPr lang="en-US"/>
          </a:p>
        </p:txBody>
      </p:sp>
    </p:spTree>
    <p:extLst>
      <p:ext uri="{BB962C8B-B14F-4D97-AF65-F5344CB8AC3E}">
        <p14:creationId xmlns:p14="http://schemas.microsoft.com/office/powerpoint/2010/main" val="92023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a:xfrm>
            <a:off x="714899" y="949371"/>
            <a:ext cx="10515600" cy="4786894"/>
          </a:xfrm>
        </p:spPr>
        <p:txBody>
          <a:bodyPr>
            <a:normAutofit lnSpcReduction="10000"/>
          </a:bodyPr>
          <a:lstStyle/>
          <a:p>
            <a:pPr eaLnBrk="1" hangingPunct="1"/>
            <a:endParaRPr lang="en-US" dirty="0"/>
          </a:p>
          <a:p>
            <a:pPr eaLnBrk="1" hangingPunct="1"/>
            <a:r>
              <a:rPr lang="en-US" dirty="0" smtClean="0"/>
              <a:t>Develop School District Form to include:</a:t>
            </a:r>
          </a:p>
          <a:p>
            <a:pPr lvl="1"/>
            <a:r>
              <a:rPr lang="en-US" dirty="0" smtClean="0"/>
              <a:t>Date, name of student target, name(s) of aggressor(s) name(s) of witnesses/bystanders, description of incident, and name of reporter (can be anonymous)</a:t>
            </a:r>
          </a:p>
          <a:p>
            <a:r>
              <a:rPr lang="en-US" dirty="0" smtClean="0"/>
              <a:t>Ensure form is accessible on school district website</a:t>
            </a:r>
          </a:p>
          <a:p>
            <a:r>
              <a:rPr lang="en-US" dirty="0" smtClean="0"/>
              <a:t>Begin prompt and thorough investigation after completion of incident report form</a:t>
            </a:r>
          </a:p>
          <a:p>
            <a:r>
              <a:rPr lang="en-US" dirty="0" smtClean="0"/>
              <a:t>Oral report within 1 school day to the principal, superintendent, or designee</a:t>
            </a:r>
          </a:p>
          <a:p>
            <a:r>
              <a:rPr lang="en-US" dirty="0" smtClean="0"/>
              <a:t>Written report within 2 school days after making the oral report</a:t>
            </a:r>
          </a:p>
        </p:txBody>
      </p:sp>
      <p:sp>
        <p:nvSpPr>
          <p:cNvPr id="21506" name="Slide Number Placeholder 5"/>
          <p:cNvSpPr>
            <a:spLocks noGrp="1"/>
          </p:cNvSpPr>
          <p:nvPr>
            <p:ph type="sldNum" sz="quarter" idx="12"/>
          </p:nvPr>
        </p:nvSpPr>
        <p:spPr>
          <a:noFill/>
          <a:ln>
            <a:miter lim="800000"/>
            <a:headEnd/>
            <a:tailEnd/>
          </a:ln>
        </p:spPr>
        <p:txBody>
          <a:bodyPr/>
          <a:lstStyle/>
          <a:p>
            <a:fld id="{9015817D-275B-4F03-B050-69B678E75015}" type="slidenum">
              <a:rPr lang="en-US" smtClean="0">
                <a:solidFill>
                  <a:srgbClr val="000000"/>
                </a:solidFill>
              </a:rPr>
              <a:pPr/>
              <a:t>13</a:t>
            </a:fld>
            <a:endParaRPr lang="en-US" smtClean="0">
              <a:solidFill>
                <a:srgbClr val="000000"/>
              </a:solidFill>
            </a:endParaRPr>
          </a:p>
        </p:txBody>
      </p:sp>
      <p:sp>
        <p:nvSpPr>
          <p:cNvPr id="21507" name="Rectangle 2"/>
          <p:cNvSpPr>
            <a:spLocks noGrp="1" noChangeArrowheads="1"/>
          </p:cNvSpPr>
          <p:nvPr>
            <p:ph type="title"/>
          </p:nvPr>
        </p:nvSpPr>
        <p:spPr/>
        <p:txBody>
          <a:bodyPr/>
          <a:lstStyle/>
          <a:p>
            <a:pPr eaLnBrk="1" hangingPunct="1"/>
            <a:r>
              <a:rPr lang="en-US" sz="4000" dirty="0" err="1" smtClean="0"/>
              <a:t>DASA</a:t>
            </a:r>
            <a:r>
              <a:rPr lang="en-US" sz="4000" dirty="0" smtClean="0"/>
              <a:t>- Reporting </a:t>
            </a:r>
            <a:r>
              <a:rPr lang="en-US" sz="4000" dirty="0"/>
              <a:t>Requirements </a:t>
            </a:r>
          </a:p>
        </p:txBody>
      </p:sp>
      <p:pic>
        <p:nvPicPr>
          <p:cNvPr id="21513" name="Picture 9" descr="C:\Users\ghoward\AppData\Local\Microsoft\Windows\Temporary Internet Files\Content.IE5\VWK549NR\MC900030044[1].wmf"/>
          <p:cNvPicPr>
            <a:picLocks noChangeAspect="1" noChangeArrowheads="1"/>
          </p:cNvPicPr>
          <p:nvPr/>
        </p:nvPicPr>
        <p:blipFill>
          <a:blip r:embed="rId2" cstate="print"/>
          <a:srcRect/>
          <a:stretch>
            <a:fillRect/>
          </a:stretch>
        </p:blipFill>
        <p:spPr bwMode="auto">
          <a:xfrm>
            <a:off x="5422552" y="5406313"/>
            <a:ext cx="1100293" cy="1228650"/>
          </a:xfrm>
          <a:prstGeom prst="rect">
            <a:avLst/>
          </a:prstGeom>
          <a:noFill/>
        </p:spPr>
      </p:pic>
    </p:spTree>
    <p:extLst>
      <p:ext uri="{BB962C8B-B14F-4D97-AF65-F5344CB8AC3E}">
        <p14:creationId xmlns:p14="http://schemas.microsoft.com/office/powerpoint/2010/main" val="28064419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3"/>
          <p:cNvSpPr>
            <a:spLocks noGrp="1"/>
          </p:cNvSpPr>
          <p:nvPr>
            <p:ph idx="1"/>
          </p:nvPr>
        </p:nvSpPr>
        <p:spPr>
          <a:xfrm>
            <a:off x="551688" y="1380745"/>
            <a:ext cx="9643872" cy="4525963"/>
          </a:xfrm>
        </p:spPr>
        <p:txBody>
          <a:bodyPr/>
          <a:lstStyle/>
          <a:p>
            <a:r>
              <a:rPr lang="en-US" dirty="0" smtClean="0"/>
              <a:t>Effective as of July 1, 2013 and expanded upon </a:t>
            </a:r>
            <a:r>
              <a:rPr lang="en-US" dirty="0" err="1" smtClean="0"/>
              <a:t>DASA</a:t>
            </a:r>
            <a:endParaRPr lang="en-US" dirty="0" smtClean="0"/>
          </a:p>
          <a:p>
            <a:r>
              <a:rPr lang="en-US" dirty="0" smtClean="0"/>
              <a:t>Updated </a:t>
            </a:r>
            <a:r>
              <a:rPr lang="en-US" dirty="0"/>
              <a:t>definition of harassment to include bullying</a:t>
            </a:r>
          </a:p>
          <a:p>
            <a:r>
              <a:rPr lang="en-US" dirty="0" smtClean="0"/>
              <a:t>Five significant </a:t>
            </a:r>
            <a:r>
              <a:rPr lang="en-US" dirty="0"/>
              <a:t>obligations for school </a:t>
            </a:r>
            <a:r>
              <a:rPr lang="en-US" dirty="0" smtClean="0"/>
              <a:t>districts </a:t>
            </a:r>
            <a:endParaRPr lang="en-US" dirty="0"/>
          </a:p>
          <a:p>
            <a:r>
              <a:rPr lang="en-US" dirty="0"/>
              <a:t>Purpose- To give districts tools to address harmful acts including bullying, harassment and discrimination.  “It is imperative to protect ever student from such harm regardless of whether the student is a member of a specific category.” </a:t>
            </a:r>
          </a:p>
        </p:txBody>
      </p:sp>
      <p:sp>
        <p:nvSpPr>
          <p:cNvPr id="24580" name="Slide Number Placeholder 1"/>
          <p:cNvSpPr>
            <a:spLocks noGrp="1"/>
          </p:cNvSpPr>
          <p:nvPr>
            <p:ph type="sldNum" sz="quarter" idx="12"/>
          </p:nvPr>
        </p:nvSpPr>
        <p:spPr>
          <a:noFill/>
          <a:ln>
            <a:miter lim="800000"/>
            <a:headEnd/>
            <a:tailEnd/>
          </a:ln>
        </p:spPr>
        <p:txBody>
          <a:bodyPr/>
          <a:lstStyle/>
          <a:p>
            <a:fld id="{4EC7439B-769A-410C-AC15-AB0E41E20666}" type="slidenum">
              <a:rPr lang="en-US" smtClean="0">
                <a:solidFill>
                  <a:srgbClr val="000000"/>
                </a:solidFill>
              </a:rPr>
              <a:pPr/>
              <a:t>14</a:t>
            </a:fld>
            <a:endParaRPr lang="en-US" smtClean="0">
              <a:solidFill>
                <a:srgbClr val="000000"/>
              </a:solidFill>
            </a:endParaRPr>
          </a:p>
        </p:txBody>
      </p:sp>
      <p:sp>
        <p:nvSpPr>
          <p:cNvPr id="24578" name="Title 2"/>
          <p:cNvSpPr>
            <a:spLocks noGrp="1"/>
          </p:cNvSpPr>
          <p:nvPr>
            <p:ph type="title"/>
          </p:nvPr>
        </p:nvSpPr>
        <p:spPr>
          <a:xfrm>
            <a:off x="231648" y="73470"/>
            <a:ext cx="8305800" cy="1143000"/>
          </a:xfrm>
        </p:spPr>
        <p:txBody>
          <a:bodyPr/>
          <a:lstStyle/>
          <a:p>
            <a:r>
              <a:rPr lang="en-US" dirty="0" smtClean="0"/>
              <a:t>New York’s Cyberbullying Law</a:t>
            </a:r>
          </a:p>
        </p:txBody>
      </p:sp>
    </p:spTree>
    <p:extLst>
      <p:ext uri="{BB962C8B-B14F-4D97-AF65-F5344CB8AC3E}">
        <p14:creationId xmlns:p14="http://schemas.microsoft.com/office/powerpoint/2010/main" val="9268413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3"/>
          <p:cNvSpPr>
            <a:spLocks noGrp="1"/>
          </p:cNvSpPr>
          <p:nvPr>
            <p:ph idx="1"/>
          </p:nvPr>
        </p:nvSpPr>
        <p:spPr/>
        <p:txBody>
          <a:bodyPr/>
          <a:lstStyle/>
          <a:p>
            <a:pPr marL="0" indent="0">
              <a:buNone/>
            </a:pPr>
            <a:r>
              <a:rPr lang="en-US" sz="2400"/>
              <a:t>Harassment and bullying means the creation of a hostile environment by conduct, threats, intimidation or base that: (a) has or would have the effect of unreasonably and </a:t>
            </a:r>
            <a:r>
              <a:rPr lang="en-US" sz="2400" b="1" i="1"/>
              <a:t>substantially interfering with a student’s education or well-being</a:t>
            </a:r>
            <a:r>
              <a:rPr lang="en-US" sz="2400"/>
              <a:t>; (b) reasonably causes or would reasonably be expected to cause a </a:t>
            </a:r>
            <a:r>
              <a:rPr lang="en-US" sz="2400" b="1" i="1"/>
              <a:t>student to fear for his or her physical safety</a:t>
            </a:r>
            <a:r>
              <a:rPr lang="en-US" sz="2400"/>
              <a:t>; (c) reasonably causes or would cause </a:t>
            </a:r>
            <a:r>
              <a:rPr lang="en-US" sz="2400" b="1" i="1"/>
              <a:t>physical injury or emotional harm to a student</a:t>
            </a:r>
            <a:r>
              <a:rPr lang="en-US" sz="2400"/>
              <a:t>; or (d) occurs off school property and creates or would foreseeably create a risk of </a:t>
            </a:r>
            <a:r>
              <a:rPr lang="en-US" sz="2400" b="1" i="1"/>
              <a:t>substantial disruption within the school environment, where it is foreseeable that the action might reach school property</a:t>
            </a:r>
            <a:r>
              <a:rPr lang="en-US" sz="2400"/>
              <a:t>.  </a:t>
            </a:r>
          </a:p>
          <a:p>
            <a:pPr lvl="1"/>
            <a:endParaRPr lang="en-US" smtClean="0"/>
          </a:p>
        </p:txBody>
      </p:sp>
      <p:sp>
        <p:nvSpPr>
          <p:cNvPr id="25604" name="Slide Number Placeholder 1"/>
          <p:cNvSpPr>
            <a:spLocks noGrp="1"/>
          </p:cNvSpPr>
          <p:nvPr>
            <p:ph type="sldNum" sz="quarter" idx="12"/>
          </p:nvPr>
        </p:nvSpPr>
        <p:spPr>
          <a:noFill/>
          <a:ln>
            <a:miter lim="800000"/>
            <a:headEnd/>
            <a:tailEnd/>
          </a:ln>
        </p:spPr>
        <p:txBody>
          <a:bodyPr/>
          <a:lstStyle/>
          <a:p>
            <a:fld id="{AF6DBB52-713C-458D-BAC6-ED2436570435}" type="slidenum">
              <a:rPr lang="en-US" smtClean="0">
                <a:solidFill>
                  <a:srgbClr val="000000"/>
                </a:solidFill>
              </a:rPr>
              <a:pPr/>
              <a:t>15</a:t>
            </a:fld>
            <a:endParaRPr lang="en-US" smtClean="0">
              <a:solidFill>
                <a:srgbClr val="000000"/>
              </a:solidFill>
            </a:endParaRPr>
          </a:p>
        </p:txBody>
      </p:sp>
      <p:sp>
        <p:nvSpPr>
          <p:cNvPr id="25602" name="Title 2"/>
          <p:cNvSpPr>
            <a:spLocks noGrp="1"/>
          </p:cNvSpPr>
          <p:nvPr>
            <p:ph type="title"/>
          </p:nvPr>
        </p:nvSpPr>
        <p:spPr>
          <a:xfrm>
            <a:off x="76200" y="142612"/>
            <a:ext cx="8305800" cy="1143000"/>
          </a:xfrm>
        </p:spPr>
        <p:txBody>
          <a:bodyPr/>
          <a:lstStyle/>
          <a:p>
            <a:r>
              <a:rPr lang="en-US" sz="4000" dirty="0"/>
              <a:t>New York’s Cyberbullying Law</a:t>
            </a:r>
            <a:endParaRPr lang="en-US" sz="3600" dirty="0"/>
          </a:p>
        </p:txBody>
      </p:sp>
    </p:spTree>
    <p:extLst>
      <p:ext uri="{BB962C8B-B14F-4D97-AF65-F5344CB8AC3E}">
        <p14:creationId xmlns:p14="http://schemas.microsoft.com/office/powerpoint/2010/main" val="36949017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512064" y="1380226"/>
            <a:ext cx="10864739" cy="5240030"/>
          </a:xfrm>
        </p:spPr>
        <p:txBody>
          <a:bodyPr>
            <a:normAutofit/>
          </a:bodyPr>
          <a:lstStyle/>
          <a:p>
            <a:pPr marL="514350" indent="-514350">
              <a:buClr>
                <a:schemeClr val="bg1"/>
              </a:buClr>
              <a:buFont typeface="+mj-lt"/>
              <a:buAutoNum type="arabicPeriod"/>
            </a:pPr>
            <a:r>
              <a:rPr lang="en-US" dirty="0" smtClean="0"/>
              <a:t>1) To </a:t>
            </a:r>
            <a:r>
              <a:rPr lang="en-US" dirty="0"/>
              <a:t>establish protocols to respond to cyberbullying, harassment, bullying and discrimination, including designating a school official to receive and investigate reports, prompt reporting and investigation; </a:t>
            </a:r>
          </a:p>
          <a:p>
            <a:pPr marL="514350" indent="-514350">
              <a:buClr>
                <a:schemeClr val="bg1"/>
              </a:buClr>
              <a:buFont typeface="+mj-lt"/>
              <a:buAutoNum type="arabicPeriod"/>
            </a:pPr>
            <a:r>
              <a:rPr lang="en-US" dirty="0" smtClean="0"/>
              <a:t>2) To </a:t>
            </a:r>
            <a:r>
              <a:rPr lang="en-US" dirty="0"/>
              <a:t>take actions to prevent recurrences; </a:t>
            </a:r>
            <a:endParaRPr lang="en-US" dirty="0" smtClean="0"/>
          </a:p>
          <a:p>
            <a:pPr marL="514350" indent="-514350">
              <a:buClr>
                <a:schemeClr val="bg1"/>
              </a:buClr>
              <a:buFont typeface="Palatino Linotype" pitchFamily="18" charset="0"/>
              <a:buAutoNum type="arabicPeriod" startAt="3"/>
            </a:pPr>
            <a:r>
              <a:rPr lang="en-US" dirty="0"/>
              <a:t>3) To coordinate with law enforcement when appropriate; </a:t>
            </a:r>
          </a:p>
          <a:p>
            <a:pPr marL="514350" indent="-514350">
              <a:buClr>
                <a:schemeClr val="bg1"/>
              </a:buClr>
              <a:buFont typeface="Palatino Linotype" pitchFamily="18" charset="0"/>
              <a:buAutoNum type="arabicPeriod" startAt="3"/>
            </a:pPr>
            <a:r>
              <a:rPr lang="en-US" dirty="0"/>
              <a:t>4) To develop a bullying prevention strategy; and </a:t>
            </a:r>
          </a:p>
          <a:p>
            <a:pPr marL="514350" indent="-514350">
              <a:buClr>
                <a:schemeClr val="bg1"/>
              </a:buClr>
              <a:buFont typeface="Palatino Linotype" pitchFamily="18" charset="0"/>
              <a:buAutoNum type="arabicPeriod" startAt="3"/>
            </a:pPr>
            <a:r>
              <a:rPr lang="en-US" dirty="0"/>
              <a:t>5)To provide notice to all school community members of the school’s policies. </a:t>
            </a:r>
          </a:p>
          <a:p>
            <a:pPr marL="0" indent="0">
              <a:buClr>
                <a:schemeClr val="bg1"/>
              </a:buClr>
              <a:buNone/>
            </a:pPr>
            <a:endParaRPr lang="en-US" dirty="0"/>
          </a:p>
          <a:p>
            <a:pPr marL="0" indent="0">
              <a:buClr>
                <a:schemeClr val="bg1"/>
              </a:buClr>
              <a:buNone/>
            </a:pPr>
            <a:endParaRPr lang="en-US" dirty="0" smtClean="0"/>
          </a:p>
        </p:txBody>
      </p:sp>
      <p:sp>
        <p:nvSpPr>
          <p:cNvPr id="26628" name="Slide Number Placeholder 3"/>
          <p:cNvSpPr>
            <a:spLocks noGrp="1"/>
          </p:cNvSpPr>
          <p:nvPr>
            <p:ph type="sldNum" sz="quarter" idx="12"/>
          </p:nvPr>
        </p:nvSpPr>
        <p:spPr>
          <a:noFill/>
          <a:ln>
            <a:miter lim="800000"/>
            <a:headEnd/>
            <a:tailEnd/>
          </a:ln>
        </p:spPr>
        <p:txBody>
          <a:bodyPr/>
          <a:lstStyle/>
          <a:p>
            <a:fld id="{1B641E92-067A-4E63-864C-693CC4B4DB12}" type="slidenum">
              <a:rPr lang="en-US" smtClean="0">
                <a:solidFill>
                  <a:srgbClr val="000000"/>
                </a:solidFill>
              </a:rPr>
              <a:pPr/>
              <a:t>16</a:t>
            </a:fld>
            <a:endParaRPr lang="en-US" smtClean="0">
              <a:solidFill>
                <a:srgbClr val="000000"/>
              </a:solidFill>
            </a:endParaRPr>
          </a:p>
        </p:txBody>
      </p:sp>
      <p:sp>
        <p:nvSpPr>
          <p:cNvPr id="26626" name="Title 1"/>
          <p:cNvSpPr>
            <a:spLocks noGrp="1"/>
          </p:cNvSpPr>
          <p:nvPr>
            <p:ph type="title"/>
          </p:nvPr>
        </p:nvSpPr>
        <p:spPr>
          <a:xfrm>
            <a:off x="861203" y="0"/>
            <a:ext cx="8305800" cy="1143000"/>
          </a:xfrm>
        </p:spPr>
        <p:txBody>
          <a:bodyPr>
            <a:normAutofit fontScale="90000"/>
          </a:bodyPr>
          <a:lstStyle/>
          <a:p>
            <a:r>
              <a:rPr lang="en-US" sz="4000" dirty="0"/>
              <a:t>New York’s Cyberbullying Law</a:t>
            </a:r>
            <a:br>
              <a:rPr lang="en-US" sz="4000" dirty="0"/>
            </a:br>
            <a:r>
              <a:rPr lang="en-US" sz="4000" dirty="0"/>
              <a:t>5 Obligations for School Districts</a:t>
            </a:r>
          </a:p>
        </p:txBody>
      </p:sp>
    </p:spTree>
    <p:extLst>
      <p:ext uri="{BB962C8B-B14F-4D97-AF65-F5344CB8AC3E}">
        <p14:creationId xmlns:p14="http://schemas.microsoft.com/office/powerpoint/2010/main" val="19576702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Other Laws to Consider</a:t>
            </a:r>
          </a:p>
        </p:txBody>
      </p:sp>
      <p:sp>
        <p:nvSpPr>
          <p:cNvPr id="16387" name="Content Placeholder 2"/>
          <p:cNvSpPr>
            <a:spLocks noGrp="1"/>
          </p:cNvSpPr>
          <p:nvPr>
            <p:ph idx="1"/>
          </p:nvPr>
        </p:nvSpPr>
        <p:spPr/>
        <p:txBody>
          <a:bodyPr>
            <a:normAutofit fontScale="92500" lnSpcReduction="10000"/>
          </a:bodyPr>
          <a:lstStyle/>
          <a:p>
            <a:r>
              <a:rPr lang="en-US" altLang="en-US" sz="2400" dirty="0"/>
              <a:t>Title VI of the Civil Rights Act of 1964, which prohibits discrimination on the basis of race, color, or national origin; Title IX of the</a:t>
            </a:r>
          </a:p>
          <a:p>
            <a:r>
              <a:rPr lang="en-US" altLang="en-US" sz="2400" dirty="0"/>
              <a:t>Education Amendments of 1972, which prohibits discrimination on the basis of sex</a:t>
            </a:r>
          </a:p>
          <a:p>
            <a:r>
              <a:rPr lang="en-US" altLang="en-US" sz="2400" dirty="0"/>
              <a:t>Section 504 of the Rehabilitation Act of 1973 and Title II of the Americans with Disabilities Act of 1990, both of which prohibit discrimination on the basis of disability.</a:t>
            </a:r>
          </a:p>
          <a:p>
            <a:pPr lvl="1"/>
            <a:r>
              <a:rPr lang="en-US" altLang="en-US" sz="2000" dirty="0"/>
              <a:t> </a:t>
            </a:r>
            <a:r>
              <a:rPr lang="en-US" altLang="en-US" sz="2000" dirty="0" smtClean="0"/>
              <a:t>Requirements </a:t>
            </a:r>
            <a:r>
              <a:rPr lang="en-US" altLang="en-US" sz="2000" dirty="0"/>
              <a:t>and definitions are separate and distinct from one </a:t>
            </a:r>
            <a:r>
              <a:rPr lang="en-US" altLang="en-US" sz="2000" dirty="0" smtClean="0"/>
              <a:t>another</a:t>
            </a:r>
          </a:p>
          <a:p>
            <a:r>
              <a:rPr lang="en-US" altLang="en-US" sz="2400" dirty="0" smtClean="0"/>
              <a:t>New York State Human Rights Law expanded on </a:t>
            </a:r>
            <a:r>
              <a:rPr lang="en-US" sz="2400" dirty="0" smtClean="0"/>
              <a:t>July </a:t>
            </a:r>
            <a:r>
              <a:rPr lang="en-US" sz="2400" dirty="0"/>
              <a:t>25, </a:t>
            </a:r>
            <a:r>
              <a:rPr lang="en-US" sz="2400" dirty="0" smtClean="0"/>
              <a:t>2019 by Governor </a:t>
            </a:r>
            <a:r>
              <a:rPr lang="en-US" sz="2400" dirty="0"/>
              <a:t>Cuomo </a:t>
            </a:r>
            <a:r>
              <a:rPr lang="en-US" sz="2400" dirty="0" smtClean="0"/>
              <a:t>to </a:t>
            </a:r>
            <a:r>
              <a:rPr lang="en-US" sz="2400" dirty="0"/>
              <a:t>include public </a:t>
            </a:r>
            <a:r>
              <a:rPr lang="en-US" sz="2400" dirty="0" smtClean="0"/>
              <a:t>schools in its scope </a:t>
            </a:r>
            <a:r>
              <a:rPr lang="en-US" sz="2400" dirty="0"/>
              <a:t>by </a:t>
            </a:r>
            <a:r>
              <a:rPr lang="en-US" sz="2400" dirty="0" smtClean="0"/>
              <a:t>amending </a:t>
            </a:r>
            <a:r>
              <a:rPr lang="en-US" sz="2400" dirty="0" err="1"/>
              <a:t>NYS</a:t>
            </a:r>
            <a:r>
              <a:rPr lang="en-US" sz="2400" dirty="0"/>
              <a:t> Executive Law §§ 292 and 296(4)</a:t>
            </a:r>
          </a:p>
          <a:p>
            <a:pPr lvl="1"/>
            <a:r>
              <a:rPr lang="en-US" sz="2000" dirty="0"/>
              <a:t>Students may now file claims with the </a:t>
            </a:r>
            <a:r>
              <a:rPr lang="en-US" sz="2000" dirty="0" err="1"/>
              <a:t>NYS</a:t>
            </a:r>
            <a:r>
              <a:rPr lang="en-US" sz="2000" dirty="0"/>
              <a:t> Division of Human Rights if they believe they have experienced harassment or discrimination</a:t>
            </a:r>
          </a:p>
          <a:p>
            <a:pPr lvl="1"/>
            <a:r>
              <a:rPr lang="en-US" sz="2000" dirty="0"/>
              <a:t>Thus, students (and their parents) may pursue </a:t>
            </a:r>
            <a:r>
              <a:rPr lang="en-US" sz="2000" dirty="0" err="1"/>
              <a:t>DASA</a:t>
            </a:r>
            <a:r>
              <a:rPr lang="en-US" sz="2000" dirty="0"/>
              <a:t> claim or Division of Human Rights complaint</a:t>
            </a:r>
          </a:p>
          <a:p>
            <a:endParaRPr lang="en-US" altLang="en-US" sz="2400" dirty="0"/>
          </a:p>
          <a:p>
            <a:endParaRPr lang="en-US" altLang="en-US" sz="2400" dirty="0"/>
          </a:p>
        </p:txBody>
      </p:sp>
      <p:sp>
        <p:nvSpPr>
          <p:cNvPr id="16388" name="Slide Number Placeholder 3"/>
          <p:cNvSpPr>
            <a:spLocks noGrp="1"/>
          </p:cNvSpPr>
          <p:nvPr>
            <p:ph type="sldNum" sz="quarter" idx="12"/>
          </p:nvPr>
        </p:nvSpPr>
        <p:spPr>
          <a:noFill/>
        </p:spPr>
        <p:txBody>
          <a:bodyPr/>
          <a:lstStyle>
            <a:lvl1pPr>
              <a:spcBef>
                <a:spcPct val="20000"/>
              </a:spcBef>
              <a:buClr>
                <a:srgbClr val="EE8E00"/>
              </a:buClr>
              <a:buFont typeface="Wingdings" panose="05000000000000000000" pitchFamily="2" charset="2"/>
              <a:buChar char="v"/>
              <a:defRPr sz="3200">
                <a:solidFill>
                  <a:schemeClr val="bg1"/>
                </a:solidFill>
                <a:latin typeface="Palatino Linotype" panose="02040502050505030304" pitchFamily="18" charset="0"/>
              </a:defRPr>
            </a:lvl1pPr>
            <a:lvl2pPr marL="742950" indent="-285750">
              <a:spcBef>
                <a:spcPct val="20000"/>
              </a:spcBef>
              <a:buClr>
                <a:schemeClr val="accent2"/>
              </a:buClr>
              <a:buFont typeface="Wingdings" panose="05000000000000000000" pitchFamily="2" charset="2"/>
              <a:buChar char="ü"/>
              <a:defRPr sz="2800">
                <a:solidFill>
                  <a:schemeClr val="bg1"/>
                </a:solidFill>
                <a:latin typeface="Palatino Linotype" panose="02040502050505030304" pitchFamily="18" charset="0"/>
              </a:defRPr>
            </a:lvl2pPr>
            <a:lvl3pPr marL="1143000" indent="-228600">
              <a:spcBef>
                <a:spcPct val="20000"/>
              </a:spcBef>
              <a:buClr>
                <a:schemeClr val="folHlink"/>
              </a:buClr>
              <a:buFont typeface="Wingdings" panose="05000000000000000000" pitchFamily="2" charset="2"/>
              <a:buChar char="¶"/>
              <a:defRPr sz="2400">
                <a:solidFill>
                  <a:schemeClr val="bg1"/>
                </a:solidFill>
                <a:latin typeface="Palatino Linotype" panose="02040502050505030304" pitchFamily="18" charset="0"/>
              </a:defRPr>
            </a:lvl3pPr>
            <a:lvl4pPr marL="1600200" indent="-228600">
              <a:spcBef>
                <a:spcPct val="20000"/>
              </a:spcBef>
              <a:buClr>
                <a:srgbClr val="8E5500"/>
              </a:buClr>
              <a:buChar char="•"/>
              <a:defRPr sz="2000">
                <a:solidFill>
                  <a:schemeClr val="bg1"/>
                </a:solidFill>
                <a:latin typeface="Palatino Linotype" panose="02040502050505030304" pitchFamily="18" charset="0"/>
              </a:defRPr>
            </a:lvl4pPr>
            <a:lvl5pPr marL="2057400" indent="-228600">
              <a:spcBef>
                <a:spcPct val="20000"/>
              </a:spcBef>
              <a:buClr>
                <a:srgbClr val="FFFFCC"/>
              </a:buClr>
              <a:buFont typeface="Wingdings" panose="05000000000000000000" pitchFamily="2" charset="2"/>
              <a:buChar char="§"/>
              <a:defRPr sz="2000">
                <a:solidFill>
                  <a:schemeClr val="bg1"/>
                </a:solidFill>
                <a:latin typeface="Palatino Linotype" panose="02040502050505030304" pitchFamily="18" charset="0"/>
              </a:defRPr>
            </a:lvl5pPr>
            <a:lvl6pPr marL="25146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6pPr>
            <a:lvl7pPr marL="29718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7pPr>
            <a:lvl8pPr marL="34290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8pPr>
            <a:lvl9pPr marL="38862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9pPr>
          </a:lstStyle>
          <a:p>
            <a:pPr>
              <a:spcBef>
                <a:spcPct val="0"/>
              </a:spcBef>
              <a:buClrTx/>
              <a:buFontTx/>
              <a:buNone/>
            </a:pPr>
            <a:fld id="{9AA36E53-26AD-4171-8ED9-21C36D2737F3}" type="slidenum">
              <a:rPr lang="en-US" altLang="en-US" sz="1400">
                <a:solidFill>
                  <a:schemeClr val="tx1"/>
                </a:solidFill>
                <a:latin typeface="Arial" panose="020B0604020202020204" pitchFamily="34" charset="0"/>
              </a:rPr>
              <a:pPr>
                <a:spcBef>
                  <a:spcPct val="0"/>
                </a:spcBef>
                <a:buClrTx/>
                <a:buFontTx/>
                <a:buNone/>
              </a:pPr>
              <a:t>17</a:t>
            </a:fld>
            <a:endParaRPr lang="en-US"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15861110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a:xfrm>
            <a:off x="784923" y="1448436"/>
            <a:ext cx="7770813" cy="4022725"/>
          </a:xfrm>
        </p:spPr>
        <p:txBody>
          <a:bodyPr/>
          <a:lstStyle/>
          <a:p>
            <a:pPr eaLnBrk="1" hangingPunct="1">
              <a:lnSpc>
                <a:spcPct val="90000"/>
              </a:lnSpc>
            </a:pPr>
            <a:r>
              <a:rPr lang="en-US" dirty="0" smtClean="0"/>
              <a:t>In the Classroom Context</a:t>
            </a:r>
          </a:p>
          <a:p>
            <a:pPr lvl="1" eaLnBrk="1" hangingPunct="1">
              <a:lnSpc>
                <a:spcPct val="90000"/>
              </a:lnSpc>
            </a:pPr>
            <a:r>
              <a:rPr lang="en-US" dirty="0" smtClean="0"/>
              <a:t>Unwelcome verbal or physical conduct on the basis of a protected status that could:</a:t>
            </a:r>
          </a:p>
          <a:p>
            <a:pPr lvl="2" eaLnBrk="1" hangingPunct="1">
              <a:lnSpc>
                <a:spcPct val="90000"/>
              </a:lnSpc>
            </a:pPr>
            <a:r>
              <a:rPr lang="en-US" dirty="0" smtClean="0"/>
              <a:t> (a) deny, limit, or provide different aids, benefits, services or opportunities; </a:t>
            </a:r>
          </a:p>
          <a:p>
            <a:pPr lvl="2" eaLnBrk="1" hangingPunct="1">
              <a:lnSpc>
                <a:spcPct val="90000"/>
              </a:lnSpc>
            </a:pPr>
            <a:r>
              <a:rPr lang="en-US" dirty="0" smtClean="0"/>
              <a:t> (b) condition the provision of aids, benefits, services or opportunities; or</a:t>
            </a:r>
          </a:p>
          <a:p>
            <a:pPr lvl="2" eaLnBrk="1" hangingPunct="1">
              <a:lnSpc>
                <a:spcPct val="90000"/>
              </a:lnSpc>
            </a:pPr>
            <a:r>
              <a:rPr lang="en-US" dirty="0" smtClean="0"/>
              <a:t> (c) otherwise limit a student’s enjoyment of any right, privilege, advantage, or opportunity protected by law.</a:t>
            </a:r>
          </a:p>
          <a:p>
            <a:pPr lvl="3" eaLnBrk="1" hangingPunct="1">
              <a:lnSpc>
                <a:spcPct val="90000"/>
              </a:lnSpc>
              <a:buFontTx/>
              <a:buNone/>
            </a:pPr>
            <a:endParaRPr lang="en-US" dirty="0" smtClean="0"/>
          </a:p>
        </p:txBody>
      </p:sp>
      <p:sp>
        <p:nvSpPr>
          <p:cNvPr id="23554" name="Slide Number Placeholder 5"/>
          <p:cNvSpPr>
            <a:spLocks noGrp="1"/>
          </p:cNvSpPr>
          <p:nvPr>
            <p:ph type="sldNum" sz="quarter" idx="12"/>
          </p:nvPr>
        </p:nvSpPr>
        <p:spPr>
          <a:noFill/>
          <a:ln>
            <a:miter lim="800000"/>
            <a:headEnd/>
            <a:tailEnd/>
          </a:ln>
        </p:spPr>
        <p:txBody>
          <a:bodyPr/>
          <a:lstStyle/>
          <a:p>
            <a:fld id="{5F0EEA7A-745B-4B84-A31B-9B6EC0193C12}" type="slidenum">
              <a:rPr lang="en-US" smtClean="0">
                <a:solidFill>
                  <a:srgbClr val="000000"/>
                </a:solidFill>
              </a:rPr>
              <a:pPr/>
              <a:t>18</a:t>
            </a:fld>
            <a:endParaRPr lang="en-US" smtClean="0">
              <a:solidFill>
                <a:srgbClr val="000000"/>
              </a:solidFill>
            </a:endParaRPr>
          </a:p>
        </p:txBody>
      </p:sp>
      <p:sp>
        <p:nvSpPr>
          <p:cNvPr id="23555" name="Rectangle 2"/>
          <p:cNvSpPr>
            <a:spLocks noGrp="1" noChangeArrowheads="1"/>
          </p:cNvSpPr>
          <p:nvPr>
            <p:ph type="title"/>
          </p:nvPr>
        </p:nvSpPr>
        <p:spPr>
          <a:xfrm>
            <a:off x="326136" y="60328"/>
            <a:ext cx="8229600" cy="1143000"/>
          </a:xfrm>
        </p:spPr>
        <p:txBody>
          <a:bodyPr/>
          <a:lstStyle/>
          <a:p>
            <a:pPr eaLnBrk="1" hangingPunct="1"/>
            <a:r>
              <a:rPr lang="en-US" dirty="0" smtClean="0"/>
              <a:t>OCR and Harassment</a:t>
            </a:r>
          </a:p>
        </p:txBody>
      </p:sp>
    </p:spTree>
    <p:extLst>
      <p:ext uri="{BB962C8B-B14F-4D97-AF65-F5344CB8AC3E}">
        <p14:creationId xmlns:p14="http://schemas.microsoft.com/office/powerpoint/2010/main" val="40315302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altLang="en-US" sz="4000"/>
              <a:t>OCR – Dear Colleague Letter</a:t>
            </a:r>
            <a:br>
              <a:rPr lang="en-US" altLang="en-US" sz="4000"/>
            </a:br>
            <a:r>
              <a:rPr lang="en-US" altLang="en-US" sz="4000"/>
              <a:t>October 26, 2010</a:t>
            </a:r>
          </a:p>
        </p:txBody>
      </p:sp>
      <p:sp>
        <p:nvSpPr>
          <p:cNvPr id="18435" name="Content Placeholder 2"/>
          <p:cNvSpPr>
            <a:spLocks noGrp="1"/>
          </p:cNvSpPr>
          <p:nvPr>
            <p:ph idx="1"/>
          </p:nvPr>
        </p:nvSpPr>
        <p:spPr/>
        <p:txBody>
          <a:bodyPr/>
          <a:lstStyle/>
          <a:p>
            <a:r>
              <a:rPr lang="en-US" altLang="en-US" sz="2400"/>
              <a:t>Bullying fosters a climate of fear and disrespect that can seriously impair the physical and psychological health of its victims and create conditions that negatively affect learning, thereby undermining the ability of students to achieve their full potential</a:t>
            </a:r>
          </a:p>
          <a:p>
            <a:r>
              <a:rPr lang="en-US" altLang="en-US" sz="2400"/>
              <a:t>Some student misconduct that falls under a school’s anti-bullying policy also may trigger responsibilities under one or more of the federal antidiscrimination laws enforced by the Department’s Office for Civil Rights (OCR). </a:t>
            </a:r>
          </a:p>
        </p:txBody>
      </p:sp>
      <p:sp>
        <p:nvSpPr>
          <p:cNvPr id="18436" name="Slide Number Placeholder 3"/>
          <p:cNvSpPr>
            <a:spLocks noGrp="1"/>
          </p:cNvSpPr>
          <p:nvPr>
            <p:ph type="sldNum" sz="quarter" idx="12"/>
          </p:nvPr>
        </p:nvSpPr>
        <p:spPr>
          <a:noFill/>
        </p:spPr>
        <p:txBody>
          <a:bodyPr/>
          <a:lstStyle>
            <a:lvl1pPr>
              <a:spcBef>
                <a:spcPct val="20000"/>
              </a:spcBef>
              <a:buClr>
                <a:srgbClr val="EE8E00"/>
              </a:buClr>
              <a:buFont typeface="Wingdings" panose="05000000000000000000" pitchFamily="2" charset="2"/>
              <a:buChar char="v"/>
              <a:defRPr sz="3200">
                <a:solidFill>
                  <a:schemeClr val="bg1"/>
                </a:solidFill>
                <a:latin typeface="Palatino Linotype" panose="02040502050505030304" pitchFamily="18" charset="0"/>
              </a:defRPr>
            </a:lvl1pPr>
            <a:lvl2pPr marL="742950" indent="-285750">
              <a:spcBef>
                <a:spcPct val="20000"/>
              </a:spcBef>
              <a:buClr>
                <a:schemeClr val="accent2"/>
              </a:buClr>
              <a:buFont typeface="Wingdings" panose="05000000000000000000" pitchFamily="2" charset="2"/>
              <a:buChar char="ü"/>
              <a:defRPr sz="2800">
                <a:solidFill>
                  <a:schemeClr val="bg1"/>
                </a:solidFill>
                <a:latin typeface="Palatino Linotype" panose="02040502050505030304" pitchFamily="18" charset="0"/>
              </a:defRPr>
            </a:lvl2pPr>
            <a:lvl3pPr marL="1143000" indent="-228600">
              <a:spcBef>
                <a:spcPct val="20000"/>
              </a:spcBef>
              <a:buClr>
                <a:schemeClr val="folHlink"/>
              </a:buClr>
              <a:buFont typeface="Wingdings" panose="05000000000000000000" pitchFamily="2" charset="2"/>
              <a:buChar char="¶"/>
              <a:defRPr sz="2400">
                <a:solidFill>
                  <a:schemeClr val="bg1"/>
                </a:solidFill>
                <a:latin typeface="Palatino Linotype" panose="02040502050505030304" pitchFamily="18" charset="0"/>
              </a:defRPr>
            </a:lvl3pPr>
            <a:lvl4pPr marL="1600200" indent="-228600">
              <a:spcBef>
                <a:spcPct val="20000"/>
              </a:spcBef>
              <a:buClr>
                <a:srgbClr val="8E5500"/>
              </a:buClr>
              <a:buChar char="•"/>
              <a:defRPr sz="2000">
                <a:solidFill>
                  <a:schemeClr val="bg1"/>
                </a:solidFill>
                <a:latin typeface="Palatino Linotype" panose="02040502050505030304" pitchFamily="18" charset="0"/>
              </a:defRPr>
            </a:lvl4pPr>
            <a:lvl5pPr marL="2057400" indent="-228600">
              <a:spcBef>
                <a:spcPct val="20000"/>
              </a:spcBef>
              <a:buClr>
                <a:srgbClr val="FFFFCC"/>
              </a:buClr>
              <a:buFont typeface="Wingdings" panose="05000000000000000000" pitchFamily="2" charset="2"/>
              <a:buChar char="§"/>
              <a:defRPr sz="2000">
                <a:solidFill>
                  <a:schemeClr val="bg1"/>
                </a:solidFill>
                <a:latin typeface="Palatino Linotype" panose="02040502050505030304" pitchFamily="18" charset="0"/>
              </a:defRPr>
            </a:lvl5pPr>
            <a:lvl6pPr marL="25146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6pPr>
            <a:lvl7pPr marL="29718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7pPr>
            <a:lvl8pPr marL="34290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8pPr>
            <a:lvl9pPr marL="38862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9pPr>
          </a:lstStyle>
          <a:p>
            <a:pPr>
              <a:spcBef>
                <a:spcPct val="0"/>
              </a:spcBef>
              <a:buClrTx/>
              <a:buFontTx/>
              <a:buNone/>
            </a:pPr>
            <a:fld id="{0032D738-5A4A-4151-8564-59683A1488F5}" type="slidenum">
              <a:rPr lang="en-US" altLang="en-US" sz="1400">
                <a:solidFill>
                  <a:schemeClr val="tx1"/>
                </a:solidFill>
                <a:latin typeface="Arial" panose="020B0604020202020204" pitchFamily="34" charset="0"/>
              </a:rPr>
              <a:pPr>
                <a:spcBef>
                  <a:spcPct val="0"/>
                </a:spcBef>
                <a:buClrTx/>
                <a:buFontTx/>
                <a:buNone/>
              </a:pPr>
              <a:t>19</a:t>
            </a:fld>
            <a:endParaRPr lang="en-US"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189047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Bullying- What is it?</a:t>
            </a:r>
          </a:p>
        </p:txBody>
      </p:sp>
      <p:sp>
        <p:nvSpPr>
          <p:cNvPr id="24579" name="Content Placeholder 2"/>
          <p:cNvSpPr>
            <a:spLocks noGrp="1"/>
          </p:cNvSpPr>
          <p:nvPr>
            <p:ph idx="1"/>
          </p:nvPr>
        </p:nvSpPr>
        <p:spPr/>
        <p:txBody>
          <a:bodyPr/>
          <a:lstStyle/>
          <a:p>
            <a:pPr eaLnBrk="1" hangingPunct="1">
              <a:lnSpc>
                <a:spcPct val="90000"/>
              </a:lnSpc>
            </a:pPr>
            <a:r>
              <a:rPr lang="en-US" altLang="en-US" sz="2400" dirty="0" smtClean="0"/>
              <a:t>A </a:t>
            </a:r>
            <a:r>
              <a:rPr lang="en-US" altLang="en-US" sz="2400" dirty="0"/>
              <a:t>variety of negative acts carried out repeatedly over time. It involves a real or perceived imbalance of power. Examples are as follows:</a:t>
            </a:r>
          </a:p>
          <a:p>
            <a:pPr lvl="1" eaLnBrk="1" hangingPunct="1">
              <a:lnSpc>
                <a:spcPct val="90000"/>
              </a:lnSpc>
            </a:pPr>
            <a:r>
              <a:rPr lang="en-US" altLang="en-US" dirty="0"/>
              <a:t>Physical: hitting, kicking, spitting, pushing</a:t>
            </a:r>
          </a:p>
          <a:p>
            <a:pPr lvl="1" eaLnBrk="1" hangingPunct="1">
              <a:lnSpc>
                <a:spcPct val="90000"/>
              </a:lnSpc>
            </a:pPr>
            <a:r>
              <a:rPr lang="en-US" altLang="en-US" dirty="0"/>
              <a:t>Verbal: taunting, malicious teasing, name calling, making threats</a:t>
            </a:r>
          </a:p>
          <a:p>
            <a:pPr lvl="1" eaLnBrk="1" hangingPunct="1">
              <a:lnSpc>
                <a:spcPct val="90000"/>
              </a:lnSpc>
            </a:pPr>
            <a:r>
              <a:rPr lang="en-US" altLang="en-US" dirty="0"/>
              <a:t>Psychological: spreading rumors, manipulating social relationships, extortion, or intimidation</a:t>
            </a:r>
          </a:p>
          <a:p>
            <a:pPr eaLnBrk="1" hangingPunct="1"/>
            <a:endParaRPr lang="en-US" altLang="en-US" dirty="0" smtClean="0"/>
          </a:p>
        </p:txBody>
      </p:sp>
      <p:sp>
        <p:nvSpPr>
          <p:cNvPr id="24580" name="Slide Number Placeholder 3"/>
          <p:cNvSpPr>
            <a:spLocks noGrp="1"/>
          </p:cNvSpPr>
          <p:nvPr>
            <p:ph type="sldNum" sz="quarter" idx="12"/>
          </p:nvPr>
        </p:nvSpPr>
        <p:spPr>
          <a:noFill/>
        </p:spPr>
        <p:txBody>
          <a:bodyPr/>
          <a:lstStyle>
            <a:lvl1pPr>
              <a:spcBef>
                <a:spcPct val="20000"/>
              </a:spcBef>
              <a:buClr>
                <a:srgbClr val="EE8E00"/>
              </a:buClr>
              <a:buFont typeface="Wingdings" panose="05000000000000000000" pitchFamily="2" charset="2"/>
              <a:buChar char="v"/>
              <a:defRPr sz="3200">
                <a:solidFill>
                  <a:schemeClr val="bg1"/>
                </a:solidFill>
                <a:latin typeface="Palatino Linotype" panose="02040502050505030304" pitchFamily="18" charset="0"/>
              </a:defRPr>
            </a:lvl1pPr>
            <a:lvl2pPr marL="742950" indent="-285750">
              <a:spcBef>
                <a:spcPct val="20000"/>
              </a:spcBef>
              <a:buClr>
                <a:schemeClr val="accent2"/>
              </a:buClr>
              <a:buFont typeface="Wingdings" panose="05000000000000000000" pitchFamily="2" charset="2"/>
              <a:buChar char="ü"/>
              <a:defRPr sz="2800">
                <a:solidFill>
                  <a:schemeClr val="bg1"/>
                </a:solidFill>
                <a:latin typeface="Palatino Linotype" panose="02040502050505030304" pitchFamily="18" charset="0"/>
              </a:defRPr>
            </a:lvl2pPr>
            <a:lvl3pPr marL="1143000" indent="-228600">
              <a:spcBef>
                <a:spcPct val="20000"/>
              </a:spcBef>
              <a:buClr>
                <a:schemeClr val="folHlink"/>
              </a:buClr>
              <a:buFont typeface="Wingdings" panose="05000000000000000000" pitchFamily="2" charset="2"/>
              <a:buChar char="¶"/>
              <a:defRPr sz="2400">
                <a:solidFill>
                  <a:schemeClr val="bg1"/>
                </a:solidFill>
                <a:latin typeface="Palatino Linotype" panose="02040502050505030304" pitchFamily="18" charset="0"/>
              </a:defRPr>
            </a:lvl3pPr>
            <a:lvl4pPr marL="1600200" indent="-228600">
              <a:spcBef>
                <a:spcPct val="20000"/>
              </a:spcBef>
              <a:buClr>
                <a:srgbClr val="8E5500"/>
              </a:buClr>
              <a:buChar char="•"/>
              <a:defRPr sz="2000">
                <a:solidFill>
                  <a:schemeClr val="bg1"/>
                </a:solidFill>
                <a:latin typeface="Palatino Linotype" panose="02040502050505030304" pitchFamily="18" charset="0"/>
              </a:defRPr>
            </a:lvl4pPr>
            <a:lvl5pPr marL="2057400" indent="-228600">
              <a:spcBef>
                <a:spcPct val="20000"/>
              </a:spcBef>
              <a:buClr>
                <a:srgbClr val="FFFFCC"/>
              </a:buClr>
              <a:buFont typeface="Wingdings" panose="05000000000000000000" pitchFamily="2" charset="2"/>
              <a:buChar char="§"/>
              <a:defRPr sz="2000">
                <a:solidFill>
                  <a:schemeClr val="bg1"/>
                </a:solidFill>
                <a:latin typeface="Palatino Linotype" panose="02040502050505030304" pitchFamily="18" charset="0"/>
              </a:defRPr>
            </a:lvl5pPr>
            <a:lvl6pPr marL="25146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6pPr>
            <a:lvl7pPr marL="29718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7pPr>
            <a:lvl8pPr marL="34290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8pPr>
            <a:lvl9pPr marL="38862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9pPr>
          </a:lstStyle>
          <a:p>
            <a:pPr>
              <a:spcBef>
                <a:spcPct val="0"/>
              </a:spcBef>
              <a:buClrTx/>
              <a:buFontTx/>
              <a:buNone/>
            </a:pPr>
            <a:fld id="{9AC1F3A3-6795-4D24-8BE6-750F626C4E31}" type="slidenum">
              <a:rPr lang="en-US" altLang="en-US" sz="1400">
                <a:solidFill>
                  <a:schemeClr val="tx1"/>
                </a:solidFill>
                <a:latin typeface="Arial" panose="020B0604020202020204" pitchFamily="34" charset="0"/>
              </a:rPr>
              <a:pPr>
                <a:spcBef>
                  <a:spcPct val="0"/>
                </a:spcBef>
                <a:buClrTx/>
                <a:buFontTx/>
                <a:buNone/>
              </a:pPr>
              <a:t>2</a:t>
            </a:fld>
            <a:endParaRPr lang="en-US"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2870171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Dear Colleague (cont.)</a:t>
            </a:r>
          </a:p>
        </p:txBody>
      </p:sp>
      <p:sp>
        <p:nvSpPr>
          <p:cNvPr id="19459" name="Content Placeholder 2"/>
          <p:cNvSpPr>
            <a:spLocks noGrp="1"/>
          </p:cNvSpPr>
          <p:nvPr>
            <p:ph idx="1"/>
          </p:nvPr>
        </p:nvSpPr>
        <p:spPr/>
        <p:txBody>
          <a:bodyPr/>
          <a:lstStyle/>
          <a:p>
            <a:r>
              <a:rPr lang="en-US" altLang="en-US" sz="2200"/>
              <a:t>A school is responsible for addressing harassment incidents about which it knows or should reasonably know.</a:t>
            </a:r>
          </a:p>
          <a:p>
            <a:r>
              <a:rPr lang="en-US" altLang="en-US" sz="2200"/>
              <a:t>When responding to harassment, a school must take immediate and appropriate action to investigate or otherwise determine what occurred.</a:t>
            </a:r>
          </a:p>
          <a:p>
            <a:r>
              <a:rPr lang="en-US" altLang="en-US" sz="2200"/>
              <a:t>Investigation should be prompt, thorough, and impartial </a:t>
            </a:r>
          </a:p>
          <a:p>
            <a:r>
              <a:rPr lang="en-US" altLang="en-US" sz="2200"/>
              <a:t>Appropriate steps to end harassment may include separating the accused harasser and the target, providing counseling for the target and/or harasser, or taking disciplinary action against the harasser. These steps should not penalize the student who was harassed.</a:t>
            </a:r>
          </a:p>
        </p:txBody>
      </p:sp>
      <p:sp>
        <p:nvSpPr>
          <p:cNvPr id="19460" name="Slide Number Placeholder 3"/>
          <p:cNvSpPr>
            <a:spLocks noGrp="1"/>
          </p:cNvSpPr>
          <p:nvPr>
            <p:ph type="sldNum" sz="quarter" idx="12"/>
          </p:nvPr>
        </p:nvSpPr>
        <p:spPr>
          <a:noFill/>
        </p:spPr>
        <p:txBody>
          <a:bodyPr/>
          <a:lstStyle>
            <a:lvl1pPr>
              <a:spcBef>
                <a:spcPct val="20000"/>
              </a:spcBef>
              <a:buClr>
                <a:srgbClr val="EE8E00"/>
              </a:buClr>
              <a:buFont typeface="Wingdings" panose="05000000000000000000" pitchFamily="2" charset="2"/>
              <a:buChar char="v"/>
              <a:defRPr sz="3200">
                <a:solidFill>
                  <a:schemeClr val="bg1"/>
                </a:solidFill>
                <a:latin typeface="Palatino Linotype" panose="02040502050505030304" pitchFamily="18" charset="0"/>
              </a:defRPr>
            </a:lvl1pPr>
            <a:lvl2pPr marL="742950" indent="-285750">
              <a:spcBef>
                <a:spcPct val="20000"/>
              </a:spcBef>
              <a:buClr>
                <a:schemeClr val="accent2"/>
              </a:buClr>
              <a:buFont typeface="Wingdings" panose="05000000000000000000" pitchFamily="2" charset="2"/>
              <a:buChar char="ü"/>
              <a:defRPr sz="2800">
                <a:solidFill>
                  <a:schemeClr val="bg1"/>
                </a:solidFill>
                <a:latin typeface="Palatino Linotype" panose="02040502050505030304" pitchFamily="18" charset="0"/>
              </a:defRPr>
            </a:lvl2pPr>
            <a:lvl3pPr marL="1143000" indent="-228600">
              <a:spcBef>
                <a:spcPct val="20000"/>
              </a:spcBef>
              <a:buClr>
                <a:schemeClr val="folHlink"/>
              </a:buClr>
              <a:buFont typeface="Wingdings" panose="05000000000000000000" pitchFamily="2" charset="2"/>
              <a:buChar char="¶"/>
              <a:defRPr sz="2400">
                <a:solidFill>
                  <a:schemeClr val="bg1"/>
                </a:solidFill>
                <a:latin typeface="Palatino Linotype" panose="02040502050505030304" pitchFamily="18" charset="0"/>
              </a:defRPr>
            </a:lvl3pPr>
            <a:lvl4pPr marL="1600200" indent="-228600">
              <a:spcBef>
                <a:spcPct val="20000"/>
              </a:spcBef>
              <a:buClr>
                <a:srgbClr val="8E5500"/>
              </a:buClr>
              <a:buChar char="•"/>
              <a:defRPr sz="2000">
                <a:solidFill>
                  <a:schemeClr val="bg1"/>
                </a:solidFill>
                <a:latin typeface="Palatino Linotype" panose="02040502050505030304" pitchFamily="18" charset="0"/>
              </a:defRPr>
            </a:lvl4pPr>
            <a:lvl5pPr marL="2057400" indent="-228600">
              <a:spcBef>
                <a:spcPct val="20000"/>
              </a:spcBef>
              <a:buClr>
                <a:srgbClr val="FFFFCC"/>
              </a:buClr>
              <a:buFont typeface="Wingdings" panose="05000000000000000000" pitchFamily="2" charset="2"/>
              <a:buChar char="§"/>
              <a:defRPr sz="2000">
                <a:solidFill>
                  <a:schemeClr val="bg1"/>
                </a:solidFill>
                <a:latin typeface="Palatino Linotype" panose="02040502050505030304" pitchFamily="18" charset="0"/>
              </a:defRPr>
            </a:lvl5pPr>
            <a:lvl6pPr marL="25146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6pPr>
            <a:lvl7pPr marL="29718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7pPr>
            <a:lvl8pPr marL="34290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8pPr>
            <a:lvl9pPr marL="38862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9pPr>
          </a:lstStyle>
          <a:p>
            <a:pPr>
              <a:spcBef>
                <a:spcPct val="0"/>
              </a:spcBef>
              <a:buClrTx/>
              <a:buFontTx/>
              <a:buNone/>
            </a:pPr>
            <a:fld id="{66790C6D-9F2F-4B48-BC04-DF563A6C435C}" type="slidenum">
              <a:rPr lang="en-US" altLang="en-US" sz="1400">
                <a:solidFill>
                  <a:schemeClr val="tx1"/>
                </a:solidFill>
                <a:latin typeface="Arial" panose="020B0604020202020204" pitchFamily="34" charset="0"/>
              </a:rPr>
              <a:pPr>
                <a:spcBef>
                  <a:spcPct val="0"/>
                </a:spcBef>
                <a:buClrTx/>
                <a:buFontTx/>
                <a:buNone/>
              </a:pPr>
              <a:t>20</a:t>
            </a:fld>
            <a:endParaRPr lang="en-US"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4255969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4000"/>
              <a:t>Remedial Measures</a:t>
            </a:r>
          </a:p>
        </p:txBody>
      </p:sp>
      <p:sp>
        <p:nvSpPr>
          <p:cNvPr id="20483" name="Content Placeholder 2"/>
          <p:cNvSpPr>
            <a:spLocks noGrp="1"/>
          </p:cNvSpPr>
          <p:nvPr>
            <p:ph idx="1"/>
          </p:nvPr>
        </p:nvSpPr>
        <p:spPr/>
        <p:txBody>
          <a:bodyPr>
            <a:normAutofit fontScale="92500" lnSpcReduction="20000"/>
          </a:bodyPr>
          <a:lstStyle/>
          <a:p>
            <a:r>
              <a:rPr lang="en-US" altLang="en-US" dirty="0"/>
              <a:t>Peer support groups</a:t>
            </a:r>
          </a:p>
          <a:p>
            <a:r>
              <a:rPr lang="en-US" altLang="en-US" dirty="0"/>
              <a:t>Corrective instruction or other relevant learning or service experience</a:t>
            </a:r>
          </a:p>
          <a:p>
            <a:r>
              <a:rPr lang="en-US" altLang="en-US" dirty="0"/>
              <a:t>Supportive intervention</a:t>
            </a:r>
          </a:p>
          <a:p>
            <a:r>
              <a:rPr lang="en-US" altLang="en-US" dirty="0"/>
              <a:t>Behavioral assessment or evaluation</a:t>
            </a:r>
          </a:p>
          <a:p>
            <a:r>
              <a:rPr lang="en-US" altLang="en-US" dirty="0"/>
              <a:t>Behavioral management plans</a:t>
            </a:r>
          </a:p>
          <a:p>
            <a:r>
              <a:rPr lang="en-US" altLang="en-US" dirty="0"/>
              <a:t>Student counseling and parent </a:t>
            </a:r>
            <a:r>
              <a:rPr lang="en-US" altLang="en-US" dirty="0" smtClean="0"/>
              <a:t>conferences</a:t>
            </a:r>
          </a:p>
          <a:p>
            <a:r>
              <a:rPr lang="en-US" altLang="en-US" dirty="0"/>
              <a:t>School and community surveys or other strategies for determining the conditions contributing to the relevant </a:t>
            </a:r>
            <a:r>
              <a:rPr lang="en-US" altLang="en-US" dirty="0" smtClean="0"/>
              <a:t>behavior</a:t>
            </a:r>
            <a:endParaRPr lang="en-US" altLang="en-US" dirty="0"/>
          </a:p>
          <a:p>
            <a:r>
              <a:rPr lang="en-US" altLang="en-US" dirty="0" smtClean="0"/>
              <a:t>Modification </a:t>
            </a:r>
            <a:r>
              <a:rPr lang="en-US" altLang="en-US" dirty="0"/>
              <a:t>of </a:t>
            </a:r>
            <a:r>
              <a:rPr lang="en-US" altLang="en-US" dirty="0" smtClean="0"/>
              <a:t>schedules</a:t>
            </a:r>
            <a:endParaRPr lang="en-US" altLang="en-US" dirty="0"/>
          </a:p>
          <a:p>
            <a:r>
              <a:rPr lang="en-US" altLang="en-US" dirty="0"/>
              <a:t>Adjustment in hallway traffic and other student routes of travel</a:t>
            </a:r>
          </a:p>
          <a:p>
            <a:r>
              <a:rPr lang="en-US" altLang="en-US" dirty="0"/>
              <a:t>Targeted use of monitors</a:t>
            </a:r>
          </a:p>
          <a:p>
            <a:pPr marL="0" indent="0">
              <a:buNone/>
            </a:pPr>
            <a:endParaRPr lang="en-US" altLang="en-US" dirty="0" smtClean="0"/>
          </a:p>
        </p:txBody>
      </p:sp>
      <p:sp>
        <p:nvSpPr>
          <p:cNvPr id="20484" name="Slide Number Placeholder 3"/>
          <p:cNvSpPr>
            <a:spLocks noGrp="1"/>
          </p:cNvSpPr>
          <p:nvPr>
            <p:ph type="sldNum" sz="quarter" idx="12"/>
          </p:nvPr>
        </p:nvSpPr>
        <p:spPr>
          <a:noFill/>
        </p:spPr>
        <p:txBody>
          <a:bodyPr/>
          <a:lstStyle>
            <a:lvl1pPr>
              <a:spcBef>
                <a:spcPct val="20000"/>
              </a:spcBef>
              <a:buClr>
                <a:srgbClr val="EE8E00"/>
              </a:buClr>
              <a:buFont typeface="Wingdings" panose="05000000000000000000" pitchFamily="2" charset="2"/>
              <a:buChar char="v"/>
              <a:defRPr sz="3200">
                <a:solidFill>
                  <a:schemeClr val="bg1"/>
                </a:solidFill>
                <a:latin typeface="Palatino Linotype" panose="02040502050505030304" pitchFamily="18" charset="0"/>
              </a:defRPr>
            </a:lvl1pPr>
            <a:lvl2pPr marL="742950" indent="-285750">
              <a:spcBef>
                <a:spcPct val="20000"/>
              </a:spcBef>
              <a:buClr>
                <a:schemeClr val="accent2"/>
              </a:buClr>
              <a:buFont typeface="Wingdings" panose="05000000000000000000" pitchFamily="2" charset="2"/>
              <a:buChar char="ü"/>
              <a:defRPr sz="2800">
                <a:solidFill>
                  <a:schemeClr val="bg1"/>
                </a:solidFill>
                <a:latin typeface="Palatino Linotype" panose="02040502050505030304" pitchFamily="18" charset="0"/>
              </a:defRPr>
            </a:lvl2pPr>
            <a:lvl3pPr marL="1143000" indent="-228600">
              <a:spcBef>
                <a:spcPct val="20000"/>
              </a:spcBef>
              <a:buClr>
                <a:schemeClr val="folHlink"/>
              </a:buClr>
              <a:buFont typeface="Wingdings" panose="05000000000000000000" pitchFamily="2" charset="2"/>
              <a:buChar char="¶"/>
              <a:defRPr sz="2400">
                <a:solidFill>
                  <a:schemeClr val="bg1"/>
                </a:solidFill>
                <a:latin typeface="Palatino Linotype" panose="02040502050505030304" pitchFamily="18" charset="0"/>
              </a:defRPr>
            </a:lvl3pPr>
            <a:lvl4pPr marL="1600200" indent="-228600">
              <a:spcBef>
                <a:spcPct val="20000"/>
              </a:spcBef>
              <a:buClr>
                <a:srgbClr val="8E5500"/>
              </a:buClr>
              <a:buChar char="•"/>
              <a:defRPr sz="2000">
                <a:solidFill>
                  <a:schemeClr val="bg1"/>
                </a:solidFill>
                <a:latin typeface="Palatino Linotype" panose="02040502050505030304" pitchFamily="18" charset="0"/>
              </a:defRPr>
            </a:lvl4pPr>
            <a:lvl5pPr marL="2057400" indent="-228600">
              <a:spcBef>
                <a:spcPct val="20000"/>
              </a:spcBef>
              <a:buClr>
                <a:srgbClr val="FFFFCC"/>
              </a:buClr>
              <a:buFont typeface="Wingdings" panose="05000000000000000000" pitchFamily="2" charset="2"/>
              <a:buChar char="§"/>
              <a:defRPr sz="2000">
                <a:solidFill>
                  <a:schemeClr val="bg1"/>
                </a:solidFill>
                <a:latin typeface="Palatino Linotype" panose="02040502050505030304" pitchFamily="18" charset="0"/>
              </a:defRPr>
            </a:lvl5pPr>
            <a:lvl6pPr marL="25146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6pPr>
            <a:lvl7pPr marL="29718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7pPr>
            <a:lvl8pPr marL="34290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8pPr>
            <a:lvl9pPr marL="3886200" indent="-228600" eaLnBrk="0" fontAlgn="base" hangingPunct="0">
              <a:spcBef>
                <a:spcPct val="20000"/>
              </a:spcBef>
              <a:spcAft>
                <a:spcPct val="0"/>
              </a:spcAft>
              <a:buClr>
                <a:srgbClr val="FFFFCC"/>
              </a:buClr>
              <a:buFont typeface="Wingdings" panose="05000000000000000000" pitchFamily="2" charset="2"/>
              <a:buChar char="§"/>
              <a:defRPr sz="2000">
                <a:solidFill>
                  <a:schemeClr val="bg1"/>
                </a:solidFill>
                <a:latin typeface="Palatino Linotype" panose="02040502050505030304" pitchFamily="18" charset="0"/>
              </a:defRPr>
            </a:lvl9pPr>
          </a:lstStyle>
          <a:p>
            <a:pPr>
              <a:spcBef>
                <a:spcPct val="0"/>
              </a:spcBef>
              <a:buClrTx/>
              <a:buFontTx/>
              <a:buNone/>
            </a:pPr>
            <a:fld id="{B0F0F428-68CE-4E2A-87E5-7C04AD5794D6}" type="slidenum">
              <a:rPr lang="en-US" altLang="en-US" sz="1400">
                <a:solidFill>
                  <a:schemeClr val="tx1"/>
                </a:solidFill>
                <a:latin typeface="Arial" panose="020B0604020202020204" pitchFamily="34" charset="0"/>
              </a:rPr>
              <a:pPr>
                <a:spcBef>
                  <a:spcPct val="0"/>
                </a:spcBef>
                <a:buClrTx/>
                <a:buFontTx/>
                <a:buNone/>
              </a:pPr>
              <a:t>21</a:t>
            </a:fld>
            <a:endParaRPr lang="en-US"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2681907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i="1" dirty="0" smtClean="0"/>
              <a:t>Motta v. Eldred Central School District</a:t>
            </a:r>
          </a:p>
          <a:p>
            <a:pPr lvl="1"/>
            <a:r>
              <a:rPr lang="en-US" dirty="0" smtClean="0"/>
              <a:t>2016 </a:t>
            </a:r>
            <a:r>
              <a:rPr lang="en-US" dirty="0"/>
              <a:t>d</a:t>
            </a:r>
            <a:r>
              <a:rPr lang="en-US" dirty="0" smtClean="0"/>
              <a:t>ecision in New York, Third Department</a:t>
            </a:r>
          </a:p>
          <a:p>
            <a:pPr lvl="1"/>
            <a:r>
              <a:rPr lang="en-US" dirty="0" smtClean="0"/>
              <a:t>Alleged </a:t>
            </a:r>
            <a:r>
              <a:rPr lang="en-US" dirty="0" err="1" smtClean="0"/>
              <a:t>DASA</a:t>
            </a:r>
            <a:r>
              <a:rPr lang="en-US" dirty="0" smtClean="0"/>
              <a:t> violation and negligence</a:t>
            </a:r>
          </a:p>
          <a:p>
            <a:pPr lvl="1"/>
            <a:r>
              <a:rPr lang="en-US" dirty="0" smtClean="0"/>
              <a:t>No private right to action for </a:t>
            </a:r>
            <a:r>
              <a:rPr lang="en-US" dirty="0" err="1" smtClean="0"/>
              <a:t>DASA</a:t>
            </a:r>
            <a:r>
              <a:rPr lang="en-US" dirty="0" smtClean="0"/>
              <a:t> claim</a:t>
            </a:r>
          </a:p>
          <a:p>
            <a:pPr lvl="2"/>
            <a:r>
              <a:rPr lang="en-US" dirty="0" smtClean="0"/>
              <a:t>"To </a:t>
            </a:r>
            <a:r>
              <a:rPr lang="en-US" dirty="0"/>
              <a:t>imply a private right of action would not further the legislative purpose or comport with the statutory scheme</a:t>
            </a:r>
            <a:r>
              <a:rPr lang="en-US" dirty="0" smtClean="0"/>
              <a:t>.“</a:t>
            </a:r>
          </a:p>
          <a:p>
            <a:pPr lvl="1"/>
            <a:r>
              <a:rPr lang="en-US" dirty="0" smtClean="0"/>
              <a:t>Awarded $1 million to student who was bullied for negligence action</a:t>
            </a:r>
          </a:p>
          <a:p>
            <a:pPr lvl="1"/>
            <a:r>
              <a:rPr lang="en-US" dirty="0" smtClean="0"/>
              <a:t>District deemed liable for negligent supervision of student &amp; failure to protect student from bullying</a:t>
            </a:r>
          </a:p>
          <a:p>
            <a:pPr lvl="1"/>
            <a:r>
              <a:rPr lang="en-US" dirty="0" smtClean="0"/>
              <a:t>There was an issue with the jury verdict form and the verdict and award were reversed</a:t>
            </a:r>
          </a:p>
          <a:p>
            <a:pPr lvl="1"/>
            <a:r>
              <a:rPr lang="en-US" dirty="0" smtClean="0"/>
              <a:t>The case was set for a new trial at the end of 2019, but the case settled last month</a:t>
            </a:r>
          </a:p>
        </p:txBody>
      </p:sp>
      <p:sp>
        <p:nvSpPr>
          <p:cNvPr id="3" name="Title 2"/>
          <p:cNvSpPr>
            <a:spLocks noGrp="1"/>
          </p:cNvSpPr>
          <p:nvPr>
            <p:ph type="title"/>
          </p:nvPr>
        </p:nvSpPr>
        <p:spPr/>
        <p:txBody>
          <a:bodyPr/>
          <a:lstStyle/>
          <a:p>
            <a:r>
              <a:rPr lang="en-US" dirty="0" err="1" smtClean="0"/>
              <a:t>DASA</a:t>
            </a:r>
            <a:r>
              <a:rPr lang="en-US" dirty="0" smtClean="0"/>
              <a:t> Case Law</a:t>
            </a:r>
            <a:endParaRPr lang="en-US" dirty="0"/>
          </a:p>
        </p:txBody>
      </p:sp>
      <p:sp>
        <p:nvSpPr>
          <p:cNvPr id="4" name="Slide Number Placeholder 3"/>
          <p:cNvSpPr>
            <a:spLocks noGrp="1"/>
          </p:cNvSpPr>
          <p:nvPr>
            <p:ph type="sldNum" sz="quarter" idx="12"/>
          </p:nvPr>
        </p:nvSpPr>
        <p:spPr/>
        <p:txBody>
          <a:bodyPr/>
          <a:lstStyle/>
          <a:p>
            <a:fld id="{F2BB75A9-DE2F-4A9C-AADE-E70985E59F1A}" type="slidenum">
              <a:rPr lang="en-US" smtClean="0"/>
              <a:t>22</a:t>
            </a:fld>
            <a:endParaRPr lang="en-US"/>
          </a:p>
        </p:txBody>
      </p:sp>
    </p:spTree>
    <p:extLst>
      <p:ext uri="{BB962C8B-B14F-4D97-AF65-F5344CB8AC3E}">
        <p14:creationId xmlns:p14="http://schemas.microsoft.com/office/powerpoint/2010/main" val="1132464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i="1" dirty="0" smtClean="0"/>
              <a:t>Appeal of </a:t>
            </a:r>
            <a:r>
              <a:rPr lang="en-US" i="1" dirty="0" err="1" smtClean="0"/>
              <a:t>J.S</a:t>
            </a:r>
            <a:r>
              <a:rPr lang="en-US" i="1" dirty="0" smtClean="0"/>
              <a:t>., on behalf of his daughter A.S., from action of the City School District of the City of Albany</a:t>
            </a:r>
          </a:p>
          <a:p>
            <a:r>
              <a:rPr lang="en-US" dirty="0" smtClean="0"/>
              <a:t>Male classmate’s texts:</a:t>
            </a:r>
          </a:p>
          <a:p>
            <a:pPr lvl="1"/>
            <a:r>
              <a:rPr lang="en-US" dirty="0" smtClean="0"/>
              <a:t>expressed </a:t>
            </a:r>
            <a:r>
              <a:rPr lang="en-US" dirty="0"/>
              <a:t>interest in engaging in sexual activity with </a:t>
            </a:r>
            <a:r>
              <a:rPr lang="en-US" dirty="0" smtClean="0"/>
              <a:t>two </a:t>
            </a:r>
            <a:r>
              <a:rPr lang="en-US" dirty="0"/>
              <a:t>female </a:t>
            </a:r>
            <a:r>
              <a:rPr lang="en-US" dirty="0" smtClean="0"/>
              <a:t>students</a:t>
            </a:r>
          </a:p>
          <a:p>
            <a:pPr lvl="1"/>
            <a:r>
              <a:rPr lang="en-US" dirty="0" smtClean="0"/>
              <a:t>indicated, </a:t>
            </a:r>
            <a:r>
              <a:rPr lang="en-US" dirty="0"/>
              <a:t>among other comments, that he would “be killing that s*** on the daily </a:t>
            </a:r>
            <a:r>
              <a:rPr lang="en-US" dirty="0" smtClean="0"/>
              <a:t>double”</a:t>
            </a:r>
          </a:p>
          <a:p>
            <a:pPr lvl="1"/>
            <a:r>
              <a:rPr lang="en-US" dirty="0" smtClean="0"/>
              <a:t>that </a:t>
            </a:r>
            <a:r>
              <a:rPr lang="en-US" dirty="0"/>
              <a:t>sexual activity would be “how I'd relieve my stress.”  </a:t>
            </a:r>
            <a:endParaRPr lang="en-US" dirty="0" smtClean="0"/>
          </a:p>
          <a:p>
            <a:pPr lvl="1"/>
            <a:r>
              <a:rPr lang="en-US" dirty="0" smtClean="0"/>
              <a:t>The </a:t>
            </a:r>
            <a:r>
              <a:rPr lang="en-US" dirty="0"/>
              <a:t>classmate also indicated that, in response to a hypothetical query as to what three items he would bring to an island, he would bring the two female students, “[v]</a:t>
            </a:r>
            <a:r>
              <a:rPr lang="en-US" dirty="0" err="1"/>
              <a:t>iagra</a:t>
            </a:r>
            <a:r>
              <a:rPr lang="en-US" dirty="0"/>
              <a:t>,” and “[n]</a:t>
            </a:r>
            <a:r>
              <a:rPr lang="en-US" dirty="0" err="1"/>
              <a:t>oise</a:t>
            </a:r>
            <a:r>
              <a:rPr lang="en-US" dirty="0"/>
              <a:t>-cancelling headphones”  and, alternatively, that he would arrange for “both [female students] to get surgery to lose their voices before we go, and then I’ll take some ibuprofen instead</a:t>
            </a:r>
            <a:r>
              <a:rPr lang="en-US" dirty="0" smtClean="0"/>
              <a:t>.”</a:t>
            </a:r>
          </a:p>
          <a:p>
            <a:r>
              <a:rPr lang="en-US" dirty="0" smtClean="0"/>
              <a:t>School conducted </a:t>
            </a:r>
            <a:r>
              <a:rPr lang="en-US" dirty="0" err="1" smtClean="0"/>
              <a:t>DASA</a:t>
            </a:r>
            <a:r>
              <a:rPr lang="en-US" dirty="0" smtClean="0"/>
              <a:t> investigation but found no incident of discrimination, harassment, or bullying within </a:t>
            </a:r>
            <a:r>
              <a:rPr lang="en-US" dirty="0" err="1" smtClean="0"/>
              <a:t>DASA</a:t>
            </a:r>
            <a:r>
              <a:rPr lang="en-US" dirty="0" smtClean="0"/>
              <a:t> occurred—only a peer conflict</a:t>
            </a:r>
          </a:p>
          <a:p>
            <a:r>
              <a:rPr lang="en-US" dirty="0" smtClean="0"/>
              <a:t>Parties in case agreed to address situation through other channels of behavioral intervention and agreed that conduct did not rise to a </a:t>
            </a:r>
            <a:r>
              <a:rPr lang="en-US" dirty="0" err="1" smtClean="0"/>
              <a:t>DASA</a:t>
            </a:r>
            <a:r>
              <a:rPr lang="en-US" dirty="0" smtClean="0"/>
              <a:t> violation</a:t>
            </a:r>
          </a:p>
          <a:p>
            <a:r>
              <a:rPr lang="en-US" dirty="0" smtClean="0"/>
              <a:t>Commissioner noted for District to take </a:t>
            </a:r>
            <a:r>
              <a:rPr lang="en-US" dirty="0" err="1" smtClean="0"/>
              <a:t>DASA</a:t>
            </a:r>
            <a:r>
              <a:rPr lang="en-US" dirty="0" smtClean="0"/>
              <a:t> more seriously and encouraged District to reevaluate its sexual harassment policy to comply with </a:t>
            </a:r>
            <a:r>
              <a:rPr lang="en-US" dirty="0" err="1" smtClean="0"/>
              <a:t>DASA</a:t>
            </a:r>
            <a:endParaRPr lang="en-US" dirty="0" smtClean="0"/>
          </a:p>
          <a:p>
            <a:r>
              <a:rPr lang="en-US" dirty="0" smtClean="0"/>
              <a:t>This demonstrates the State’s seriousness surrounding </a:t>
            </a:r>
            <a:r>
              <a:rPr lang="en-US" dirty="0" err="1" smtClean="0"/>
              <a:t>DASA</a:t>
            </a:r>
            <a:r>
              <a:rPr lang="en-US" dirty="0" smtClean="0"/>
              <a:t>, bullying, and sexual harassment</a:t>
            </a:r>
            <a:endParaRPr lang="en-US" dirty="0"/>
          </a:p>
        </p:txBody>
      </p:sp>
      <p:sp>
        <p:nvSpPr>
          <p:cNvPr id="3" name="Title 2"/>
          <p:cNvSpPr>
            <a:spLocks noGrp="1"/>
          </p:cNvSpPr>
          <p:nvPr>
            <p:ph type="title"/>
          </p:nvPr>
        </p:nvSpPr>
        <p:spPr/>
        <p:txBody>
          <a:bodyPr/>
          <a:lstStyle/>
          <a:p>
            <a:r>
              <a:rPr lang="en-US" dirty="0" err="1" smtClean="0"/>
              <a:t>DASA</a:t>
            </a:r>
            <a:r>
              <a:rPr lang="en-US" dirty="0" smtClean="0"/>
              <a:t> Case Law</a:t>
            </a:r>
            <a:endParaRPr lang="en-US" dirty="0"/>
          </a:p>
        </p:txBody>
      </p:sp>
      <p:sp>
        <p:nvSpPr>
          <p:cNvPr id="4" name="Slide Number Placeholder 3"/>
          <p:cNvSpPr>
            <a:spLocks noGrp="1"/>
          </p:cNvSpPr>
          <p:nvPr>
            <p:ph type="sldNum" sz="quarter" idx="12"/>
          </p:nvPr>
        </p:nvSpPr>
        <p:spPr/>
        <p:txBody>
          <a:bodyPr/>
          <a:lstStyle/>
          <a:p>
            <a:fld id="{F2BB75A9-DE2F-4A9C-AADE-E70985E59F1A}" type="slidenum">
              <a:rPr lang="en-US" smtClean="0"/>
              <a:t>23</a:t>
            </a:fld>
            <a:endParaRPr lang="en-US"/>
          </a:p>
        </p:txBody>
      </p:sp>
    </p:spTree>
    <p:extLst>
      <p:ext uri="{BB962C8B-B14F-4D97-AF65-F5344CB8AC3E}">
        <p14:creationId xmlns:p14="http://schemas.microsoft.com/office/powerpoint/2010/main" val="2454984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SRO Decision 18-121, December 13, 2018</a:t>
            </a:r>
          </a:p>
          <a:p>
            <a:pPr lvl="1"/>
            <a:r>
              <a:rPr lang="en-US" dirty="0" smtClean="0"/>
              <a:t>Parents of student with disability allege </a:t>
            </a:r>
            <a:r>
              <a:rPr lang="en-US" dirty="0" err="1" smtClean="0"/>
              <a:t>FAPE</a:t>
            </a:r>
            <a:r>
              <a:rPr lang="en-US" dirty="0" smtClean="0"/>
              <a:t> concerns, bullying, and IDEA violations</a:t>
            </a:r>
          </a:p>
          <a:p>
            <a:pPr lvl="1"/>
            <a:r>
              <a:rPr lang="en-US" dirty="0" smtClean="0"/>
              <a:t>Parents did not allege </a:t>
            </a:r>
            <a:r>
              <a:rPr lang="en-US" dirty="0" err="1" smtClean="0"/>
              <a:t>DASA</a:t>
            </a:r>
            <a:r>
              <a:rPr lang="en-US" dirty="0" smtClean="0"/>
              <a:t> violation</a:t>
            </a:r>
          </a:p>
          <a:p>
            <a:pPr lvl="1"/>
            <a:r>
              <a:rPr lang="en-US" dirty="0" err="1" smtClean="0"/>
              <a:t>IHO</a:t>
            </a:r>
            <a:r>
              <a:rPr lang="en-US" dirty="0" smtClean="0"/>
              <a:t> encourages parents and District to take note of </a:t>
            </a:r>
            <a:r>
              <a:rPr lang="en-US" dirty="0" err="1" smtClean="0"/>
              <a:t>DASA</a:t>
            </a:r>
            <a:r>
              <a:rPr lang="en-US" dirty="0" smtClean="0"/>
              <a:t> in order to address parents’ concerns and ensure the District is compliant</a:t>
            </a:r>
          </a:p>
          <a:p>
            <a:r>
              <a:rPr lang="en-US" dirty="0" smtClean="0"/>
              <a:t>SRO Decision 15-079, September 30, 2015</a:t>
            </a:r>
          </a:p>
          <a:p>
            <a:pPr lvl="1"/>
            <a:r>
              <a:rPr lang="en-US" dirty="0" smtClean="0"/>
              <a:t>Parents allege IDEA violations and mention bullying</a:t>
            </a:r>
          </a:p>
          <a:p>
            <a:pPr lvl="1"/>
            <a:r>
              <a:rPr lang="en-US" dirty="0" smtClean="0"/>
              <a:t>Parents did not allege </a:t>
            </a:r>
            <a:r>
              <a:rPr lang="en-US" dirty="0" err="1" smtClean="0"/>
              <a:t>DASA</a:t>
            </a:r>
            <a:r>
              <a:rPr lang="en-US" dirty="0" smtClean="0"/>
              <a:t> violation </a:t>
            </a:r>
            <a:r>
              <a:rPr lang="en-US" dirty="0" err="1" smtClean="0"/>
              <a:t>IHO</a:t>
            </a:r>
            <a:r>
              <a:rPr lang="en-US" dirty="0" smtClean="0"/>
              <a:t> encourages parents and District to take not of </a:t>
            </a:r>
            <a:r>
              <a:rPr lang="en-US" dirty="0" err="1" smtClean="0"/>
              <a:t>DASA</a:t>
            </a:r>
            <a:r>
              <a:rPr lang="en-US" dirty="0" smtClean="0"/>
              <a:t> and ensure policies are in place to create an environment free from harassment</a:t>
            </a:r>
          </a:p>
          <a:p>
            <a:r>
              <a:rPr lang="en-US" dirty="0" smtClean="0"/>
              <a:t>These decisions demonstrate that SRO is encouraging parents and Districts to bring forth </a:t>
            </a:r>
            <a:r>
              <a:rPr lang="en-US" dirty="0" err="1" smtClean="0"/>
              <a:t>DASA</a:t>
            </a:r>
            <a:r>
              <a:rPr lang="en-US" dirty="0" smtClean="0"/>
              <a:t> actions when they may arise and indicates there may be more legislation in the future</a:t>
            </a:r>
            <a:endParaRPr lang="en-US" dirty="0"/>
          </a:p>
        </p:txBody>
      </p:sp>
      <p:sp>
        <p:nvSpPr>
          <p:cNvPr id="3" name="Title 2"/>
          <p:cNvSpPr>
            <a:spLocks noGrp="1"/>
          </p:cNvSpPr>
          <p:nvPr>
            <p:ph type="title"/>
          </p:nvPr>
        </p:nvSpPr>
        <p:spPr/>
        <p:txBody>
          <a:bodyPr/>
          <a:lstStyle/>
          <a:p>
            <a:r>
              <a:rPr lang="en-US" dirty="0" err="1" smtClean="0"/>
              <a:t>DASA</a:t>
            </a:r>
            <a:r>
              <a:rPr lang="en-US" dirty="0" smtClean="0"/>
              <a:t> Case Law </a:t>
            </a:r>
            <a:r>
              <a:rPr lang="en-US" dirty="0" err="1" smtClean="0"/>
              <a:t>Con’t</a:t>
            </a:r>
            <a:endParaRPr lang="en-US" dirty="0"/>
          </a:p>
        </p:txBody>
      </p:sp>
      <p:sp>
        <p:nvSpPr>
          <p:cNvPr id="4" name="Slide Number Placeholder 3"/>
          <p:cNvSpPr>
            <a:spLocks noGrp="1"/>
          </p:cNvSpPr>
          <p:nvPr>
            <p:ph type="sldNum" sz="quarter" idx="12"/>
          </p:nvPr>
        </p:nvSpPr>
        <p:spPr/>
        <p:txBody>
          <a:bodyPr/>
          <a:lstStyle/>
          <a:p>
            <a:fld id="{F2BB75A9-DE2F-4A9C-AADE-E70985E59F1A}" type="slidenum">
              <a:rPr lang="en-US" smtClean="0"/>
              <a:t>24</a:t>
            </a:fld>
            <a:endParaRPr lang="en-US"/>
          </a:p>
        </p:txBody>
      </p:sp>
    </p:spTree>
    <p:extLst>
      <p:ext uri="{BB962C8B-B14F-4D97-AF65-F5344CB8AC3E}">
        <p14:creationId xmlns:p14="http://schemas.microsoft.com/office/powerpoint/2010/main" val="3833630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Ramsey School District in New Jersey settled with student Sawyer Rosenstein</a:t>
            </a:r>
          </a:p>
          <a:p>
            <a:pPr lvl="1"/>
            <a:r>
              <a:rPr lang="en-US" dirty="0" smtClean="0"/>
              <a:t>Paid Sawyer and family $4.2 million in settlement</a:t>
            </a:r>
          </a:p>
          <a:p>
            <a:pPr lvl="1"/>
            <a:r>
              <a:rPr lang="en-US" dirty="0" smtClean="0"/>
              <a:t>Sawyer was punched by another student (“bully”) and was paralyzed</a:t>
            </a:r>
          </a:p>
          <a:p>
            <a:pPr lvl="1"/>
            <a:r>
              <a:rPr lang="en-US" dirty="0" smtClean="0"/>
              <a:t>Sawyer and family alleged that:</a:t>
            </a:r>
          </a:p>
          <a:p>
            <a:pPr marL="1371600" lvl="2" indent="-457200">
              <a:buFont typeface="+mj-lt"/>
              <a:buAutoNum type="arabicPeriod"/>
            </a:pPr>
            <a:r>
              <a:rPr lang="en-US" dirty="0" smtClean="0"/>
              <a:t>the paralysis was caused by the punch, </a:t>
            </a:r>
          </a:p>
          <a:p>
            <a:pPr marL="1371600" lvl="2" indent="-457200">
              <a:buFont typeface="+mj-lt"/>
              <a:buAutoNum type="arabicPeriod"/>
            </a:pPr>
            <a:r>
              <a:rPr lang="en-US" dirty="0" smtClean="0"/>
              <a:t>that Sawyer had been regularly bullied, and </a:t>
            </a:r>
          </a:p>
          <a:p>
            <a:pPr marL="1371600" lvl="2" indent="-457200">
              <a:buFont typeface="+mj-lt"/>
              <a:buAutoNum type="arabicPeriod"/>
            </a:pPr>
            <a:r>
              <a:rPr lang="en-US" dirty="0" smtClean="0"/>
              <a:t>the bully had shown violent propensities and the District did nothing about it</a:t>
            </a:r>
          </a:p>
        </p:txBody>
      </p:sp>
      <p:sp>
        <p:nvSpPr>
          <p:cNvPr id="3" name="Title 2"/>
          <p:cNvSpPr>
            <a:spLocks noGrp="1"/>
          </p:cNvSpPr>
          <p:nvPr>
            <p:ph type="title"/>
          </p:nvPr>
        </p:nvSpPr>
        <p:spPr/>
        <p:txBody>
          <a:bodyPr/>
          <a:lstStyle/>
          <a:p>
            <a:r>
              <a:rPr lang="en-US" dirty="0" smtClean="0"/>
              <a:t>School Bullying Case Law</a:t>
            </a:r>
            <a:endParaRPr lang="en-US" dirty="0"/>
          </a:p>
        </p:txBody>
      </p:sp>
      <p:sp>
        <p:nvSpPr>
          <p:cNvPr id="4" name="Slide Number Placeholder 3"/>
          <p:cNvSpPr>
            <a:spLocks noGrp="1"/>
          </p:cNvSpPr>
          <p:nvPr>
            <p:ph type="sldNum" sz="quarter" idx="12"/>
          </p:nvPr>
        </p:nvSpPr>
        <p:spPr/>
        <p:txBody>
          <a:bodyPr/>
          <a:lstStyle/>
          <a:p>
            <a:fld id="{F2BB75A9-DE2F-4A9C-AADE-E70985E59F1A}" type="slidenum">
              <a:rPr lang="en-US" smtClean="0"/>
              <a:t>25</a:t>
            </a:fld>
            <a:endParaRPr lang="en-US"/>
          </a:p>
        </p:txBody>
      </p:sp>
    </p:spTree>
    <p:extLst>
      <p:ext uri="{BB962C8B-B14F-4D97-AF65-F5344CB8AC3E}">
        <p14:creationId xmlns:p14="http://schemas.microsoft.com/office/powerpoint/2010/main" val="4200696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i="1" dirty="0"/>
              <a:t>Zeno v. Pine Plains Central School </a:t>
            </a:r>
            <a:r>
              <a:rPr lang="en-US" i="1" dirty="0" smtClean="0"/>
              <a:t>District </a:t>
            </a:r>
            <a:r>
              <a:rPr lang="en-US" dirty="0" smtClean="0"/>
              <a:t>– Second Circuit Court of Appeals 2012</a:t>
            </a:r>
          </a:p>
          <a:p>
            <a:r>
              <a:rPr lang="en-US" dirty="0" smtClean="0"/>
              <a:t>Pine Plains Central School District paid $1 million to student in jury verdict</a:t>
            </a:r>
          </a:p>
          <a:p>
            <a:r>
              <a:rPr lang="en-US" dirty="0" smtClean="0"/>
              <a:t>Bi-racial student experienced severe bullying based on race</a:t>
            </a:r>
          </a:p>
          <a:p>
            <a:pPr lvl="1"/>
            <a:r>
              <a:rPr lang="en-US" dirty="0" smtClean="0"/>
              <a:t>Derogatory graffiti, threats to student’s life, physical assaults, and was once shown a noose and threatened by a bully to be taken to a tree</a:t>
            </a:r>
          </a:p>
          <a:p>
            <a:r>
              <a:rPr lang="en-US" dirty="0" smtClean="0"/>
              <a:t>School district disciplined bullies and offered optional sensitivity trainings</a:t>
            </a:r>
          </a:p>
          <a:p>
            <a:r>
              <a:rPr lang="en-US" dirty="0" smtClean="0"/>
              <a:t>Despite these steps, Second Circuit Court of Appeals held that District should have done more to stop this life-threatening harassment</a:t>
            </a:r>
          </a:p>
        </p:txBody>
      </p:sp>
      <p:sp>
        <p:nvSpPr>
          <p:cNvPr id="3" name="Title 2"/>
          <p:cNvSpPr>
            <a:spLocks noGrp="1"/>
          </p:cNvSpPr>
          <p:nvPr>
            <p:ph type="title"/>
          </p:nvPr>
        </p:nvSpPr>
        <p:spPr/>
        <p:txBody>
          <a:bodyPr/>
          <a:lstStyle/>
          <a:p>
            <a:r>
              <a:rPr lang="en-US" dirty="0" smtClean="0"/>
              <a:t>School Bullying Case Law </a:t>
            </a:r>
            <a:r>
              <a:rPr lang="en-US" dirty="0" err="1" smtClean="0"/>
              <a:t>Con’t</a:t>
            </a:r>
            <a:endParaRPr lang="en-US" dirty="0"/>
          </a:p>
        </p:txBody>
      </p:sp>
      <p:sp>
        <p:nvSpPr>
          <p:cNvPr id="4" name="Slide Number Placeholder 3"/>
          <p:cNvSpPr>
            <a:spLocks noGrp="1"/>
          </p:cNvSpPr>
          <p:nvPr>
            <p:ph type="sldNum" sz="quarter" idx="12"/>
          </p:nvPr>
        </p:nvSpPr>
        <p:spPr/>
        <p:txBody>
          <a:bodyPr/>
          <a:lstStyle/>
          <a:p>
            <a:fld id="{F2BB75A9-DE2F-4A9C-AADE-E70985E59F1A}" type="slidenum">
              <a:rPr lang="en-US" smtClean="0"/>
              <a:t>26</a:t>
            </a:fld>
            <a:endParaRPr lang="en-US"/>
          </a:p>
        </p:txBody>
      </p:sp>
    </p:spTree>
    <p:extLst>
      <p:ext uri="{BB962C8B-B14F-4D97-AF65-F5344CB8AC3E}">
        <p14:creationId xmlns:p14="http://schemas.microsoft.com/office/powerpoint/2010/main" val="3171335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i="1" dirty="0" err="1" smtClean="0"/>
              <a:t>Eccleston</a:t>
            </a:r>
            <a:r>
              <a:rPr lang="en-US" i="1" dirty="0" smtClean="0"/>
              <a:t> v. Pine Bush Central School District</a:t>
            </a:r>
            <a:r>
              <a:rPr lang="en-US" dirty="0" smtClean="0"/>
              <a:t> – </a:t>
            </a:r>
            <a:r>
              <a:rPr lang="en-US" dirty="0" err="1" smtClean="0"/>
              <a:t>SDNY</a:t>
            </a:r>
            <a:r>
              <a:rPr lang="en-US" dirty="0" smtClean="0"/>
              <a:t> 2015</a:t>
            </a:r>
          </a:p>
          <a:p>
            <a:r>
              <a:rPr lang="en-US" dirty="0" smtClean="0"/>
              <a:t>District paid $4.48 million to student in settlement agreement</a:t>
            </a:r>
          </a:p>
          <a:p>
            <a:r>
              <a:rPr lang="en-US" dirty="0" smtClean="0"/>
              <a:t>Five Jewish students were subjected to years of:</a:t>
            </a:r>
          </a:p>
          <a:p>
            <a:pPr lvl="1"/>
            <a:r>
              <a:rPr lang="en-US" dirty="0" smtClean="0"/>
              <a:t>Anti-Semitic name calling and taunts, Holocaust “jokes,” threats, physical violence, Hitler salutes, and swastika graffiti</a:t>
            </a:r>
          </a:p>
          <a:p>
            <a:r>
              <a:rPr lang="en-US" dirty="0" smtClean="0"/>
              <a:t>District failed to take action despite repeated parental and student complaints</a:t>
            </a:r>
          </a:p>
          <a:p>
            <a:r>
              <a:rPr lang="en-US" dirty="0" smtClean="0"/>
              <a:t>Settlement agreement called for $4.48 million in damages and injunctive relief including but not limited to requiring District to revise its policies regarding discrimination</a:t>
            </a:r>
          </a:p>
        </p:txBody>
      </p:sp>
      <p:sp>
        <p:nvSpPr>
          <p:cNvPr id="3" name="Title 2"/>
          <p:cNvSpPr>
            <a:spLocks noGrp="1"/>
          </p:cNvSpPr>
          <p:nvPr>
            <p:ph type="title"/>
          </p:nvPr>
        </p:nvSpPr>
        <p:spPr/>
        <p:txBody>
          <a:bodyPr/>
          <a:lstStyle/>
          <a:p>
            <a:r>
              <a:rPr lang="en-US" dirty="0" smtClean="0"/>
              <a:t>School Bullying Case Law </a:t>
            </a:r>
            <a:r>
              <a:rPr lang="en-US" dirty="0" err="1" smtClean="0"/>
              <a:t>Con’t</a:t>
            </a:r>
            <a:endParaRPr lang="en-US" dirty="0"/>
          </a:p>
        </p:txBody>
      </p:sp>
      <p:sp>
        <p:nvSpPr>
          <p:cNvPr id="4" name="Slide Number Placeholder 3"/>
          <p:cNvSpPr>
            <a:spLocks noGrp="1"/>
          </p:cNvSpPr>
          <p:nvPr>
            <p:ph type="sldNum" sz="quarter" idx="12"/>
          </p:nvPr>
        </p:nvSpPr>
        <p:spPr/>
        <p:txBody>
          <a:bodyPr/>
          <a:lstStyle/>
          <a:p>
            <a:fld id="{F2BB75A9-DE2F-4A9C-AADE-E70985E59F1A}" type="slidenum">
              <a:rPr lang="en-US" smtClean="0"/>
              <a:t>27</a:t>
            </a:fld>
            <a:endParaRPr lang="en-US"/>
          </a:p>
        </p:txBody>
      </p:sp>
    </p:spTree>
    <p:extLst>
      <p:ext uri="{BB962C8B-B14F-4D97-AF65-F5344CB8AC3E}">
        <p14:creationId xmlns:p14="http://schemas.microsoft.com/office/powerpoint/2010/main" val="279059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Philadelphia School District in Pennsylvania had a $500,000 verdict against the District for failing to stop bullying against student Amanda </a:t>
            </a:r>
            <a:r>
              <a:rPr lang="en-US" dirty="0" err="1" smtClean="0"/>
              <a:t>Wible</a:t>
            </a:r>
            <a:endParaRPr lang="en-US" dirty="0" smtClean="0"/>
          </a:p>
          <a:p>
            <a:r>
              <a:rPr lang="en-US" dirty="0" smtClean="0"/>
              <a:t>Amanda </a:t>
            </a:r>
            <a:r>
              <a:rPr lang="en-US" dirty="0" err="1" smtClean="0"/>
              <a:t>Wible</a:t>
            </a:r>
            <a:r>
              <a:rPr lang="en-US" dirty="0" smtClean="0"/>
              <a:t> had began attending Philadelphia School District in the fall of 2003 and the bullying began then due to her gender presentation</a:t>
            </a:r>
          </a:p>
          <a:p>
            <a:pPr lvl="1"/>
            <a:r>
              <a:rPr lang="en-US" dirty="0" smtClean="0"/>
              <a:t>Teased, taunted, harassed, punched, </a:t>
            </a:r>
            <a:r>
              <a:rPr lang="en-US" dirty="0"/>
              <a:t>shoved, and had objects thrown at </a:t>
            </a:r>
            <a:r>
              <a:rPr lang="en-US" dirty="0" smtClean="0"/>
              <a:t>her from elementary school through high school</a:t>
            </a:r>
          </a:p>
          <a:p>
            <a:pPr lvl="1"/>
            <a:r>
              <a:rPr lang="en-US" dirty="0" smtClean="0"/>
              <a:t>Bullying persisted at a total of 4 district schools from 2003 until at least 2009</a:t>
            </a:r>
          </a:p>
          <a:p>
            <a:r>
              <a:rPr lang="en-US" dirty="0" smtClean="0"/>
              <a:t>District failed to stop the bullying and had to pay $500,000</a:t>
            </a:r>
          </a:p>
        </p:txBody>
      </p:sp>
      <p:sp>
        <p:nvSpPr>
          <p:cNvPr id="3" name="Title 2"/>
          <p:cNvSpPr>
            <a:spLocks noGrp="1"/>
          </p:cNvSpPr>
          <p:nvPr>
            <p:ph type="title"/>
          </p:nvPr>
        </p:nvSpPr>
        <p:spPr/>
        <p:txBody>
          <a:bodyPr/>
          <a:lstStyle/>
          <a:p>
            <a:r>
              <a:rPr lang="en-US" dirty="0" smtClean="0"/>
              <a:t>School Bullying Case Law </a:t>
            </a:r>
            <a:r>
              <a:rPr lang="en-US" dirty="0" err="1" smtClean="0"/>
              <a:t>Con’t</a:t>
            </a:r>
            <a:endParaRPr lang="en-US" dirty="0"/>
          </a:p>
        </p:txBody>
      </p:sp>
      <p:sp>
        <p:nvSpPr>
          <p:cNvPr id="4" name="Slide Number Placeholder 3"/>
          <p:cNvSpPr>
            <a:spLocks noGrp="1"/>
          </p:cNvSpPr>
          <p:nvPr>
            <p:ph type="sldNum" sz="quarter" idx="12"/>
          </p:nvPr>
        </p:nvSpPr>
        <p:spPr/>
        <p:txBody>
          <a:bodyPr/>
          <a:lstStyle/>
          <a:p>
            <a:fld id="{F2BB75A9-DE2F-4A9C-AADE-E70985E59F1A}" type="slidenum">
              <a:rPr lang="en-US" smtClean="0"/>
              <a:t>28</a:t>
            </a:fld>
            <a:endParaRPr lang="en-US"/>
          </a:p>
        </p:txBody>
      </p:sp>
    </p:spTree>
    <p:extLst>
      <p:ext uri="{BB962C8B-B14F-4D97-AF65-F5344CB8AC3E}">
        <p14:creationId xmlns:p14="http://schemas.microsoft.com/office/powerpoint/2010/main" val="3387349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7" name="Picture 6" descr="10 Best Questions Ever | Leadership Frea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348" y="1703324"/>
            <a:ext cx="5715000" cy="4292600"/>
          </a:xfrm>
          <a:prstGeom prst="rect">
            <a:avLst/>
          </a:prstGeom>
        </p:spPr>
      </p:pic>
      <p:sp>
        <p:nvSpPr>
          <p:cNvPr id="2" name="Slide Number Placeholder 1"/>
          <p:cNvSpPr>
            <a:spLocks noGrp="1"/>
          </p:cNvSpPr>
          <p:nvPr>
            <p:ph type="sldNum" sz="quarter" idx="12"/>
          </p:nvPr>
        </p:nvSpPr>
        <p:spPr/>
        <p:txBody>
          <a:bodyPr/>
          <a:lstStyle/>
          <a:p>
            <a:fld id="{F2BB75A9-DE2F-4A9C-AADE-E70985E59F1A}" type="slidenum">
              <a:rPr lang="en-US" smtClean="0"/>
              <a:t>29</a:t>
            </a:fld>
            <a:endParaRPr lang="en-US"/>
          </a:p>
        </p:txBody>
      </p:sp>
    </p:spTree>
    <p:extLst>
      <p:ext uri="{BB962C8B-B14F-4D97-AF65-F5344CB8AC3E}">
        <p14:creationId xmlns:p14="http://schemas.microsoft.com/office/powerpoint/2010/main" val="348759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2570164" y="1752600"/>
            <a:ext cx="4492625" cy="4186238"/>
          </a:xfrm>
        </p:spPr>
        <p:txBody>
          <a:bodyPr/>
          <a:lstStyle/>
          <a:p>
            <a:pPr marL="0" indent="0">
              <a:buNone/>
            </a:pPr>
            <a:endParaRPr lang="en-US" dirty="0"/>
          </a:p>
          <a:p>
            <a:pPr marL="0" indent="0">
              <a:buNone/>
            </a:pPr>
            <a:r>
              <a:rPr lang="en-US" dirty="0"/>
              <a:t>“Dignity Act” or “</a:t>
            </a:r>
            <a:r>
              <a:rPr lang="en-US" dirty="0" err="1"/>
              <a:t>DASA</a:t>
            </a:r>
            <a:r>
              <a:rPr lang="en-US" dirty="0"/>
              <a:t>” arises out of a legislative concern to prevent harassment, bullying, and discrimination in schools.  </a:t>
            </a:r>
          </a:p>
        </p:txBody>
      </p:sp>
      <p:sp>
        <p:nvSpPr>
          <p:cNvPr id="9218" name="Slide Number Placeholder 5"/>
          <p:cNvSpPr>
            <a:spLocks noGrp="1"/>
          </p:cNvSpPr>
          <p:nvPr>
            <p:ph type="sldNum" sz="quarter" idx="12"/>
          </p:nvPr>
        </p:nvSpPr>
        <p:spPr>
          <a:noFill/>
          <a:ln>
            <a:miter lim="800000"/>
            <a:headEnd/>
            <a:tailEnd/>
          </a:ln>
        </p:spPr>
        <p:txBody>
          <a:bodyPr/>
          <a:lstStyle/>
          <a:p>
            <a:fld id="{E2F955FB-13C1-40DF-9010-3DF8385BB896}" type="slidenum">
              <a:rPr lang="en-US" smtClean="0">
                <a:solidFill>
                  <a:srgbClr val="000000"/>
                </a:solidFill>
              </a:rPr>
              <a:pPr/>
              <a:t>3</a:t>
            </a:fld>
            <a:endParaRPr lang="en-US" smtClean="0">
              <a:solidFill>
                <a:srgbClr val="000000"/>
              </a:solidFill>
            </a:endParaRPr>
          </a:p>
        </p:txBody>
      </p:sp>
      <p:sp>
        <p:nvSpPr>
          <p:cNvPr id="9219" name="Rectangle 2"/>
          <p:cNvSpPr>
            <a:spLocks noGrp="1" noChangeArrowheads="1"/>
          </p:cNvSpPr>
          <p:nvPr>
            <p:ph type="title"/>
          </p:nvPr>
        </p:nvSpPr>
        <p:spPr/>
        <p:txBody>
          <a:bodyPr/>
          <a:lstStyle/>
          <a:p>
            <a:pPr eaLnBrk="1" hangingPunct="1"/>
            <a:r>
              <a:rPr lang="en-US" sz="4000" b="1"/>
              <a:t>Dignity for All Students Act</a:t>
            </a:r>
          </a:p>
        </p:txBody>
      </p:sp>
      <p:pic>
        <p:nvPicPr>
          <p:cNvPr id="9221" name="Picture 4" descr="MC900232130[1]"/>
          <p:cNvPicPr>
            <a:picLocks noChangeAspect="1" noChangeArrowheads="1"/>
          </p:cNvPicPr>
          <p:nvPr/>
        </p:nvPicPr>
        <p:blipFill>
          <a:blip r:embed="rId2" cstate="print"/>
          <a:srcRect/>
          <a:stretch>
            <a:fillRect/>
          </a:stretch>
        </p:blipFill>
        <p:spPr bwMode="auto">
          <a:xfrm>
            <a:off x="7543800" y="2438401"/>
            <a:ext cx="2438400" cy="2392363"/>
          </a:xfrm>
          <a:prstGeom prst="rect">
            <a:avLst/>
          </a:prstGeom>
          <a:noFill/>
          <a:ln w="9525">
            <a:noFill/>
            <a:miter lim="800000"/>
            <a:headEnd/>
            <a:tailEnd/>
          </a:ln>
        </p:spPr>
      </p:pic>
    </p:spTree>
    <p:extLst>
      <p:ext uri="{BB962C8B-B14F-4D97-AF65-F5344CB8AC3E}">
        <p14:creationId xmlns:p14="http://schemas.microsoft.com/office/powerpoint/2010/main" val="40522360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27388" y="1182625"/>
            <a:ext cx="8839200" cy="1393825"/>
          </a:xfrm>
        </p:spPr>
        <p:txBody>
          <a:bodyPr/>
          <a:lstStyle/>
          <a:p>
            <a:pPr eaLnBrk="1" hangingPunct="1">
              <a:defRPr/>
            </a:pPr>
            <a:r>
              <a:rPr lang="en-US" sz="4000" b="1" dirty="0">
                <a:effectLst>
                  <a:outerShdw blurRad="38100" dist="38100" dir="2700000" algn="tl">
                    <a:srgbClr val="000000">
                      <a:alpha val="43137"/>
                    </a:srgbClr>
                  </a:outerShdw>
                </a:effectLst>
              </a:rPr>
              <a:t>New York’s Dignity for All Students Act and Cyberbullying Law</a:t>
            </a:r>
          </a:p>
        </p:txBody>
      </p:sp>
      <p:sp>
        <p:nvSpPr>
          <p:cNvPr id="3076" name="Rectangle 6"/>
          <p:cNvSpPr>
            <a:spLocks noChangeArrowheads="1"/>
          </p:cNvSpPr>
          <p:nvPr/>
        </p:nvSpPr>
        <p:spPr bwMode="auto">
          <a:xfrm>
            <a:off x="4623372" y="4163568"/>
            <a:ext cx="5883084"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80000"/>
              </a:lnSpc>
              <a:spcBef>
                <a:spcPct val="20000"/>
              </a:spcBef>
              <a:spcAft>
                <a:spcPct val="0"/>
              </a:spcAft>
              <a:buClr>
                <a:srgbClr val="EE8E00"/>
              </a:buClr>
              <a:buFont typeface="Wingdings" pitchFamily="2" charset="2"/>
              <a:buNone/>
              <a:defRPr/>
            </a:pPr>
            <a:endParaRPr lang="en-US" b="1" dirty="0">
              <a:solidFill>
                <a:schemeClr val="bg1"/>
              </a:solidFill>
              <a:latin typeface="Arial" charset="0"/>
            </a:endParaRPr>
          </a:p>
          <a:p>
            <a:pPr algn="ctr" fontAlgn="base">
              <a:lnSpc>
                <a:spcPct val="80000"/>
              </a:lnSpc>
              <a:spcBef>
                <a:spcPct val="20000"/>
              </a:spcBef>
              <a:spcAft>
                <a:spcPct val="0"/>
              </a:spcAft>
              <a:buClr>
                <a:srgbClr val="EE8E00"/>
              </a:buClr>
              <a:buFont typeface="Wingdings" pitchFamily="2" charset="2"/>
              <a:buNone/>
              <a:defRPr/>
            </a:pPr>
            <a:r>
              <a:rPr lang="en-US" sz="1600" b="1" dirty="0">
                <a:solidFill>
                  <a:schemeClr val="bg1"/>
                </a:solidFill>
              </a:rPr>
              <a:t>Andrew J. Freedman, Esq.</a:t>
            </a:r>
          </a:p>
          <a:p>
            <a:pPr algn="ctr" fontAlgn="base">
              <a:lnSpc>
                <a:spcPct val="80000"/>
              </a:lnSpc>
              <a:spcBef>
                <a:spcPct val="20000"/>
              </a:spcBef>
              <a:spcAft>
                <a:spcPct val="0"/>
              </a:spcAft>
              <a:buClr>
                <a:srgbClr val="EE8E00"/>
              </a:buClr>
              <a:buFont typeface="Wingdings" pitchFamily="2" charset="2"/>
              <a:buNone/>
              <a:defRPr/>
            </a:pPr>
            <a:r>
              <a:rPr lang="en-US" sz="1600" b="1" dirty="0">
                <a:solidFill>
                  <a:schemeClr val="bg1"/>
                </a:solidFill>
              </a:rPr>
              <a:t>Hodgson Russ LLP</a:t>
            </a:r>
          </a:p>
          <a:p>
            <a:pPr algn="ctr" fontAlgn="base">
              <a:lnSpc>
                <a:spcPct val="80000"/>
              </a:lnSpc>
              <a:spcBef>
                <a:spcPct val="20000"/>
              </a:spcBef>
              <a:spcAft>
                <a:spcPct val="0"/>
              </a:spcAft>
              <a:buClr>
                <a:srgbClr val="EE8E00"/>
              </a:buClr>
              <a:buFont typeface="Wingdings" pitchFamily="2" charset="2"/>
              <a:buNone/>
              <a:defRPr/>
            </a:pPr>
            <a:r>
              <a:rPr lang="en-US" sz="1600" b="1" dirty="0">
                <a:solidFill>
                  <a:schemeClr val="bg1"/>
                </a:solidFill>
              </a:rPr>
              <a:t>afreedman@hodgsonruss.com</a:t>
            </a:r>
          </a:p>
          <a:p>
            <a:pPr algn="ctr" fontAlgn="base">
              <a:lnSpc>
                <a:spcPct val="80000"/>
              </a:lnSpc>
              <a:spcBef>
                <a:spcPct val="5000"/>
              </a:spcBef>
              <a:spcAft>
                <a:spcPct val="0"/>
              </a:spcAft>
              <a:buClr>
                <a:srgbClr val="EE8E00"/>
              </a:buClr>
              <a:buFont typeface="Wingdings" pitchFamily="2" charset="2"/>
              <a:buNone/>
              <a:defRPr/>
            </a:pPr>
            <a:endParaRPr lang="en-US" sz="1600" dirty="0">
              <a:solidFill>
                <a:schemeClr val="bg1"/>
              </a:solidFill>
            </a:endParaRPr>
          </a:p>
          <a:p>
            <a:pPr algn="ctr" fontAlgn="base">
              <a:lnSpc>
                <a:spcPct val="80000"/>
              </a:lnSpc>
              <a:spcBef>
                <a:spcPct val="5000"/>
              </a:spcBef>
              <a:spcAft>
                <a:spcPct val="0"/>
              </a:spcAft>
              <a:buClr>
                <a:srgbClr val="EE8E00"/>
              </a:buClr>
              <a:buFont typeface="Wingdings" pitchFamily="2" charset="2"/>
              <a:buNone/>
              <a:defRPr/>
            </a:pPr>
            <a:endParaRPr lang="en-US" dirty="0">
              <a:solidFill>
                <a:schemeClr val="bg1"/>
              </a:solidFill>
              <a:latin typeface="Arial" charset="0"/>
            </a:endParaRPr>
          </a:p>
          <a:p>
            <a:pPr algn="ctr" fontAlgn="base">
              <a:lnSpc>
                <a:spcPct val="80000"/>
              </a:lnSpc>
              <a:spcBef>
                <a:spcPct val="20000"/>
              </a:spcBef>
              <a:spcAft>
                <a:spcPct val="0"/>
              </a:spcAft>
              <a:buClr>
                <a:srgbClr val="EE8E00"/>
              </a:buClr>
              <a:buFont typeface="Wingdings" pitchFamily="2" charset="2"/>
              <a:buNone/>
              <a:defRPr/>
            </a:pPr>
            <a:endParaRPr lang="en-US" dirty="0">
              <a:solidFill>
                <a:schemeClr val="bg1"/>
              </a:solidFill>
            </a:endParaRPr>
          </a:p>
          <a:p>
            <a:pPr algn="ctr" fontAlgn="base">
              <a:lnSpc>
                <a:spcPct val="80000"/>
              </a:lnSpc>
              <a:spcBef>
                <a:spcPct val="5000"/>
              </a:spcBef>
              <a:spcAft>
                <a:spcPct val="0"/>
              </a:spcAft>
              <a:buClr>
                <a:srgbClr val="EE8E00"/>
              </a:buClr>
              <a:buFont typeface="Wingdings" pitchFamily="2" charset="2"/>
              <a:buNone/>
              <a:defRPr/>
            </a:pPr>
            <a:endParaRPr lang="en-US" dirty="0">
              <a:solidFill>
                <a:schemeClr val="bg1"/>
              </a:solidFill>
              <a:latin typeface="Arial" charset="0"/>
            </a:endParaRPr>
          </a:p>
        </p:txBody>
      </p:sp>
    </p:spTree>
    <p:extLst>
      <p:ext uri="{BB962C8B-B14F-4D97-AF65-F5344CB8AC3E}">
        <p14:creationId xmlns:p14="http://schemas.microsoft.com/office/powerpoint/2010/main" val="16988196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idx="1"/>
          </p:nvPr>
        </p:nvSpPr>
        <p:spPr>
          <a:xfrm>
            <a:off x="617740" y="1411224"/>
            <a:ext cx="8007350" cy="4191000"/>
          </a:xfrm>
        </p:spPr>
        <p:txBody>
          <a:bodyPr/>
          <a:lstStyle/>
          <a:p>
            <a:pPr eaLnBrk="1" hangingPunct="1">
              <a:lnSpc>
                <a:spcPct val="90000"/>
              </a:lnSpc>
            </a:pPr>
            <a:endParaRPr lang="en-US" dirty="0" smtClean="0"/>
          </a:p>
          <a:p>
            <a:pPr eaLnBrk="1" hangingPunct="1">
              <a:lnSpc>
                <a:spcPct val="90000"/>
              </a:lnSpc>
            </a:pPr>
            <a:r>
              <a:rPr lang="en-US" dirty="0" smtClean="0"/>
              <a:t>Signed into law by Gov. Paterson and became effective </a:t>
            </a:r>
            <a:r>
              <a:rPr lang="en-US" u="sng" dirty="0" smtClean="0"/>
              <a:t>July 1, 2012</a:t>
            </a:r>
            <a:r>
              <a:rPr lang="en-US" dirty="0" smtClean="0"/>
              <a:t>.</a:t>
            </a:r>
          </a:p>
          <a:p>
            <a:r>
              <a:rPr lang="en-US" b="1" dirty="0" smtClean="0"/>
              <a:t>Added new Article </a:t>
            </a:r>
            <a:r>
              <a:rPr lang="en-US" dirty="0" smtClean="0"/>
              <a:t>2 to New York State Education Law, §</a:t>
            </a:r>
            <a:r>
              <a:rPr lang="en-US" dirty="0"/>
              <a:t>10 - §</a:t>
            </a:r>
            <a:r>
              <a:rPr lang="en-US" dirty="0" smtClean="0"/>
              <a:t>18</a:t>
            </a:r>
          </a:p>
          <a:p>
            <a:pPr eaLnBrk="1" hangingPunct="1">
              <a:lnSpc>
                <a:spcPct val="90000"/>
              </a:lnSpc>
            </a:pPr>
            <a:r>
              <a:rPr lang="en-US" dirty="0" smtClean="0"/>
              <a:t>Amended Education Law §801-a &amp; §2801</a:t>
            </a:r>
          </a:p>
        </p:txBody>
      </p:sp>
      <p:sp>
        <p:nvSpPr>
          <p:cNvPr id="10242" name="Slide Number Placeholder 5"/>
          <p:cNvSpPr>
            <a:spLocks noGrp="1"/>
          </p:cNvSpPr>
          <p:nvPr>
            <p:ph type="sldNum" sz="quarter" idx="12"/>
          </p:nvPr>
        </p:nvSpPr>
        <p:spPr>
          <a:noFill/>
          <a:ln>
            <a:miter lim="800000"/>
            <a:headEnd/>
            <a:tailEnd/>
          </a:ln>
        </p:spPr>
        <p:txBody>
          <a:bodyPr/>
          <a:lstStyle/>
          <a:p>
            <a:fld id="{B493B347-ABAC-41AB-B46E-6F3FC8608A19}" type="slidenum">
              <a:rPr lang="en-US" smtClean="0">
                <a:solidFill>
                  <a:srgbClr val="000000"/>
                </a:solidFill>
              </a:rPr>
              <a:pPr/>
              <a:t>4</a:t>
            </a:fld>
            <a:endParaRPr lang="en-US" smtClean="0">
              <a:solidFill>
                <a:srgbClr val="000000"/>
              </a:solidFill>
            </a:endParaRPr>
          </a:p>
        </p:txBody>
      </p:sp>
      <p:sp>
        <p:nvSpPr>
          <p:cNvPr id="10243" name="Rectangle 2"/>
          <p:cNvSpPr>
            <a:spLocks noGrp="1" noChangeArrowheads="1"/>
          </p:cNvSpPr>
          <p:nvPr>
            <p:ph type="title"/>
          </p:nvPr>
        </p:nvSpPr>
        <p:spPr/>
        <p:txBody>
          <a:bodyPr/>
          <a:lstStyle/>
          <a:p>
            <a:pPr eaLnBrk="1" hangingPunct="1"/>
            <a:r>
              <a:rPr lang="en-US" smtClean="0"/>
              <a:t>The Dignity Act</a:t>
            </a:r>
          </a:p>
        </p:txBody>
      </p:sp>
      <p:pic>
        <p:nvPicPr>
          <p:cNvPr id="10251" name="Picture 11" descr="C:\Users\ghoward\AppData\Local\Microsoft\Windows\Temporary Internet Files\Content.IE5\J2JSIIQD\MC900351700[1].wmf"/>
          <p:cNvPicPr>
            <a:picLocks noChangeAspect="1" noChangeArrowheads="1"/>
          </p:cNvPicPr>
          <p:nvPr/>
        </p:nvPicPr>
        <p:blipFill>
          <a:blip r:embed="rId2" cstate="print"/>
          <a:srcRect/>
          <a:stretch>
            <a:fillRect/>
          </a:stretch>
        </p:blipFill>
        <p:spPr bwMode="auto">
          <a:xfrm>
            <a:off x="8001000" y="5105400"/>
            <a:ext cx="1248180" cy="1414604"/>
          </a:xfrm>
          <a:prstGeom prst="rect">
            <a:avLst/>
          </a:prstGeom>
          <a:noFill/>
        </p:spPr>
      </p:pic>
    </p:spTree>
    <p:extLst>
      <p:ext uri="{BB962C8B-B14F-4D97-AF65-F5344CB8AC3E}">
        <p14:creationId xmlns:p14="http://schemas.microsoft.com/office/powerpoint/2010/main" val="26766459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p:txBody>
          <a:bodyPr/>
          <a:lstStyle/>
          <a:p>
            <a:pPr eaLnBrk="1" hangingPunct="1"/>
            <a:endParaRPr lang="en-US" dirty="0"/>
          </a:p>
          <a:p>
            <a:pPr eaLnBrk="1" hangingPunct="1"/>
            <a:r>
              <a:rPr lang="en-US" dirty="0" smtClean="0"/>
              <a:t>Why is </a:t>
            </a:r>
            <a:r>
              <a:rPr lang="en-US" dirty="0" err="1" smtClean="0"/>
              <a:t>DASA</a:t>
            </a:r>
            <a:r>
              <a:rPr lang="en-US" dirty="0" smtClean="0"/>
              <a:t> law?</a:t>
            </a:r>
          </a:p>
          <a:p>
            <a:pPr lvl="1"/>
            <a:r>
              <a:rPr lang="en-US" dirty="0" smtClean="0"/>
              <a:t>Students</a:t>
            </a:r>
            <a:r>
              <a:rPr lang="en-US" dirty="0"/>
              <a:t>' ability to learn </a:t>
            </a:r>
            <a:r>
              <a:rPr lang="en-US" dirty="0" smtClean="0"/>
              <a:t>was </a:t>
            </a:r>
            <a:r>
              <a:rPr lang="en-US" dirty="0"/>
              <a:t>being </a:t>
            </a:r>
            <a:r>
              <a:rPr lang="en-US" dirty="0" smtClean="0"/>
              <a:t>compromised by incidents of discrimination or harassment, including bullying, taunting, or intimidation  </a:t>
            </a:r>
            <a:endParaRPr lang="en-US" dirty="0"/>
          </a:p>
          <a:p>
            <a:pPr lvl="1"/>
            <a:r>
              <a:rPr lang="en-US" dirty="0" smtClean="0"/>
              <a:t>It forms as a way to afford all students </a:t>
            </a:r>
            <a:r>
              <a:rPr lang="en-US" dirty="0"/>
              <a:t>an environment free of discrimination and harassment. </a:t>
            </a:r>
            <a:endParaRPr lang="en-US" dirty="0" smtClean="0"/>
          </a:p>
          <a:p>
            <a:pPr lvl="1"/>
            <a:r>
              <a:rPr lang="en-US" dirty="0" smtClean="0"/>
              <a:t>It aims to foster </a:t>
            </a:r>
            <a:r>
              <a:rPr lang="en-US" dirty="0"/>
              <a:t>civility in public </a:t>
            </a:r>
            <a:r>
              <a:rPr lang="en-US" dirty="0" smtClean="0"/>
              <a:t>schools and prevent and prohibit conduct which is inconsistent with a school’s educational mission</a:t>
            </a:r>
            <a:endParaRPr lang="en-US" dirty="0"/>
          </a:p>
          <a:p>
            <a:pPr eaLnBrk="1" hangingPunct="1">
              <a:buFont typeface="Wingdings" pitchFamily="2" charset="2"/>
              <a:buNone/>
            </a:pPr>
            <a:endParaRPr lang="en-US" dirty="0"/>
          </a:p>
        </p:txBody>
      </p:sp>
      <p:sp>
        <p:nvSpPr>
          <p:cNvPr id="11266" name="Slide Number Placeholder 5"/>
          <p:cNvSpPr>
            <a:spLocks noGrp="1"/>
          </p:cNvSpPr>
          <p:nvPr>
            <p:ph type="sldNum" sz="quarter" idx="12"/>
          </p:nvPr>
        </p:nvSpPr>
        <p:spPr>
          <a:noFill/>
          <a:ln>
            <a:miter lim="800000"/>
            <a:headEnd/>
            <a:tailEnd/>
          </a:ln>
        </p:spPr>
        <p:txBody>
          <a:bodyPr/>
          <a:lstStyle/>
          <a:p>
            <a:fld id="{98D62EFF-D9F0-42C9-87D4-D410B457D17E}" type="slidenum">
              <a:rPr lang="en-US" smtClean="0">
                <a:solidFill>
                  <a:srgbClr val="000000"/>
                </a:solidFill>
              </a:rPr>
              <a:pPr/>
              <a:t>5</a:t>
            </a:fld>
            <a:endParaRPr lang="en-US" smtClean="0">
              <a:solidFill>
                <a:srgbClr val="000000"/>
              </a:solidFill>
            </a:endParaRPr>
          </a:p>
        </p:txBody>
      </p:sp>
      <p:sp>
        <p:nvSpPr>
          <p:cNvPr id="11267" name="Rectangle 2"/>
          <p:cNvSpPr>
            <a:spLocks noGrp="1" noChangeArrowheads="1"/>
          </p:cNvSpPr>
          <p:nvPr>
            <p:ph type="title"/>
          </p:nvPr>
        </p:nvSpPr>
        <p:spPr>
          <a:xfrm>
            <a:off x="295656" y="47997"/>
            <a:ext cx="7848600" cy="1143000"/>
          </a:xfrm>
        </p:spPr>
        <p:txBody>
          <a:bodyPr/>
          <a:lstStyle/>
          <a:p>
            <a:pPr eaLnBrk="1" hangingPunct="1"/>
            <a:r>
              <a:rPr lang="en-US" sz="4000" dirty="0" err="1" smtClean="0"/>
              <a:t>DASA</a:t>
            </a:r>
            <a:r>
              <a:rPr lang="en-US" sz="4000" dirty="0" smtClean="0"/>
              <a:t>-Legislative </a:t>
            </a:r>
            <a:r>
              <a:rPr lang="en-US" sz="4000" dirty="0"/>
              <a:t>Intent </a:t>
            </a:r>
          </a:p>
        </p:txBody>
      </p:sp>
      <p:pic>
        <p:nvPicPr>
          <p:cNvPr id="5" name="Picture 11" descr="C:\Users\ghoward\AppData\Local\Microsoft\Windows\Temporary Internet Files\Content.IE5\J2JSIIQD\MC900351700[1].wmf"/>
          <p:cNvPicPr>
            <a:picLocks noChangeAspect="1" noChangeArrowheads="1"/>
          </p:cNvPicPr>
          <p:nvPr/>
        </p:nvPicPr>
        <p:blipFill>
          <a:blip r:embed="rId2" cstate="print"/>
          <a:srcRect/>
          <a:stretch>
            <a:fillRect/>
          </a:stretch>
        </p:blipFill>
        <p:spPr bwMode="auto">
          <a:xfrm>
            <a:off x="8001000" y="5105400"/>
            <a:ext cx="1248180" cy="1414604"/>
          </a:xfrm>
          <a:prstGeom prst="rect">
            <a:avLst/>
          </a:prstGeom>
          <a:noFill/>
        </p:spPr>
      </p:pic>
    </p:spTree>
    <p:extLst>
      <p:ext uri="{BB962C8B-B14F-4D97-AF65-F5344CB8AC3E}">
        <p14:creationId xmlns:p14="http://schemas.microsoft.com/office/powerpoint/2010/main" val="8902594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1063752" y="1601787"/>
            <a:ext cx="8007350" cy="4191000"/>
          </a:xfrm>
        </p:spPr>
        <p:txBody>
          <a:bodyPr/>
          <a:lstStyle/>
          <a:p>
            <a:pPr eaLnBrk="1" hangingPunct="1">
              <a:lnSpc>
                <a:spcPct val="90000"/>
              </a:lnSpc>
              <a:buClr>
                <a:schemeClr val="tx1"/>
              </a:buClr>
              <a:buFontTx/>
              <a:buNone/>
            </a:pPr>
            <a:r>
              <a:rPr lang="en-US" dirty="0" err="1" smtClean="0"/>
              <a:t>DASA</a:t>
            </a:r>
            <a:r>
              <a:rPr lang="en-US" dirty="0" smtClean="0"/>
              <a:t> defines “harassment” as:</a:t>
            </a:r>
          </a:p>
          <a:p>
            <a:pPr eaLnBrk="1" hangingPunct="1">
              <a:lnSpc>
                <a:spcPct val="90000"/>
              </a:lnSpc>
              <a:buFont typeface="Wingdings" pitchFamily="2" charset="2"/>
              <a:buNone/>
            </a:pPr>
            <a:r>
              <a:rPr lang="en-US" dirty="0" smtClean="0"/>
              <a:t>	the creation of a </a:t>
            </a:r>
            <a:r>
              <a:rPr lang="en-US" u="sng" dirty="0" smtClean="0"/>
              <a:t>hostile environment</a:t>
            </a:r>
            <a:r>
              <a:rPr lang="en-US" dirty="0" smtClean="0"/>
              <a:t> by conduct or by verbal threats, intimidation or abuse that has or would have the effect of unreasonably </a:t>
            </a:r>
            <a:r>
              <a:rPr lang="en-US" u="sng" dirty="0" smtClean="0"/>
              <a:t>and</a:t>
            </a:r>
            <a:r>
              <a:rPr lang="en-US" dirty="0" smtClean="0"/>
              <a:t> substantially interfering with a student's educational performance, opportunities or benefits, or mental, emotional or physical well-being. </a:t>
            </a:r>
          </a:p>
        </p:txBody>
      </p:sp>
      <p:sp>
        <p:nvSpPr>
          <p:cNvPr id="12290" name="Slide Number Placeholder 5"/>
          <p:cNvSpPr>
            <a:spLocks noGrp="1"/>
          </p:cNvSpPr>
          <p:nvPr>
            <p:ph type="sldNum" sz="quarter" idx="12"/>
          </p:nvPr>
        </p:nvSpPr>
        <p:spPr>
          <a:noFill/>
          <a:ln>
            <a:miter lim="800000"/>
            <a:headEnd/>
            <a:tailEnd/>
          </a:ln>
        </p:spPr>
        <p:txBody>
          <a:bodyPr/>
          <a:lstStyle/>
          <a:p>
            <a:fld id="{1E3A4BF8-D492-4F15-9C03-B8FE1E0CB8A8}" type="slidenum">
              <a:rPr lang="en-US" smtClean="0">
                <a:solidFill>
                  <a:srgbClr val="000000"/>
                </a:solidFill>
              </a:rPr>
              <a:pPr/>
              <a:t>6</a:t>
            </a:fld>
            <a:endParaRPr lang="en-US" smtClean="0">
              <a:solidFill>
                <a:srgbClr val="000000"/>
              </a:solidFill>
            </a:endParaRPr>
          </a:p>
        </p:txBody>
      </p:sp>
      <p:sp>
        <p:nvSpPr>
          <p:cNvPr id="12291" name="Rectangle 2"/>
          <p:cNvSpPr>
            <a:spLocks noGrp="1" noChangeArrowheads="1"/>
          </p:cNvSpPr>
          <p:nvPr>
            <p:ph type="title"/>
          </p:nvPr>
        </p:nvSpPr>
        <p:spPr/>
        <p:txBody>
          <a:bodyPr/>
          <a:lstStyle/>
          <a:p>
            <a:pPr eaLnBrk="1" hangingPunct="1"/>
            <a:r>
              <a:rPr lang="en-US" sz="4000" dirty="0" err="1" smtClean="0"/>
              <a:t>DASA</a:t>
            </a:r>
            <a:r>
              <a:rPr lang="en-US" sz="4000" dirty="0" smtClean="0"/>
              <a:t>- “Harassment”</a:t>
            </a:r>
            <a:endParaRPr lang="en-US" sz="4000" dirty="0"/>
          </a:p>
        </p:txBody>
      </p:sp>
    </p:spTree>
    <p:extLst>
      <p:ext uri="{BB962C8B-B14F-4D97-AF65-F5344CB8AC3E}">
        <p14:creationId xmlns:p14="http://schemas.microsoft.com/office/powerpoint/2010/main" val="6585919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929226" y="1522540"/>
            <a:ext cx="4996086" cy="4184650"/>
          </a:xfrm>
        </p:spPr>
        <p:txBody>
          <a:bodyPr/>
          <a:lstStyle/>
          <a:p>
            <a:pPr eaLnBrk="1" hangingPunct="1">
              <a:lnSpc>
                <a:spcPct val="90000"/>
              </a:lnSpc>
              <a:buClr>
                <a:schemeClr val="tx1"/>
              </a:buClr>
              <a:buFontTx/>
              <a:buNone/>
            </a:pPr>
            <a:r>
              <a:rPr lang="en-US" sz="2600" dirty="0"/>
              <a:t>Harassment, cont’d.</a:t>
            </a:r>
          </a:p>
          <a:p>
            <a:pPr eaLnBrk="1" hangingPunct="1">
              <a:lnSpc>
                <a:spcPct val="90000"/>
              </a:lnSpc>
            </a:pPr>
            <a:r>
              <a:rPr lang="en-US" sz="2600" dirty="0"/>
              <a:t>conduct, verbal threats, intimidation or abuse that reasonably causes or would reasonably be expected to cause a student to </a:t>
            </a:r>
            <a:r>
              <a:rPr lang="en-US" sz="2600" u="sng" dirty="0"/>
              <a:t>fear for his or her physical safety.</a:t>
            </a:r>
            <a:r>
              <a:rPr lang="en-US" sz="2600" u="sng" dirty="0">
                <a:latin typeface="Times New Roman" pitchFamily="18" charset="0"/>
              </a:rPr>
              <a:t> </a:t>
            </a:r>
            <a:endParaRPr lang="en-US" sz="2600" u="sng" dirty="0"/>
          </a:p>
        </p:txBody>
      </p:sp>
      <p:sp>
        <p:nvSpPr>
          <p:cNvPr id="13314" name="Slide Number Placeholder 5"/>
          <p:cNvSpPr>
            <a:spLocks noGrp="1"/>
          </p:cNvSpPr>
          <p:nvPr>
            <p:ph type="sldNum" sz="quarter" idx="12"/>
          </p:nvPr>
        </p:nvSpPr>
        <p:spPr>
          <a:noFill/>
          <a:ln>
            <a:miter lim="800000"/>
            <a:headEnd/>
            <a:tailEnd/>
          </a:ln>
        </p:spPr>
        <p:txBody>
          <a:bodyPr/>
          <a:lstStyle/>
          <a:p>
            <a:fld id="{F1A6F3DB-D3A0-4809-94C2-4B55931254A2}" type="slidenum">
              <a:rPr lang="en-US" smtClean="0">
                <a:solidFill>
                  <a:srgbClr val="000000"/>
                </a:solidFill>
              </a:rPr>
              <a:pPr/>
              <a:t>7</a:t>
            </a:fld>
            <a:endParaRPr lang="en-US" smtClean="0">
              <a:solidFill>
                <a:srgbClr val="000000"/>
              </a:solidFill>
            </a:endParaRPr>
          </a:p>
        </p:txBody>
      </p:sp>
      <p:sp>
        <p:nvSpPr>
          <p:cNvPr id="13315" name="Rectangle 2"/>
          <p:cNvSpPr>
            <a:spLocks noGrp="1" noChangeArrowheads="1"/>
          </p:cNvSpPr>
          <p:nvPr>
            <p:ph type="title"/>
          </p:nvPr>
        </p:nvSpPr>
        <p:spPr/>
        <p:txBody>
          <a:bodyPr/>
          <a:lstStyle/>
          <a:p>
            <a:pPr eaLnBrk="1" hangingPunct="1"/>
            <a:r>
              <a:rPr lang="en-US" dirty="0" err="1" smtClean="0"/>
              <a:t>DASA</a:t>
            </a:r>
            <a:r>
              <a:rPr lang="en-US" dirty="0" smtClean="0"/>
              <a:t>- “Harassment”</a:t>
            </a:r>
          </a:p>
        </p:txBody>
      </p:sp>
      <p:pic>
        <p:nvPicPr>
          <p:cNvPr id="13317" name="Picture 4" descr="MP900448468[1]"/>
          <p:cNvPicPr>
            <a:picLocks noChangeAspect="1" noChangeArrowheads="1"/>
          </p:cNvPicPr>
          <p:nvPr/>
        </p:nvPicPr>
        <p:blipFill>
          <a:blip r:embed="rId2" cstate="print"/>
          <a:srcRect/>
          <a:stretch>
            <a:fillRect/>
          </a:stretch>
        </p:blipFill>
        <p:spPr bwMode="auto">
          <a:xfrm>
            <a:off x="7284721" y="1847088"/>
            <a:ext cx="3876675" cy="3303588"/>
          </a:xfrm>
          <a:prstGeom prst="rect">
            <a:avLst/>
          </a:prstGeom>
          <a:noFill/>
          <a:ln w="9525">
            <a:noFill/>
            <a:miter lim="800000"/>
            <a:headEnd/>
            <a:tailEnd/>
          </a:ln>
        </p:spPr>
      </p:pic>
    </p:spTree>
    <p:extLst>
      <p:ext uri="{BB962C8B-B14F-4D97-AF65-F5344CB8AC3E}">
        <p14:creationId xmlns:p14="http://schemas.microsoft.com/office/powerpoint/2010/main" val="3314348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a:xfrm>
            <a:off x="838200" y="1449387"/>
            <a:ext cx="8007350" cy="4495800"/>
          </a:xfrm>
        </p:spPr>
        <p:txBody>
          <a:bodyPr/>
          <a:lstStyle/>
          <a:p>
            <a:pPr marL="350838" indent="-350838"/>
            <a:r>
              <a:rPr lang="en-US" dirty="0"/>
              <a:t>No student shall be subjected to harassment by employees or students on school property or at a school function; nor shall any student be subjected to discrimination based on a </a:t>
            </a:r>
            <a:r>
              <a:rPr lang="en-US" i="1" dirty="0"/>
              <a:t>person's actual or perceived</a:t>
            </a:r>
            <a:r>
              <a:rPr lang="en-US" dirty="0"/>
              <a:t> race, color, weight, national origin, ethnic group, religion, religious practice, disability, sexual orientation, </a:t>
            </a:r>
            <a:r>
              <a:rPr lang="en-US" dirty="0" smtClean="0"/>
              <a:t>gender, or sex by school employees or students on school property or at a school function</a:t>
            </a:r>
            <a:endParaRPr lang="en-US" dirty="0"/>
          </a:p>
          <a:p>
            <a:pPr marL="350838" indent="-350838">
              <a:buNone/>
            </a:pPr>
            <a:endParaRPr lang="en-US" dirty="0" smtClean="0"/>
          </a:p>
        </p:txBody>
      </p:sp>
      <p:sp>
        <p:nvSpPr>
          <p:cNvPr id="14338" name="Slide Number Placeholder 5"/>
          <p:cNvSpPr>
            <a:spLocks noGrp="1"/>
          </p:cNvSpPr>
          <p:nvPr>
            <p:ph type="sldNum" sz="quarter" idx="12"/>
          </p:nvPr>
        </p:nvSpPr>
        <p:spPr>
          <a:noFill/>
          <a:ln>
            <a:miter lim="800000"/>
            <a:headEnd/>
            <a:tailEnd/>
          </a:ln>
        </p:spPr>
        <p:txBody>
          <a:bodyPr/>
          <a:lstStyle/>
          <a:p>
            <a:fld id="{DAC0FB59-D593-4ADA-AB98-292C2AD11AA2}" type="slidenum">
              <a:rPr lang="en-US" smtClean="0">
                <a:solidFill>
                  <a:srgbClr val="000000"/>
                </a:solidFill>
              </a:rPr>
              <a:pPr/>
              <a:t>8</a:t>
            </a:fld>
            <a:endParaRPr lang="en-US" smtClean="0">
              <a:solidFill>
                <a:srgbClr val="000000"/>
              </a:solidFill>
            </a:endParaRPr>
          </a:p>
        </p:txBody>
      </p:sp>
      <p:sp>
        <p:nvSpPr>
          <p:cNvPr id="14339" name="Rectangle 2"/>
          <p:cNvSpPr>
            <a:spLocks noGrp="1" noChangeArrowheads="1"/>
          </p:cNvSpPr>
          <p:nvPr>
            <p:ph type="title"/>
          </p:nvPr>
        </p:nvSpPr>
        <p:spPr/>
        <p:txBody>
          <a:bodyPr>
            <a:normAutofit/>
          </a:bodyPr>
          <a:lstStyle/>
          <a:p>
            <a:pPr eaLnBrk="1" hangingPunct="1"/>
            <a:r>
              <a:rPr lang="en-US" sz="4000" dirty="0" err="1" smtClean="0"/>
              <a:t>DASA</a:t>
            </a:r>
            <a:r>
              <a:rPr lang="en-US" sz="4000" dirty="0" smtClean="0"/>
              <a:t>- “Harassment”</a:t>
            </a:r>
            <a:endParaRPr lang="en-US" sz="4000" dirty="0"/>
          </a:p>
        </p:txBody>
      </p:sp>
    </p:spTree>
    <p:extLst>
      <p:ext uri="{BB962C8B-B14F-4D97-AF65-F5344CB8AC3E}">
        <p14:creationId xmlns:p14="http://schemas.microsoft.com/office/powerpoint/2010/main" val="32501407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does it mean when it states, “</a:t>
            </a:r>
            <a:r>
              <a:rPr lang="en-US" i="1" dirty="0" smtClean="0"/>
              <a:t>actual </a:t>
            </a:r>
            <a:r>
              <a:rPr lang="en-US" i="1" dirty="0"/>
              <a:t>or </a:t>
            </a:r>
            <a:r>
              <a:rPr lang="en-US" i="1" dirty="0" smtClean="0"/>
              <a:t>perceived</a:t>
            </a:r>
            <a:r>
              <a:rPr lang="en-US" dirty="0" smtClean="0"/>
              <a:t>?”</a:t>
            </a:r>
          </a:p>
          <a:p>
            <a:r>
              <a:rPr lang="en-US" dirty="0" smtClean="0"/>
              <a:t>especially </a:t>
            </a:r>
            <a:r>
              <a:rPr lang="en-US" dirty="0"/>
              <a:t>significant with respect to sexual orientation and gender </a:t>
            </a:r>
            <a:endParaRPr lang="en-US" dirty="0" smtClean="0"/>
          </a:p>
          <a:p>
            <a:pPr lvl="1"/>
            <a:r>
              <a:rPr lang="en-US" dirty="0" smtClean="0"/>
              <a:t>Gender </a:t>
            </a:r>
            <a:r>
              <a:rPr lang="en-US" dirty="0"/>
              <a:t>is defined to include a student’s actual or perceived sex, as well as his or her “gender identity or </a:t>
            </a:r>
            <a:r>
              <a:rPr lang="en-US" dirty="0" smtClean="0"/>
              <a:t>expression”</a:t>
            </a:r>
            <a:endParaRPr lang="en-US" dirty="0"/>
          </a:p>
          <a:p>
            <a:pPr lvl="1"/>
            <a:r>
              <a:rPr lang="en-US" dirty="0" smtClean="0"/>
              <a:t>Example: counts as harassment to call someone gay even if the person is heterosexual</a:t>
            </a:r>
            <a:endParaRPr lang="en-US" dirty="0"/>
          </a:p>
          <a:p>
            <a:endParaRPr lang="en-US" dirty="0"/>
          </a:p>
        </p:txBody>
      </p:sp>
      <p:sp>
        <p:nvSpPr>
          <p:cNvPr id="3" name="Title 2"/>
          <p:cNvSpPr>
            <a:spLocks noGrp="1"/>
          </p:cNvSpPr>
          <p:nvPr>
            <p:ph type="title"/>
          </p:nvPr>
        </p:nvSpPr>
        <p:spPr/>
        <p:txBody>
          <a:bodyPr/>
          <a:lstStyle/>
          <a:p>
            <a:r>
              <a:rPr lang="en-US" dirty="0" err="1" smtClean="0"/>
              <a:t>DASA</a:t>
            </a:r>
            <a:r>
              <a:rPr lang="en-US" dirty="0" smtClean="0"/>
              <a:t>- “Harassment”</a:t>
            </a:r>
            <a:endParaRPr lang="en-US" dirty="0"/>
          </a:p>
        </p:txBody>
      </p:sp>
      <p:sp>
        <p:nvSpPr>
          <p:cNvPr id="4" name="Slide Number Placeholder 3"/>
          <p:cNvSpPr>
            <a:spLocks noGrp="1"/>
          </p:cNvSpPr>
          <p:nvPr>
            <p:ph type="sldNum" sz="quarter" idx="12"/>
          </p:nvPr>
        </p:nvSpPr>
        <p:spPr/>
        <p:txBody>
          <a:bodyPr/>
          <a:lstStyle/>
          <a:p>
            <a:fld id="{F2BB75A9-DE2F-4A9C-AADE-E70985E59F1A}" type="slidenum">
              <a:rPr lang="en-US" smtClean="0"/>
              <a:t>9</a:t>
            </a:fld>
            <a:endParaRPr lang="en-US"/>
          </a:p>
        </p:txBody>
      </p:sp>
    </p:spTree>
    <p:extLst>
      <p:ext uri="{BB962C8B-B14F-4D97-AF65-F5344CB8AC3E}">
        <p14:creationId xmlns:p14="http://schemas.microsoft.com/office/powerpoint/2010/main" val="2830462031"/>
      </p:ext>
    </p:extLst>
  </p:cSld>
  <p:clrMapOvr>
    <a:masterClrMapping/>
  </p:clrMapOvr>
</p:sld>
</file>

<file path=ppt/theme/theme1.xml><?xml version="1.0" encoding="utf-8"?>
<a:theme xmlns:a="http://schemas.openxmlformats.org/drawingml/2006/main" name="HR Presentation Design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R Presentation Design 1" id="{46816D8D-0074-4FA4-8C7F-4F102A06B1B0}" vid="{0B2362F6-541E-4103-AA9B-53ED9F93CC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970</TotalTime>
  <Words>2269</Words>
  <Application>Microsoft Macintosh PowerPoint</Application>
  <PresentationFormat>Custom</PresentationFormat>
  <Paragraphs>210</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HR Presentation Design 1</vt:lpstr>
      <vt:lpstr>New York’s Dignity for All Students Act and Cyberbullying Law</vt:lpstr>
      <vt:lpstr>Bullying- What is it?</vt:lpstr>
      <vt:lpstr>Dignity for All Students Act</vt:lpstr>
      <vt:lpstr>The Dignity Act</vt:lpstr>
      <vt:lpstr>DASA-Legislative Intent </vt:lpstr>
      <vt:lpstr>DASA- “Harassment”</vt:lpstr>
      <vt:lpstr>DASA- “Harassment”</vt:lpstr>
      <vt:lpstr>DASA- “Harassment”</vt:lpstr>
      <vt:lpstr>DASA- “Harassment”</vt:lpstr>
      <vt:lpstr>DASA- District’s Responsibilities</vt:lpstr>
      <vt:lpstr>DASA- District’s Responsibilities Con’t</vt:lpstr>
      <vt:lpstr>DASA- District’s Responsibilities Con’t</vt:lpstr>
      <vt:lpstr>DASA- Reporting Requirements </vt:lpstr>
      <vt:lpstr>New York’s Cyberbullying Law</vt:lpstr>
      <vt:lpstr>New York’s Cyberbullying Law</vt:lpstr>
      <vt:lpstr>New York’s Cyberbullying Law 5 Obligations for School Districts</vt:lpstr>
      <vt:lpstr>Other Laws to Consider</vt:lpstr>
      <vt:lpstr>OCR and Harassment</vt:lpstr>
      <vt:lpstr>OCR – Dear Colleague Letter October 26, 2010</vt:lpstr>
      <vt:lpstr>Dear Colleague (cont.)</vt:lpstr>
      <vt:lpstr>Remedial Measures</vt:lpstr>
      <vt:lpstr>DASA Case Law</vt:lpstr>
      <vt:lpstr>DASA Case Law</vt:lpstr>
      <vt:lpstr>DASA Case Law Con’t</vt:lpstr>
      <vt:lpstr>School Bullying Case Law</vt:lpstr>
      <vt:lpstr>School Bullying Case Law Con’t</vt:lpstr>
      <vt:lpstr>School Bullying Case Law Con’t</vt:lpstr>
      <vt:lpstr>School Bullying Case Law Con’t</vt:lpstr>
      <vt:lpstr>Questions?</vt:lpstr>
      <vt:lpstr>New York’s Dignity for All Students Act and Cyberbullying Law</vt:lpstr>
    </vt:vector>
  </TitlesOfParts>
  <Company>Hodgson Russ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York’s Dignity for All Students Act and Cyberbullying Law</dc:title>
  <dc:creator>Kathan, Melissa</dc:creator>
  <cp:lastModifiedBy>Brie Kishel</cp:lastModifiedBy>
  <cp:revision>14</cp:revision>
  <cp:lastPrinted>2019-10-21T20:52:24Z</cp:lastPrinted>
  <dcterms:created xsi:type="dcterms:W3CDTF">2019-10-14T19:00:42Z</dcterms:created>
  <dcterms:modified xsi:type="dcterms:W3CDTF">2019-10-24T02:39:22Z</dcterms:modified>
</cp:coreProperties>
</file>