
<file path=[Content_Types].xml><?xml version="1.0" encoding="utf-8"?>
<Types xmlns="http://schemas.openxmlformats.org/package/2006/content-types">
  <Default Extension="xml" ContentType="application/xml"/>
  <Default Extension="svg" ContentType="image/svg+xml"/>
  <Default Extension="jpg" ContentType="image/jpeg"/>
  <Default Extension="jpe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5.bin" ContentType="application/vnd.openxmlformats-officedocument.oleObject"/>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Lst>
  <p:notesMasterIdLst>
    <p:notesMasterId r:id="rId104"/>
  </p:notesMasterIdLst>
  <p:sldIdLst>
    <p:sldId id="256" r:id="rId2"/>
    <p:sldId id="518" r:id="rId3"/>
    <p:sldId id="353" r:id="rId4"/>
    <p:sldId id="453" r:id="rId5"/>
    <p:sldId id="356" r:id="rId6"/>
    <p:sldId id="531" r:id="rId7"/>
    <p:sldId id="532" r:id="rId8"/>
    <p:sldId id="533" r:id="rId9"/>
    <p:sldId id="590" r:id="rId10"/>
    <p:sldId id="577" r:id="rId11"/>
    <p:sldId id="370" r:id="rId12"/>
    <p:sldId id="371" r:id="rId13"/>
    <p:sldId id="372" r:id="rId14"/>
    <p:sldId id="373" r:id="rId15"/>
    <p:sldId id="732" r:id="rId16"/>
    <p:sldId id="733" r:id="rId17"/>
    <p:sldId id="505" r:id="rId18"/>
    <p:sldId id="507" r:id="rId19"/>
    <p:sldId id="508" r:id="rId20"/>
    <p:sldId id="509" r:id="rId21"/>
    <p:sldId id="510" r:id="rId22"/>
    <p:sldId id="511" r:id="rId23"/>
    <p:sldId id="512" r:id="rId24"/>
    <p:sldId id="630" r:id="rId25"/>
    <p:sldId id="647" r:id="rId26"/>
    <p:sldId id="642" r:id="rId27"/>
    <p:sldId id="515" r:id="rId28"/>
    <p:sldId id="514" r:id="rId29"/>
    <p:sldId id="376" r:id="rId30"/>
    <p:sldId id="634" r:id="rId31"/>
    <p:sldId id="743" r:id="rId32"/>
    <p:sldId id="744" r:id="rId33"/>
    <p:sldId id="751" r:id="rId34"/>
    <p:sldId id="639" r:id="rId35"/>
    <p:sldId id="749" r:id="rId36"/>
    <p:sldId id="461" r:id="rId37"/>
    <p:sldId id="462" r:id="rId38"/>
    <p:sldId id="635" r:id="rId39"/>
    <p:sldId id="735" r:id="rId40"/>
    <p:sldId id="736" r:id="rId41"/>
    <p:sldId id="738" r:id="rId42"/>
    <p:sldId id="740" r:id="rId43"/>
    <p:sldId id="741" r:id="rId44"/>
    <p:sldId id="637" r:id="rId45"/>
    <p:sldId id="739" r:id="rId46"/>
    <p:sldId id="742" r:id="rId47"/>
    <p:sldId id="358" r:id="rId48"/>
    <p:sldId id="607" r:id="rId49"/>
    <p:sldId id="477" r:id="rId50"/>
    <p:sldId id="479" r:id="rId51"/>
    <p:sldId id="480" r:id="rId52"/>
    <p:sldId id="592" r:id="rId53"/>
    <p:sldId id="481" r:id="rId54"/>
    <p:sldId id="482" r:id="rId55"/>
    <p:sldId id="525" r:id="rId56"/>
    <p:sldId id="530" r:id="rId57"/>
    <p:sldId id="459" r:id="rId58"/>
    <p:sldId id="460" r:id="rId59"/>
    <p:sldId id="521" r:id="rId60"/>
    <p:sldId id="617" r:id="rId61"/>
    <p:sldId id="522" r:id="rId62"/>
    <p:sldId id="382" r:id="rId63"/>
    <p:sldId id="613" r:id="rId64"/>
    <p:sldId id="614" r:id="rId65"/>
    <p:sldId id="469" r:id="rId66"/>
    <p:sldId id="496" r:id="rId67"/>
    <p:sldId id="471" r:id="rId68"/>
    <p:sldId id="472" r:id="rId69"/>
    <p:sldId id="752" r:id="rId70"/>
    <p:sldId id="753" r:id="rId71"/>
    <p:sldId id="475" r:id="rId72"/>
    <p:sldId id="476" r:id="rId73"/>
    <p:sldId id="608" r:id="rId74"/>
    <p:sldId id="609" r:id="rId75"/>
    <p:sldId id="611" r:id="rId76"/>
    <p:sldId id="612" r:id="rId77"/>
    <p:sldId id="484" r:id="rId78"/>
    <p:sldId id="755" r:id="rId79"/>
    <p:sldId id="708" r:id="rId80"/>
    <p:sldId id="712" r:id="rId81"/>
    <p:sldId id="713" r:id="rId82"/>
    <p:sldId id="714" r:id="rId83"/>
    <p:sldId id="715" r:id="rId84"/>
    <p:sldId id="716" r:id="rId85"/>
    <p:sldId id="717" r:id="rId86"/>
    <p:sldId id="718" r:id="rId87"/>
    <p:sldId id="719" r:id="rId88"/>
    <p:sldId id="720" r:id="rId89"/>
    <p:sldId id="721" r:id="rId90"/>
    <p:sldId id="722" r:id="rId91"/>
    <p:sldId id="266" r:id="rId92"/>
    <p:sldId id="272" r:id="rId93"/>
    <p:sldId id="734" r:id="rId94"/>
    <p:sldId id="723" r:id="rId95"/>
    <p:sldId id="724" r:id="rId96"/>
    <p:sldId id="725" r:id="rId97"/>
    <p:sldId id="726" r:id="rId98"/>
    <p:sldId id="730" r:id="rId99"/>
    <p:sldId id="731" r:id="rId100"/>
    <p:sldId id="655" r:id="rId101"/>
    <p:sldId id="701" r:id="rId102"/>
    <p:sldId id="710"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pelage, Dorothy" initials="DLE" lastIdx="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D6F35-1F09-8840-865F-573FB96DF9BC}" v="52" dt="2019-10-22T11:46:24.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4"/>
  </p:normalViewPr>
  <p:slideViewPr>
    <p:cSldViewPr snapToGrid="0" snapToObjects="1">
      <p:cViewPr varScale="1">
        <p:scale>
          <a:sx n="72" d="100"/>
          <a:sy n="72" d="100"/>
        </p:scale>
        <p:origin x="-1768" y="-10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61" d="100"/>
          <a:sy n="61" d="100"/>
        </p:scale>
        <p:origin x="-2468"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commentAuthors" Target="commentAuthors.xml"/><Relationship Id="rId10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microsoft.com/office/2015/10/relationships/revisionInfo" Target="revisionInfo.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file:///F:\WORKING%20FILES\Current%20Projects%20USB\Dane%20County%20Papers\Dane_Study\Data\SAS%20Models\HS%20Interactions.xlsx" TargetMode="External"/><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BPDF_BPSC!$M$1</c:f>
              <c:strCache>
                <c:ptCount val="1"/>
                <c:pt idx="0">
                  <c:v>High DYS Family</c:v>
                </c:pt>
              </c:strCache>
            </c:strRef>
          </c:tx>
          <c:spPr>
            <a:ln w="19050" cap="rnd">
              <a:solidFill>
                <a:schemeClr val="tx1"/>
              </a:solidFill>
              <a:prstDash val="dash"/>
              <a:round/>
            </a:ln>
            <a:effectLst/>
          </c:spPr>
          <c:marker>
            <c:symbol val="triangle"/>
            <c:size val="7"/>
            <c:spPr>
              <a:solidFill>
                <a:schemeClr val="tx1"/>
              </a:solidFill>
              <a:ln w="9525">
                <a:solidFill>
                  <a:schemeClr val="tx1"/>
                </a:solidFill>
                <a:round/>
              </a:ln>
              <a:effectLst/>
            </c:spPr>
          </c:marker>
          <c:cat>
            <c:strRef>
              <c:f>BPDF_BPSC!$J$2:$J$4</c:f>
              <c:strCache>
                <c:ptCount val="3"/>
                <c:pt idx="0">
                  <c:v>High School Connectednes</c:v>
                </c:pt>
                <c:pt idx="1">
                  <c:v>Mean School Connectednes</c:v>
                </c:pt>
                <c:pt idx="2">
                  <c:v>Low School Connectednes</c:v>
                </c:pt>
              </c:strCache>
            </c:strRef>
          </c:cat>
          <c:val>
            <c:numRef>
              <c:f>BPDF_BPSC!$M$2:$M$4</c:f>
              <c:numCache>
                <c:formatCode>General</c:formatCode>
                <c:ptCount val="3"/>
                <c:pt idx="0">
                  <c:v>0.5892</c:v>
                </c:pt>
                <c:pt idx="1">
                  <c:v>0.6426</c:v>
                </c:pt>
                <c:pt idx="2">
                  <c:v>0.6959</c:v>
                </c:pt>
              </c:numCache>
            </c:numRef>
          </c:val>
          <c:smooth val="0"/>
          <c:extLst xmlns:c16r2="http://schemas.microsoft.com/office/drawing/2015/06/chart">
            <c:ext xmlns:c16="http://schemas.microsoft.com/office/drawing/2014/chart" uri="{C3380CC4-5D6E-409C-BE32-E72D297353CC}">
              <c16:uniqueId val="{00000000-8E7C-7A47-BCCA-F76339B404EC}"/>
            </c:ext>
          </c:extLst>
        </c:ser>
        <c:ser>
          <c:idx val="1"/>
          <c:order val="1"/>
          <c:tx>
            <c:strRef>
              <c:f>BPDF_BPSC!$L$1</c:f>
              <c:strCache>
                <c:ptCount val="1"/>
                <c:pt idx="0">
                  <c:v>Mean DYS Family</c:v>
                </c:pt>
              </c:strCache>
            </c:strRef>
          </c:tx>
          <c:spPr>
            <a:ln w="19050" cap="rnd">
              <a:solidFill>
                <a:schemeClr val="tx1"/>
              </a:solidFill>
              <a:round/>
            </a:ln>
            <a:effectLst/>
          </c:spPr>
          <c:marker>
            <c:symbol val="square"/>
            <c:size val="7"/>
            <c:spPr>
              <a:solidFill>
                <a:schemeClr val="tx1"/>
              </a:solidFill>
              <a:ln w="9525">
                <a:solidFill>
                  <a:schemeClr val="tx1"/>
                </a:solidFill>
                <a:round/>
              </a:ln>
              <a:effectLst/>
            </c:spPr>
          </c:marker>
          <c:cat>
            <c:strRef>
              <c:f>BPDF_BPSC!$J$2:$J$4</c:f>
              <c:strCache>
                <c:ptCount val="3"/>
                <c:pt idx="0">
                  <c:v>High School Connectednes</c:v>
                </c:pt>
                <c:pt idx="1">
                  <c:v>Mean School Connectednes</c:v>
                </c:pt>
                <c:pt idx="2">
                  <c:v>Low School Connectednes</c:v>
                </c:pt>
              </c:strCache>
            </c:strRef>
          </c:cat>
          <c:val>
            <c:numRef>
              <c:f>BPDF_BPSC!$L$2:$L$4</c:f>
              <c:numCache>
                <c:formatCode>General</c:formatCode>
                <c:ptCount val="3"/>
                <c:pt idx="0">
                  <c:v>0.5387</c:v>
                </c:pt>
                <c:pt idx="1">
                  <c:v>0.571</c:v>
                </c:pt>
                <c:pt idx="2">
                  <c:v>0.6033</c:v>
                </c:pt>
              </c:numCache>
            </c:numRef>
          </c:val>
          <c:smooth val="0"/>
          <c:extLst xmlns:c16r2="http://schemas.microsoft.com/office/drawing/2015/06/chart">
            <c:ext xmlns:c16="http://schemas.microsoft.com/office/drawing/2014/chart" uri="{C3380CC4-5D6E-409C-BE32-E72D297353CC}">
              <c16:uniqueId val="{00000001-8E7C-7A47-BCCA-F76339B404EC}"/>
            </c:ext>
          </c:extLst>
        </c:ser>
        <c:ser>
          <c:idx val="0"/>
          <c:order val="2"/>
          <c:tx>
            <c:strRef>
              <c:f>BPDF_BPSC!$K$1</c:f>
              <c:strCache>
                <c:ptCount val="1"/>
                <c:pt idx="0">
                  <c:v>Low DYS Family</c:v>
                </c:pt>
              </c:strCache>
            </c:strRef>
          </c:tx>
          <c:spPr>
            <a:ln w="19050" cap="rnd">
              <a:solidFill>
                <a:schemeClr val="tx1"/>
              </a:solidFill>
              <a:prstDash val="dashDot"/>
              <a:round/>
            </a:ln>
            <a:effectLst/>
          </c:spPr>
          <c:marker>
            <c:symbol val="diamond"/>
            <c:size val="7"/>
            <c:spPr>
              <a:solidFill>
                <a:schemeClr val="tx1"/>
              </a:solidFill>
              <a:ln w="9525">
                <a:solidFill>
                  <a:schemeClr val="tx1"/>
                </a:solidFill>
                <a:round/>
              </a:ln>
              <a:effectLst/>
            </c:spPr>
          </c:marker>
          <c:cat>
            <c:strRef>
              <c:f>BPDF_BPSC!$J$2:$J$4</c:f>
              <c:strCache>
                <c:ptCount val="3"/>
                <c:pt idx="0">
                  <c:v>High School Connectednes</c:v>
                </c:pt>
                <c:pt idx="1">
                  <c:v>Mean School Connectednes</c:v>
                </c:pt>
                <c:pt idx="2">
                  <c:v>Low School Connectednes</c:v>
                </c:pt>
              </c:strCache>
            </c:strRef>
          </c:cat>
          <c:val>
            <c:numRef>
              <c:f>BPDF_BPSC!$K$2:$K$4</c:f>
              <c:numCache>
                <c:formatCode>General</c:formatCode>
                <c:ptCount val="3"/>
                <c:pt idx="0">
                  <c:v>0.4882</c:v>
                </c:pt>
                <c:pt idx="1">
                  <c:v>0.4995</c:v>
                </c:pt>
                <c:pt idx="2">
                  <c:v>0.5108</c:v>
                </c:pt>
              </c:numCache>
            </c:numRef>
          </c:val>
          <c:smooth val="0"/>
          <c:extLst xmlns:c16r2="http://schemas.microsoft.com/office/drawing/2015/06/chart">
            <c:ext xmlns:c16="http://schemas.microsoft.com/office/drawing/2014/chart" uri="{C3380CC4-5D6E-409C-BE32-E72D297353CC}">
              <c16:uniqueId val="{00000002-8E7C-7A47-BCCA-F76339B404EC}"/>
            </c:ext>
          </c:extLst>
        </c:ser>
        <c:dLbls>
          <c:showLegendKey val="0"/>
          <c:showVal val="0"/>
          <c:showCatName val="0"/>
          <c:showSerName val="0"/>
          <c:showPercent val="0"/>
          <c:showBubbleSize val="0"/>
        </c:dLbls>
        <c:marker val="1"/>
        <c:smooth val="0"/>
        <c:axId val="-2120685784"/>
        <c:axId val="-2141057208"/>
      </c:lineChart>
      <c:catAx>
        <c:axId val="-21206857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2141057208"/>
        <c:crosses val="autoZero"/>
        <c:auto val="1"/>
        <c:lblAlgn val="ctr"/>
        <c:lblOffset val="100"/>
        <c:noMultiLvlLbl val="0"/>
      </c:catAx>
      <c:valAx>
        <c:axId val="-2141057208"/>
        <c:scaling>
          <c:orientation val="minMax"/>
          <c:min val="0.4"/>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bullying perpetration</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06857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1-06T18:21:10.623" idx="4">
    <p:pos x="5270" y="1304"/>
    <p:text>Question mark after emotional safety</p:text>
    <p:extLst>
      <p:ext uri="{C676402C-5697-4E1C-873F-D02D1690AC5C}">
        <p15:threadingInfo xmlns:p15="http://schemas.microsoft.com/office/powerpoint/2012/main" timeZoneBias="-630"/>
      </p:ext>
    </p:extLst>
  </p:cm>
  <p:cm authorId="1" dt="2018-11-06T18:22:05.070" idx="5">
    <p:pos x="5366" y="1400"/>
    <p:text>You don't capitalize Advoctr on next slide.</p:text>
    <p:extLst>
      <p:ext uri="{C676402C-5697-4E1C-873F-D02D1690AC5C}">
        <p15:threadingInfo xmlns:p15="http://schemas.microsoft.com/office/powerpoint/2012/main" timeZoneBias="-63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1-06T18:22:37.007" idx="6">
    <p:pos x="5159" y="1154"/>
    <p:text>Not capitalized here.</p:text>
    <p:extLst>
      <p:ext uri="{C676402C-5697-4E1C-873F-D02D1690AC5C}">
        <p15:threadingInfo xmlns:p15="http://schemas.microsoft.com/office/powerpoint/2012/main" timeZoneBias="-63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svg"/><Relationship Id="rId5" Type="http://schemas.openxmlformats.org/officeDocument/2006/relationships/image" Target="../media/image22.png"/><Relationship Id="rId6" Type="http://schemas.openxmlformats.org/officeDocument/2006/relationships/image" Target="../media/image25.svg"/><Relationship Id="rId7" Type="http://schemas.openxmlformats.org/officeDocument/2006/relationships/image" Target="../media/image23.png"/><Relationship Id="rId8" Type="http://schemas.openxmlformats.org/officeDocument/2006/relationships/image" Target="../media/image27.svg"/><Relationship Id="rId9" Type="http://schemas.openxmlformats.org/officeDocument/2006/relationships/image" Target="../media/image24.png"/><Relationship Id="rId10" Type="http://schemas.openxmlformats.org/officeDocument/2006/relationships/image" Target="../media/image29.svg"/><Relationship Id="rId1" Type="http://schemas.openxmlformats.org/officeDocument/2006/relationships/image" Target="../media/image20.png"/><Relationship Id="rId2"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B158817-E21F-444E-A948-15CA6E0BCEF4}" type="doc">
      <dgm:prSet loTypeId="urn:microsoft.com/office/officeart/2005/8/layout/venn1" loCatId="relationship" qsTypeId="urn:microsoft.com/office/officeart/2005/8/quickstyle/simple1" qsCatId="simple" csTypeId="urn:microsoft.com/office/officeart/2005/8/colors/accent1_2" csCatId="accent1" phldr="1"/>
      <dgm:spPr/>
    </dgm:pt>
    <dgm:pt modelId="{004C93EB-CF74-4BB4-B558-FE07EAABA316}">
      <dgm:prSet phldrT="[Text]" custT="1"/>
      <dgm:spPr>
        <a:solidFill>
          <a:srgbClr val="4FA1C6"/>
        </a:solidFill>
      </dgm:spPr>
      <dgm:t>
        <a:bodyPr/>
        <a:lstStyle/>
        <a:p>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Policies &amp; Procedures –Behavioral Expectations (PBIS)</a:t>
          </a:r>
        </a:p>
      </dgm:t>
    </dgm:pt>
    <dgm:pt modelId="{4FC116AC-1A19-4716-B64C-0D6D7597102E}" type="parTrans" cxnId="{DCC47A2C-3E85-4D3D-A861-4E2BD3E63A01}">
      <dgm:prSet/>
      <dgm:spPr/>
      <dgm:t>
        <a:bodyPr/>
        <a:lstStyle/>
        <a:p>
          <a:endParaRPr lang="en-US"/>
        </a:p>
      </dgm:t>
    </dgm:pt>
    <dgm:pt modelId="{44A55443-1A94-4770-861B-89FAC9C40A71}" type="sibTrans" cxnId="{DCC47A2C-3E85-4D3D-A861-4E2BD3E63A01}">
      <dgm:prSet/>
      <dgm:spPr/>
      <dgm:t>
        <a:bodyPr/>
        <a:lstStyle/>
        <a:p>
          <a:endParaRPr lang="en-US"/>
        </a:p>
      </dgm:t>
    </dgm:pt>
    <dgm:pt modelId="{28871B11-76AD-48CA-B207-D98F78D12376}">
      <dgm:prSet phldrT="[Text]" custT="1"/>
      <dgm:spPr>
        <a:solidFill>
          <a:srgbClr val="4FA1C6"/>
        </a:solidFill>
      </dgm:spPr>
      <dgm:t>
        <a:bodyPr/>
        <a:lstStyle/>
        <a:p>
          <a:endPar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Ongoing ALL Staff</a:t>
          </a:r>
        </a:p>
        <a:p>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Training</a:t>
          </a:r>
        </a:p>
      </dgm:t>
    </dgm:pt>
    <dgm:pt modelId="{1FC77E13-61B2-4425-B2F1-26A264862923}" type="parTrans" cxnId="{461E368B-B9D9-4C9E-9ADB-B313D46D28D4}">
      <dgm:prSet/>
      <dgm:spPr/>
      <dgm:t>
        <a:bodyPr/>
        <a:lstStyle/>
        <a:p>
          <a:endParaRPr lang="en-US"/>
        </a:p>
      </dgm:t>
    </dgm:pt>
    <dgm:pt modelId="{7FEB88A7-502F-4A76-BF06-E094166232A9}" type="sibTrans" cxnId="{461E368B-B9D9-4C9E-9ADB-B313D46D28D4}">
      <dgm:prSet/>
      <dgm:spPr/>
      <dgm:t>
        <a:bodyPr/>
        <a:lstStyle/>
        <a:p>
          <a:endParaRPr lang="en-US"/>
        </a:p>
      </dgm:t>
    </dgm:pt>
    <dgm:pt modelId="{97782F6B-21DF-424B-A066-5B699FA090C9}">
      <dgm:prSet phldrT="[Text]" custT="1"/>
      <dgm:spPr>
        <a:solidFill>
          <a:srgbClr val="4FA1C6"/>
        </a:solidFill>
      </dgm:spPr>
      <dgm:t>
        <a:bodyPr/>
        <a:lstStyle/>
        <a:p>
          <a:endParaRPr lang="en-US" sz="2800" dirty="0">
            <a:solidFill>
              <a:schemeClr val="accent4"/>
            </a:solidFill>
            <a:latin typeface="Verdana" panose="020B0604030504040204" pitchFamily="34" charset="0"/>
            <a:ea typeface="Verdana" panose="020B0604030504040204" pitchFamily="34" charset="0"/>
            <a:cs typeface="Verdana" panose="020B0604030504040204" pitchFamily="34" charset="0"/>
          </a:endParaRPr>
        </a:p>
      </dgm:t>
    </dgm:pt>
    <dgm:pt modelId="{BF957D08-4769-4AB7-9770-982E7E0CBE73}" type="parTrans" cxnId="{8A80BCEB-7875-4059-9303-7E08BAFA1EF6}">
      <dgm:prSet/>
      <dgm:spPr/>
      <dgm:t>
        <a:bodyPr/>
        <a:lstStyle/>
        <a:p>
          <a:endParaRPr lang="en-US"/>
        </a:p>
      </dgm:t>
    </dgm:pt>
    <dgm:pt modelId="{1419AA85-AB44-483E-BC4F-CF00282A06B1}" type="sibTrans" cxnId="{8A80BCEB-7875-4059-9303-7E08BAFA1EF6}">
      <dgm:prSet/>
      <dgm:spPr/>
      <dgm:t>
        <a:bodyPr/>
        <a:lstStyle/>
        <a:p>
          <a:endParaRPr lang="en-US"/>
        </a:p>
      </dgm:t>
    </dgm:pt>
    <dgm:pt modelId="{C989222F-0A93-4D76-A485-8484D2242120}" type="pres">
      <dgm:prSet presAssocID="{2B158817-E21F-444E-A948-15CA6E0BCEF4}" presName="compositeShape" presStyleCnt="0">
        <dgm:presLayoutVars>
          <dgm:chMax val="7"/>
          <dgm:dir/>
          <dgm:resizeHandles val="exact"/>
        </dgm:presLayoutVars>
      </dgm:prSet>
      <dgm:spPr/>
    </dgm:pt>
    <dgm:pt modelId="{9C1891CC-9AB1-482C-A688-370CE4EFC793}" type="pres">
      <dgm:prSet presAssocID="{004C93EB-CF74-4BB4-B558-FE07EAABA316}" presName="circ1" presStyleLbl="vennNode1" presStyleIdx="0" presStyleCnt="3" custScaleX="118175" custScaleY="107463"/>
      <dgm:spPr/>
      <dgm:t>
        <a:bodyPr/>
        <a:lstStyle/>
        <a:p>
          <a:endParaRPr lang="en-US"/>
        </a:p>
      </dgm:t>
    </dgm:pt>
    <dgm:pt modelId="{72D41F8E-47CF-4AD1-BF0E-9AEB322F8B5C}" type="pres">
      <dgm:prSet presAssocID="{004C93EB-CF74-4BB4-B558-FE07EAABA316}" presName="circ1Tx" presStyleLbl="revTx" presStyleIdx="0" presStyleCnt="0">
        <dgm:presLayoutVars>
          <dgm:chMax val="0"/>
          <dgm:chPref val="0"/>
          <dgm:bulletEnabled val="1"/>
        </dgm:presLayoutVars>
      </dgm:prSet>
      <dgm:spPr/>
      <dgm:t>
        <a:bodyPr/>
        <a:lstStyle/>
        <a:p>
          <a:endParaRPr lang="en-US"/>
        </a:p>
      </dgm:t>
    </dgm:pt>
    <dgm:pt modelId="{286AC61A-F62B-40A2-88CA-D320F4F0D784}" type="pres">
      <dgm:prSet presAssocID="{28871B11-76AD-48CA-B207-D98F78D12376}" presName="circ2" presStyleLbl="vennNode1" presStyleIdx="1" presStyleCnt="3" custScaleX="100367"/>
      <dgm:spPr/>
      <dgm:t>
        <a:bodyPr/>
        <a:lstStyle/>
        <a:p>
          <a:endParaRPr lang="en-US"/>
        </a:p>
      </dgm:t>
    </dgm:pt>
    <dgm:pt modelId="{EBDCB58F-E4F1-47F9-8232-67EE2D6D82C0}" type="pres">
      <dgm:prSet presAssocID="{28871B11-76AD-48CA-B207-D98F78D12376}" presName="circ2Tx" presStyleLbl="revTx" presStyleIdx="0" presStyleCnt="0">
        <dgm:presLayoutVars>
          <dgm:chMax val="0"/>
          <dgm:chPref val="0"/>
          <dgm:bulletEnabled val="1"/>
        </dgm:presLayoutVars>
      </dgm:prSet>
      <dgm:spPr/>
      <dgm:t>
        <a:bodyPr/>
        <a:lstStyle/>
        <a:p>
          <a:endParaRPr lang="en-US"/>
        </a:p>
      </dgm:t>
    </dgm:pt>
    <dgm:pt modelId="{ED7B34C0-1929-4F17-B66E-5A6F9A69E23A}" type="pres">
      <dgm:prSet presAssocID="{97782F6B-21DF-424B-A066-5B699FA090C9}" presName="circ3" presStyleLbl="vennNode1" presStyleIdx="2" presStyleCnt="3" custScaleX="109182"/>
      <dgm:spPr/>
      <dgm:t>
        <a:bodyPr/>
        <a:lstStyle/>
        <a:p>
          <a:endParaRPr lang="en-US"/>
        </a:p>
      </dgm:t>
    </dgm:pt>
    <dgm:pt modelId="{2515163F-40CB-44A4-BA85-91F301A33C86}" type="pres">
      <dgm:prSet presAssocID="{97782F6B-21DF-424B-A066-5B699FA090C9}" presName="circ3Tx" presStyleLbl="revTx" presStyleIdx="0" presStyleCnt="0">
        <dgm:presLayoutVars>
          <dgm:chMax val="0"/>
          <dgm:chPref val="0"/>
          <dgm:bulletEnabled val="1"/>
        </dgm:presLayoutVars>
      </dgm:prSet>
      <dgm:spPr/>
      <dgm:t>
        <a:bodyPr/>
        <a:lstStyle/>
        <a:p>
          <a:endParaRPr lang="en-US"/>
        </a:p>
      </dgm:t>
    </dgm:pt>
  </dgm:ptLst>
  <dgm:cxnLst>
    <dgm:cxn modelId="{C15C18C5-8BFE-413E-B32E-C128BDDFA491}" type="presOf" srcId="{004C93EB-CF74-4BB4-B558-FE07EAABA316}" destId="{72D41F8E-47CF-4AD1-BF0E-9AEB322F8B5C}" srcOrd="1" destOrd="0" presId="urn:microsoft.com/office/officeart/2005/8/layout/venn1"/>
    <dgm:cxn modelId="{DCC47A2C-3E85-4D3D-A861-4E2BD3E63A01}" srcId="{2B158817-E21F-444E-A948-15CA6E0BCEF4}" destId="{004C93EB-CF74-4BB4-B558-FE07EAABA316}" srcOrd="0" destOrd="0" parTransId="{4FC116AC-1A19-4716-B64C-0D6D7597102E}" sibTransId="{44A55443-1A94-4770-861B-89FAC9C40A71}"/>
    <dgm:cxn modelId="{B14061FC-1150-4BDE-958D-3660B543AD4E}" type="presOf" srcId="{2B158817-E21F-444E-A948-15CA6E0BCEF4}" destId="{C989222F-0A93-4D76-A485-8484D2242120}" srcOrd="0" destOrd="0" presId="urn:microsoft.com/office/officeart/2005/8/layout/venn1"/>
    <dgm:cxn modelId="{D8FEF2AE-BEED-4EA5-9E8F-E905395A79B1}" type="presOf" srcId="{97782F6B-21DF-424B-A066-5B699FA090C9}" destId="{ED7B34C0-1929-4F17-B66E-5A6F9A69E23A}" srcOrd="0" destOrd="0" presId="urn:microsoft.com/office/officeart/2005/8/layout/venn1"/>
    <dgm:cxn modelId="{8A80BCEB-7875-4059-9303-7E08BAFA1EF6}" srcId="{2B158817-E21F-444E-A948-15CA6E0BCEF4}" destId="{97782F6B-21DF-424B-A066-5B699FA090C9}" srcOrd="2" destOrd="0" parTransId="{BF957D08-4769-4AB7-9770-982E7E0CBE73}" sibTransId="{1419AA85-AB44-483E-BC4F-CF00282A06B1}"/>
    <dgm:cxn modelId="{C5B010BE-FDDE-44CE-B994-E11162314821}" type="presOf" srcId="{97782F6B-21DF-424B-A066-5B699FA090C9}" destId="{2515163F-40CB-44A4-BA85-91F301A33C86}" srcOrd="1" destOrd="0" presId="urn:microsoft.com/office/officeart/2005/8/layout/venn1"/>
    <dgm:cxn modelId="{8BF58CBD-459C-4256-A98F-C9A17549ED0C}" type="presOf" srcId="{28871B11-76AD-48CA-B207-D98F78D12376}" destId="{EBDCB58F-E4F1-47F9-8232-67EE2D6D82C0}" srcOrd="1" destOrd="0" presId="urn:microsoft.com/office/officeart/2005/8/layout/venn1"/>
    <dgm:cxn modelId="{461E368B-B9D9-4C9E-9ADB-B313D46D28D4}" srcId="{2B158817-E21F-444E-A948-15CA6E0BCEF4}" destId="{28871B11-76AD-48CA-B207-D98F78D12376}" srcOrd="1" destOrd="0" parTransId="{1FC77E13-61B2-4425-B2F1-26A264862923}" sibTransId="{7FEB88A7-502F-4A76-BF06-E094166232A9}"/>
    <dgm:cxn modelId="{D9B654C2-4EB8-4524-B62A-A4491B119268}" type="presOf" srcId="{004C93EB-CF74-4BB4-B558-FE07EAABA316}" destId="{9C1891CC-9AB1-482C-A688-370CE4EFC793}" srcOrd="0" destOrd="0" presId="urn:microsoft.com/office/officeart/2005/8/layout/venn1"/>
    <dgm:cxn modelId="{07BDD58D-38C6-4C20-BF10-1DD7CC8ADA55}" type="presOf" srcId="{28871B11-76AD-48CA-B207-D98F78D12376}" destId="{286AC61A-F62B-40A2-88CA-D320F4F0D784}" srcOrd="0" destOrd="0" presId="urn:microsoft.com/office/officeart/2005/8/layout/venn1"/>
    <dgm:cxn modelId="{87D83718-A206-457A-A09D-A131BBF95070}" type="presParOf" srcId="{C989222F-0A93-4D76-A485-8484D2242120}" destId="{9C1891CC-9AB1-482C-A688-370CE4EFC793}" srcOrd="0" destOrd="0" presId="urn:microsoft.com/office/officeart/2005/8/layout/venn1"/>
    <dgm:cxn modelId="{945A80F8-7C64-40C2-BD62-537D3D014713}" type="presParOf" srcId="{C989222F-0A93-4D76-A485-8484D2242120}" destId="{72D41F8E-47CF-4AD1-BF0E-9AEB322F8B5C}" srcOrd="1" destOrd="0" presId="urn:microsoft.com/office/officeart/2005/8/layout/venn1"/>
    <dgm:cxn modelId="{66318964-4B65-4A85-8463-68428FD1C07F}" type="presParOf" srcId="{C989222F-0A93-4D76-A485-8484D2242120}" destId="{286AC61A-F62B-40A2-88CA-D320F4F0D784}" srcOrd="2" destOrd="0" presId="urn:microsoft.com/office/officeart/2005/8/layout/venn1"/>
    <dgm:cxn modelId="{4B00F7CC-6F76-4375-BE97-BA3C5209F719}" type="presParOf" srcId="{C989222F-0A93-4D76-A485-8484D2242120}" destId="{EBDCB58F-E4F1-47F9-8232-67EE2D6D82C0}" srcOrd="3" destOrd="0" presId="urn:microsoft.com/office/officeart/2005/8/layout/venn1"/>
    <dgm:cxn modelId="{9CED1BE4-89A8-4917-B3CF-5E1E1F2A0273}" type="presParOf" srcId="{C989222F-0A93-4D76-A485-8484D2242120}" destId="{ED7B34C0-1929-4F17-B66E-5A6F9A69E23A}" srcOrd="4" destOrd="0" presId="urn:microsoft.com/office/officeart/2005/8/layout/venn1"/>
    <dgm:cxn modelId="{081C0B48-9926-4DDB-A3D4-E8B018CE61DC}" type="presParOf" srcId="{C989222F-0A93-4D76-A485-8484D2242120}" destId="{2515163F-40CB-44A4-BA85-91F301A33C8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FF2270-537F-48DA-BC7F-92BE3FD7F35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C109515-9EEF-4ACB-902A-31A0258EF8C9}">
      <dgm:prSet/>
      <dgm:spPr/>
      <dgm:t>
        <a:bodyPr/>
        <a:lstStyle/>
        <a:p>
          <a:r>
            <a:rPr lang="en-US" dirty="0"/>
            <a:t>Long term consequences for bullying perpetration and victimization </a:t>
          </a:r>
        </a:p>
      </dgm:t>
    </dgm:pt>
    <dgm:pt modelId="{4DDB459D-E8B3-4086-848F-DDF52BCA152C}" type="parTrans" cxnId="{69697EAE-CDAA-4D30-A739-84B56881ECD5}">
      <dgm:prSet/>
      <dgm:spPr/>
      <dgm:t>
        <a:bodyPr/>
        <a:lstStyle/>
        <a:p>
          <a:endParaRPr lang="en-US"/>
        </a:p>
      </dgm:t>
    </dgm:pt>
    <dgm:pt modelId="{3075D6AC-BB2C-4FB8-A06D-CAAAB7E0FAE7}" type="sibTrans" cxnId="{69697EAE-CDAA-4D30-A739-84B56881ECD5}">
      <dgm:prSet/>
      <dgm:spPr/>
      <dgm:t>
        <a:bodyPr/>
        <a:lstStyle/>
        <a:p>
          <a:endParaRPr lang="en-US"/>
        </a:p>
      </dgm:t>
    </dgm:pt>
    <dgm:pt modelId="{F1DA51F2-8C52-4D06-96E4-D6CF1CE9EA6C}">
      <dgm:prSet/>
      <dgm:spPr/>
      <dgm:t>
        <a:bodyPr/>
        <a:lstStyle/>
        <a:p>
          <a:r>
            <a:rPr lang="en-US" dirty="0"/>
            <a:t>Parental monitoring + bullying perpetration= mixed associations</a:t>
          </a:r>
        </a:p>
      </dgm:t>
    </dgm:pt>
    <dgm:pt modelId="{9E72E7C8-EB3C-45EE-B4C3-9FD1C201A5C4}" type="parTrans" cxnId="{CB48C563-D950-4263-A4BB-C2475ED71281}">
      <dgm:prSet/>
      <dgm:spPr/>
      <dgm:t>
        <a:bodyPr/>
        <a:lstStyle/>
        <a:p>
          <a:endParaRPr lang="en-US"/>
        </a:p>
      </dgm:t>
    </dgm:pt>
    <dgm:pt modelId="{A468EEC9-69B4-47B6-BA5F-9658252706A8}" type="sibTrans" cxnId="{CB48C563-D950-4263-A4BB-C2475ED71281}">
      <dgm:prSet/>
      <dgm:spPr/>
      <dgm:t>
        <a:bodyPr/>
        <a:lstStyle/>
        <a:p>
          <a:endParaRPr lang="en-US"/>
        </a:p>
      </dgm:t>
    </dgm:pt>
    <dgm:pt modelId="{54E8B6E5-86E0-4A91-8C71-40A942B035B0}">
      <dgm:prSet/>
      <dgm:spPr/>
      <dgm:t>
        <a:bodyPr/>
        <a:lstStyle/>
        <a:p>
          <a:r>
            <a:rPr lang="en-US" dirty="0"/>
            <a:t>Life course perspective and fight for autonomy</a:t>
          </a:r>
        </a:p>
        <a:p>
          <a:r>
            <a:rPr lang="en-US" dirty="0"/>
            <a:t>Childhood, adolescence, &amp; emerging adulthood</a:t>
          </a:r>
        </a:p>
      </dgm:t>
    </dgm:pt>
    <dgm:pt modelId="{25539066-5565-42E6-9B54-87CB6BB17761}" type="parTrans" cxnId="{EF27EE4F-8BB2-4C5A-9D14-EBAED521E6AC}">
      <dgm:prSet/>
      <dgm:spPr/>
      <dgm:t>
        <a:bodyPr/>
        <a:lstStyle/>
        <a:p>
          <a:endParaRPr lang="en-US"/>
        </a:p>
      </dgm:t>
    </dgm:pt>
    <dgm:pt modelId="{BCECDD16-F5CC-4486-ABDB-B2661D0ED51D}" type="sibTrans" cxnId="{EF27EE4F-8BB2-4C5A-9D14-EBAED521E6AC}">
      <dgm:prSet/>
      <dgm:spPr/>
      <dgm:t>
        <a:bodyPr/>
        <a:lstStyle/>
        <a:p>
          <a:endParaRPr lang="en-US"/>
        </a:p>
      </dgm:t>
    </dgm:pt>
    <dgm:pt modelId="{730DEC89-28B1-4003-99F1-F5D55DA69E08}">
      <dgm:prSet/>
      <dgm:spPr/>
      <dgm:t>
        <a:bodyPr/>
        <a:lstStyle/>
        <a:p>
          <a:r>
            <a:rPr lang="en-US" dirty="0"/>
            <a:t>Relationships (studied)</a:t>
          </a:r>
        </a:p>
        <a:p>
          <a:r>
            <a:rPr lang="en-US" dirty="0"/>
            <a:t>Monitoring (not so much)</a:t>
          </a:r>
        </a:p>
      </dgm:t>
    </dgm:pt>
    <dgm:pt modelId="{F25743AC-840D-4EBD-8B26-8C74DC27F7FD}" type="parTrans" cxnId="{A0982071-B1DB-4FF3-BE83-81503F71203C}">
      <dgm:prSet/>
      <dgm:spPr/>
      <dgm:t>
        <a:bodyPr/>
        <a:lstStyle/>
        <a:p>
          <a:endParaRPr lang="en-US"/>
        </a:p>
      </dgm:t>
    </dgm:pt>
    <dgm:pt modelId="{D7FEB904-7511-44C3-9589-84C4E69474E3}" type="sibTrans" cxnId="{A0982071-B1DB-4FF3-BE83-81503F71203C}">
      <dgm:prSet/>
      <dgm:spPr/>
      <dgm:t>
        <a:bodyPr/>
        <a:lstStyle/>
        <a:p>
          <a:endParaRPr lang="en-US"/>
        </a:p>
      </dgm:t>
    </dgm:pt>
    <dgm:pt modelId="{A9880431-B7CB-4457-8A63-8CB67AF31DBB}">
      <dgm:prSet/>
      <dgm:spPr/>
      <dgm:t>
        <a:bodyPr/>
        <a:lstStyle/>
        <a:p>
          <a:r>
            <a:rPr lang="en-US" dirty="0"/>
            <a:t>Cyclical relationships between parenting and youth behavior(s)</a:t>
          </a:r>
        </a:p>
      </dgm:t>
    </dgm:pt>
    <dgm:pt modelId="{4B90355D-2251-4649-9C65-524CAB93A5F5}" type="parTrans" cxnId="{EE2CB2AB-B447-4260-A678-75AC48B65A94}">
      <dgm:prSet/>
      <dgm:spPr/>
      <dgm:t>
        <a:bodyPr/>
        <a:lstStyle/>
        <a:p>
          <a:endParaRPr lang="en-US"/>
        </a:p>
      </dgm:t>
    </dgm:pt>
    <dgm:pt modelId="{5094387C-CFD1-4D85-B52B-CF5ACC8A8A5F}" type="sibTrans" cxnId="{EE2CB2AB-B447-4260-A678-75AC48B65A94}">
      <dgm:prSet/>
      <dgm:spPr/>
      <dgm:t>
        <a:bodyPr/>
        <a:lstStyle/>
        <a:p>
          <a:endParaRPr lang="en-US"/>
        </a:p>
      </dgm:t>
    </dgm:pt>
    <dgm:pt modelId="{7E279286-A4EC-495F-BC8E-F6DB41677776}" type="pres">
      <dgm:prSet presAssocID="{45FF2270-537F-48DA-BC7F-92BE3FD7F354}" presName="root" presStyleCnt="0">
        <dgm:presLayoutVars>
          <dgm:dir/>
          <dgm:resizeHandles val="exact"/>
        </dgm:presLayoutVars>
      </dgm:prSet>
      <dgm:spPr/>
      <dgm:t>
        <a:bodyPr/>
        <a:lstStyle/>
        <a:p>
          <a:endParaRPr lang="en-US"/>
        </a:p>
      </dgm:t>
    </dgm:pt>
    <dgm:pt modelId="{73ED269F-AAB8-4768-B378-6EA44F4CD1D7}" type="pres">
      <dgm:prSet presAssocID="{CC109515-9EEF-4ACB-902A-31A0258EF8C9}" presName="compNode" presStyleCnt="0"/>
      <dgm:spPr/>
    </dgm:pt>
    <dgm:pt modelId="{4570A36D-DA6B-4D2F-8874-B6FF7905B47E}" type="pres">
      <dgm:prSet presAssocID="{CC109515-9EEF-4ACB-902A-31A0258EF8C9}" presName="bgRect" presStyleLbl="bgShp" presStyleIdx="0" presStyleCnt="5"/>
      <dgm:spPr/>
    </dgm:pt>
    <dgm:pt modelId="{6E4873B4-712F-4A0C-BD10-383A668DBECE}" type="pres">
      <dgm:prSet presAssocID="{CC109515-9EEF-4ACB-902A-31A0258EF8C9}" presName="iconRect" presStyleLbl="node1" presStyleIdx="0" presStyleCnt="5"/>
      <dgm:spPr>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a:noFill/>
        </a:ln>
      </dgm:spPr>
      <dgm:extLst>
        <a:ext uri="{E40237B7-FDA0-4F09-8148-C483321AD2D9}">
          <dgm14:cNvPr xmlns:dgm14="http://schemas.microsoft.com/office/drawing/2010/diagram" id="0" name="" descr="Arrow circle"/>
        </a:ext>
      </dgm:extLst>
    </dgm:pt>
    <dgm:pt modelId="{E147555E-4C62-4087-A161-A2B6F295ECD5}" type="pres">
      <dgm:prSet presAssocID="{CC109515-9EEF-4ACB-902A-31A0258EF8C9}" presName="spaceRect" presStyleCnt="0"/>
      <dgm:spPr/>
    </dgm:pt>
    <dgm:pt modelId="{B0DB6E83-84CC-446C-A53C-C2B5B17D421A}" type="pres">
      <dgm:prSet presAssocID="{CC109515-9EEF-4ACB-902A-31A0258EF8C9}" presName="parTx" presStyleLbl="revTx" presStyleIdx="0" presStyleCnt="5">
        <dgm:presLayoutVars>
          <dgm:chMax val="0"/>
          <dgm:chPref val="0"/>
        </dgm:presLayoutVars>
      </dgm:prSet>
      <dgm:spPr/>
      <dgm:t>
        <a:bodyPr/>
        <a:lstStyle/>
        <a:p>
          <a:endParaRPr lang="en-US"/>
        </a:p>
      </dgm:t>
    </dgm:pt>
    <dgm:pt modelId="{40F68335-5900-4FB9-96E4-4887AA8D1FA3}" type="pres">
      <dgm:prSet presAssocID="{3075D6AC-BB2C-4FB8-A06D-CAAAB7E0FAE7}" presName="sibTrans" presStyleCnt="0"/>
      <dgm:spPr/>
    </dgm:pt>
    <dgm:pt modelId="{7467B5E9-83E3-41FA-957F-968F60E3B978}" type="pres">
      <dgm:prSet presAssocID="{F1DA51F2-8C52-4D06-96E4-D6CF1CE9EA6C}" presName="compNode" presStyleCnt="0"/>
      <dgm:spPr/>
    </dgm:pt>
    <dgm:pt modelId="{DA12FF7A-ED0F-4B3C-A16D-67DAF70A804B}" type="pres">
      <dgm:prSet presAssocID="{F1DA51F2-8C52-4D06-96E4-D6CF1CE9EA6C}" presName="bgRect" presStyleLbl="bgShp" presStyleIdx="1" presStyleCnt="5"/>
      <dgm:spPr/>
    </dgm:pt>
    <dgm:pt modelId="{B54A41E9-BC8E-4E1B-BA04-F6BDE00DBB10}" type="pres">
      <dgm:prSet presAssocID="{F1DA51F2-8C52-4D06-96E4-D6CF1CE9EA6C}"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extLst>
        <a:ext uri="{E40237B7-FDA0-4F09-8148-C483321AD2D9}">
          <dgm14:cNvPr xmlns:dgm14="http://schemas.microsoft.com/office/drawing/2010/diagram" id="0" name="" descr="Family with two children"/>
        </a:ext>
      </dgm:extLst>
    </dgm:pt>
    <dgm:pt modelId="{E1AC7E26-27D7-4751-A394-6BE773D69090}" type="pres">
      <dgm:prSet presAssocID="{F1DA51F2-8C52-4D06-96E4-D6CF1CE9EA6C}" presName="spaceRect" presStyleCnt="0"/>
      <dgm:spPr/>
    </dgm:pt>
    <dgm:pt modelId="{21C087CE-1D57-4F2E-A1F1-EF79913A4B62}" type="pres">
      <dgm:prSet presAssocID="{F1DA51F2-8C52-4D06-96E4-D6CF1CE9EA6C}" presName="parTx" presStyleLbl="revTx" presStyleIdx="1" presStyleCnt="5">
        <dgm:presLayoutVars>
          <dgm:chMax val="0"/>
          <dgm:chPref val="0"/>
        </dgm:presLayoutVars>
      </dgm:prSet>
      <dgm:spPr/>
      <dgm:t>
        <a:bodyPr/>
        <a:lstStyle/>
        <a:p>
          <a:endParaRPr lang="en-US"/>
        </a:p>
      </dgm:t>
    </dgm:pt>
    <dgm:pt modelId="{D6C8C641-52BA-42DD-8EA5-AC8AE73845F8}" type="pres">
      <dgm:prSet presAssocID="{A468EEC9-69B4-47B6-BA5F-9658252706A8}" presName="sibTrans" presStyleCnt="0"/>
      <dgm:spPr/>
    </dgm:pt>
    <dgm:pt modelId="{218D3008-0FDA-418C-9672-FC42D1791990}" type="pres">
      <dgm:prSet presAssocID="{54E8B6E5-86E0-4A91-8C71-40A942B035B0}" presName="compNode" presStyleCnt="0"/>
      <dgm:spPr/>
    </dgm:pt>
    <dgm:pt modelId="{BB0A5F65-8131-48C5-95A3-4E048A0C4FAE}" type="pres">
      <dgm:prSet presAssocID="{54E8B6E5-86E0-4A91-8C71-40A942B035B0}" presName="bgRect" presStyleLbl="bgShp" presStyleIdx="2" presStyleCnt="5"/>
      <dgm:spPr/>
    </dgm:pt>
    <dgm:pt modelId="{F9C7A031-2DB4-4222-9EAB-C5A483307AD8}" type="pres">
      <dgm:prSet presAssocID="{54E8B6E5-86E0-4A91-8C71-40A942B035B0}"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Parent and Child"/>
        </a:ext>
      </dgm:extLst>
    </dgm:pt>
    <dgm:pt modelId="{A14BC03A-BFF0-4C41-BCA5-FFDF70A068D1}" type="pres">
      <dgm:prSet presAssocID="{54E8B6E5-86E0-4A91-8C71-40A942B035B0}" presName="spaceRect" presStyleCnt="0"/>
      <dgm:spPr/>
    </dgm:pt>
    <dgm:pt modelId="{74BAB3DA-AFAE-4E00-8B48-E42891818F53}" type="pres">
      <dgm:prSet presAssocID="{54E8B6E5-86E0-4A91-8C71-40A942B035B0}" presName="parTx" presStyleLbl="revTx" presStyleIdx="2" presStyleCnt="5">
        <dgm:presLayoutVars>
          <dgm:chMax val="0"/>
          <dgm:chPref val="0"/>
        </dgm:presLayoutVars>
      </dgm:prSet>
      <dgm:spPr/>
      <dgm:t>
        <a:bodyPr/>
        <a:lstStyle/>
        <a:p>
          <a:endParaRPr lang="en-US"/>
        </a:p>
      </dgm:t>
    </dgm:pt>
    <dgm:pt modelId="{1C34D586-0894-40A8-81EC-AD9549BAA27B}" type="pres">
      <dgm:prSet presAssocID="{BCECDD16-F5CC-4486-ABDB-B2661D0ED51D}" presName="sibTrans" presStyleCnt="0"/>
      <dgm:spPr/>
    </dgm:pt>
    <dgm:pt modelId="{29EA58B5-4A59-448A-B449-50523C55D1BD}" type="pres">
      <dgm:prSet presAssocID="{730DEC89-28B1-4003-99F1-F5D55DA69E08}" presName="compNode" presStyleCnt="0"/>
      <dgm:spPr/>
    </dgm:pt>
    <dgm:pt modelId="{BAF42782-33D6-45A4-ACE0-99C7A53430F2}" type="pres">
      <dgm:prSet presAssocID="{730DEC89-28B1-4003-99F1-F5D55DA69E08}" presName="bgRect" presStyleLbl="bgShp" presStyleIdx="3" presStyleCnt="5"/>
      <dgm:spPr/>
    </dgm:pt>
    <dgm:pt modelId="{73069CCB-DC55-431E-8213-74D58D38C474}" type="pres">
      <dgm:prSet presAssocID="{730DEC89-28B1-4003-99F1-F5D55DA69E08}"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a:noFill/>
        </a:ln>
      </dgm:spPr>
      <dgm:extLst>
        <a:ext uri="{E40237B7-FDA0-4F09-8148-C483321AD2D9}">
          <dgm14:cNvPr xmlns:dgm14="http://schemas.microsoft.com/office/drawing/2010/diagram" id="0" name="" descr="Magnifying glass"/>
        </a:ext>
      </dgm:extLst>
    </dgm:pt>
    <dgm:pt modelId="{F4B7FE88-DF08-47E2-BCC6-0148349683BA}" type="pres">
      <dgm:prSet presAssocID="{730DEC89-28B1-4003-99F1-F5D55DA69E08}" presName="spaceRect" presStyleCnt="0"/>
      <dgm:spPr/>
    </dgm:pt>
    <dgm:pt modelId="{29C31863-CE7D-4DFB-AC3C-C378064FA355}" type="pres">
      <dgm:prSet presAssocID="{730DEC89-28B1-4003-99F1-F5D55DA69E08}" presName="parTx" presStyleLbl="revTx" presStyleIdx="3" presStyleCnt="5">
        <dgm:presLayoutVars>
          <dgm:chMax val="0"/>
          <dgm:chPref val="0"/>
        </dgm:presLayoutVars>
      </dgm:prSet>
      <dgm:spPr/>
      <dgm:t>
        <a:bodyPr/>
        <a:lstStyle/>
        <a:p>
          <a:endParaRPr lang="en-US"/>
        </a:p>
      </dgm:t>
    </dgm:pt>
    <dgm:pt modelId="{FAEA80D9-F150-4055-8B96-B16E5D963987}" type="pres">
      <dgm:prSet presAssocID="{D7FEB904-7511-44C3-9589-84C4E69474E3}" presName="sibTrans" presStyleCnt="0"/>
      <dgm:spPr/>
    </dgm:pt>
    <dgm:pt modelId="{0A870027-477C-44FA-B98C-2FF66B1EC53F}" type="pres">
      <dgm:prSet presAssocID="{A9880431-B7CB-4457-8A63-8CB67AF31DBB}" presName="compNode" presStyleCnt="0"/>
      <dgm:spPr/>
    </dgm:pt>
    <dgm:pt modelId="{B017D6C9-7407-4A06-B67A-3BBE560B23A4}" type="pres">
      <dgm:prSet presAssocID="{A9880431-B7CB-4457-8A63-8CB67AF31DBB}" presName="bgRect" presStyleLbl="bgShp" presStyleIdx="4" presStyleCnt="5"/>
      <dgm:spPr/>
    </dgm:pt>
    <dgm:pt modelId="{537CD2A7-21D6-43CF-8243-2530DA9446F2}" type="pres">
      <dgm:prSet presAssocID="{A9880431-B7CB-4457-8A63-8CB67AF31DBB}"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a:ln>
          <a:noFill/>
        </a:ln>
      </dgm:spPr>
      <dgm:extLst>
        <a:ext uri="{E40237B7-FDA0-4F09-8148-C483321AD2D9}">
          <dgm14:cNvPr xmlns:dgm14="http://schemas.microsoft.com/office/drawing/2010/diagram" id="0" name="" descr="Arrow circle"/>
        </a:ext>
      </dgm:extLst>
    </dgm:pt>
    <dgm:pt modelId="{E8B0AF27-276B-4913-834B-5F5BED2030F5}" type="pres">
      <dgm:prSet presAssocID="{A9880431-B7CB-4457-8A63-8CB67AF31DBB}" presName="spaceRect" presStyleCnt="0"/>
      <dgm:spPr/>
    </dgm:pt>
    <dgm:pt modelId="{170CA63E-8EED-4408-92AD-A307822DE7AB}" type="pres">
      <dgm:prSet presAssocID="{A9880431-B7CB-4457-8A63-8CB67AF31DBB}" presName="parTx" presStyleLbl="revTx" presStyleIdx="4" presStyleCnt="5">
        <dgm:presLayoutVars>
          <dgm:chMax val="0"/>
          <dgm:chPref val="0"/>
        </dgm:presLayoutVars>
      </dgm:prSet>
      <dgm:spPr/>
      <dgm:t>
        <a:bodyPr/>
        <a:lstStyle/>
        <a:p>
          <a:endParaRPr lang="en-US"/>
        </a:p>
      </dgm:t>
    </dgm:pt>
  </dgm:ptLst>
  <dgm:cxnLst>
    <dgm:cxn modelId="{CB48C563-D950-4263-A4BB-C2475ED71281}" srcId="{45FF2270-537F-48DA-BC7F-92BE3FD7F354}" destId="{F1DA51F2-8C52-4D06-96E4-D6CF1CE9EA6C}" srcOrd="1" destOrd="0" parTransId="{9E72E7C8-EB3C-45EE-B4C3-9FD1C201A5C4}" sibTransId="{A468EEC9-69B4-47B6-BA5F-9658252706A8}"/>
    <dgm:cxn modelId="{3FB6ECD2-5BF0-4AFD-823C-1228275E44E6}" type="presOf" srcId="{CC109515-9EEF-4ACB-902A-31A0258EF8C9}" destId="{B0DB6E83-84CC-446C-A53C-C2B5B17D421A}" srcOrd="0" destOrd="0" presId="urn:microsoft.com/office/officeart/2018/2/layout/IconVerticalSolidList"/>
    <dgm:cxn modelId="{69697EAE-CDAA-4D30-A739-84B56881ECD5}" srcId="{45FF2270-537F-48DA-BC7F-92BE3FD7F354}" destId="{CC109515-9EEF-4ACB-902A-31A0258EF8C9}" srcOrd="0" destOrd="0" parTransId="{4DDB459D-E8B3-4086-848F-DDF52BCA152C}" sibTransId="{3075D6AC-BB2C-4FB8-A06D-CAAAB7E0FAE7}"/>
    <dgm:cxn modelId="{84911C7A-2C59-41C7-86C8-4E4C3B36AA38}" type="presOf" srcId="{54E8B6E5-86E0-4A91-8C71-40A942B035B0}" destId="{74BAB3DA-AFAE-4E00-8B48-E42891818F53}" srcOrd="0" destOrd="0" presId="urn:microsoft.com/office/officeart/2018/2/layout/IconVerticalSolidList"/>
    <dgm:cxn modelId="{EE2CB2AB-B447-4260-A678-75AC48B65A94}" srcId="{45FF2270-537F-48DA-BC7F-92BE3FD7F354}" destId="{A9880431-B7CB-4457-8A63-8CB67AF31DBB}" srcOrd="4" destOrd="0" parTransId="{4B90355D-2251-4649-9C65-524CAB93A5F5}" sibTransId="{5094387C-CFD1-4D85-B52B-CF5ACC8A8A5F}"/>
    <dgm:cxn modelId="{A0982071-B1DB-4FF3-BE83-81503F71203C}" srcId="{45FF2270-537F-48DA-BC7F-92BE3FD7F354}" destId="{730DEC89-28B1-4003-99F1-F5D55DA69E08}" srcOrd="3" destOrd="0" parTransId="{F25743AC-840D-4EBD-8B26-8C74DC27F7FD}" sibTransId="{D7FEB904-7511-44C3-9589-84C4E69474E3}"/>
    <dgm:cxn modelId="{126994AD-FDB1-4E87-ABC6-118F3C06B8C7}" type="presOf" srcId="{A9880431-B7CB-4457-8A63-8CB67AF31DBB}" destId="{170CA63E-8EED-4408-92AD-A307822DE7AB}" srcOrd="0" destOrd="0" presId="urn:microsoft.com/office/officeart/2018/2/layout/IconVerticalSolidList"/>
    <dgm:cxn modelId="{76B8E0A8-67B9-437D-A8B3-3A5E3C494E2A}" type="presOf" srcId="{730DEC89-28B1-4003-99F1-F5D55DA69E08}" destId="{29C31863-CE7D-4DFB-AC3C-C378064FA355}" srcOrd="0" destOrd="0" presId="urn:microsoft.com/office/officeart/2018/2/layout/IconVerticalSolidList"/>
    <dgm:cxn modelId="{62C8F0BF-A6BA-4BEB-BEF7-9757A0712B3E}" type="presOf" srcId="{F1DA51F2-8C52-4D06-96E4-D6CF1CE9EA6C}" destId="{21C087CE-1D57-4F2E-A1F1-EF79913A4B62}" srcOrd="0" destOrd="0" presId="urn:microsoft.com/office/officeart/2018/2/layout/IconVerticalSolidList"/>
    <dgm:cxn modelId="{962E8FDB-DB38-47AF-9B8D-14A645D20879}" type="presOf" srcId="{45FF2270-537F-48DA-BC7F-92BE3FD7F354}" destId="{7E279286-A4EC-495F-BC8E-F6DB41677776}" srcOrd="0" destOrd="0" presId="urn:microsoft.com/office/officeart/2018/2/layout/IconVerticalSolidList"/>
    <dgm:cxn modelId="{EF27EE4F-8BB2-4C5A-9D14-EBAED521E6AC}" srcId="{45FF2270-537F-48DA-BC7F-92BE3FD7F354}" destId="{54E8B6E5-86E0-4A91-8C71-40A942B035B0}" srcOrd="2" destOrd="0" parTransId="{25539066-5565-42E6-9B54-87CB6BB17761}" sibTransId="{BCECDD16-F5CC-4486-ABDB-B2661D0ED51D}"/>
    <dgm:cxn modelId="{185A615C-FB73-461A-A646-845948FB05B4}" type="presParOf" srcId="{7E279286-A4EC-495F-BC8E-F6DB41677776}" destId="{73ED269F-AAB8-4768-B378-6EA44F4CD1D7}" srcOrd="0" destOrd="0" presId="urn:microsoft.com/office/officeart/2018/2/layout/IconVerticalSolidList"/>
    <dgm:cxn modelId="{7D51C7D4-A31E-4470-88F1-2E5B7B31995C}" type="presParOf" srcId="{73ED269F-AAB8-4768-B378-6EA44F4CD1D7}" destId="{4570A36D-DA6B-4D2F-8874-B6FF7905B47E}" srcOrd="0" destOrd="0" presId="urn:microsoft.com/office/officeart/2018/2/layout/IconVerticalSolidList"/>
    <dgm:cxn modelId="{5464C159-ED5E-4A64-B6D3-77F7259EAEE8}" type="presParOf" srcId="{73ED269F-AAB8-4768-B378-6EA44F4CD1D7}" destId="{6E4873B4-712F-4A0C-BD10-383A668DBECE}" srcOrd="1" destOrd="0" presId="urn:microsoft.com/office/officeart/2018/2/layout/IconVerticalSolidList"/>
    <dgm:cxn modelId="{104E3E6F-AAF3-4453-AE94-2E2BCD3278AB}" type="presParOf" srcId="{73ED269F-AAB8-4768-B378-6EA44F4CD1D7}" destId="{E147555E-4C62-4087-A161-A2B6F295ECD5}" srcOrd="2" destOrd="0" presId="urn:microsoft.com/office/officeart/2018/2/layout/IconVerticalSolidList"/>
    <dgm:cxn modelId="{E65C8166-E481-4FCE-8CE0-3AA70D9706BF}" type="presParOf" srcId="{73ED269F-AAB8-4768-B378-6EA44F4CD1D7}" destId="{B0DB6E83-84CC-446C-A53C-C2B5B17D421A}" srcOrd="3" destOrd="0" presId="urn:microsoft.com/office/officeart/2018/2/layout/IconVerticalSolidList"/>
    <dgm:cxn modelId="{1C730FE0-77CC-484B-B5E6-DFFBC23E07A6}" type="presParOf" srcId="{7E279286-A4EC-495F-BC8E-F6DB41677776}" destId="{40F68335-5900-4FB9-96E4-4887AA8D1FA3}" srcOrd="1" destOrd="0" presId="urn:microsoft.com/office/officeart/2018/2/layout/IconVerticalSolidList"/>
    <dgm:cxn modelId="{3945D185-CF16-4636-B629-4F2FBF664726}" type="presParOf" srcId="{7E279286-A4EC-495F-BC8E-F6DB41677776}" destId="{7467B5E9-83E3-41FA-957F-968F60E3B978}" srcOrd="2" destOrd="0" presId="urn:microsoft.com/office/officeart/2018/2/layout/IconVerticalSolidList"/>
    <dgm:cxn modelId="{ACB732E2-C3F0-418B-AE22-8A114F407480}" type="presParOf" srcId="{7467B5E9-83E3-41FA-957F-968F60E3B978}" destId="{DA12FF7A-ED0F-4B3C-A16D-67DAF70A804B}" srcOrd="0" destOrd="0" presId="urn:microsoft.com/office/officeart/2018/2/layout/IconVerticalSolidList"/>
    <dgm:cxn modelId="{C2CFE64C-F7BF-46A5-A03A-43FA8E9A6997}" type="presParOf" srcId="{7467B5E9-83E3-41FA-957F-968F60E3B978}" destId="{B54A41E9-BC8E-4E1B-BA04-F6BDE00DBB10}" srcOrd="1" destOrd="0" presId="urn:microsoft.com/office/officeart/2018/2/layout/IconVerticalSolidList"/>
    <dgm:cxn modelId="{4BB1D62C-E42A-4F8E-BA02-4FE130F3BCCF}" type="presParOf" srcId="{7467B5E9-83E3-41FA-957F-968F60E3B978}" destId="{E1AC7E26-27D7-4751-A394-6BE773D69090}" srcOrd="2" destOrd="0" presId="urn:microsoft.com/office/officeart/2018/2/layout/IconVerticalSolidList"/>
    <dgm:cxn modelId="{9868E728-3088-4F03-92C0-FD4EA94578A6}" type="presParOf" srcId="{7467B5E9-83E3-41FA-957F-968F60E3B978}" destId="{21C087CE-1D57-4F2E-A1F1-EF79913A4B62}" srcOrd="3" destOrd="0" presId="urn:microsoft.com/office/officeart/2018/2/layout/IconVerticalSolidList"/>
    <dgm:cxn modelId="{DCBF5C06-2416-46AA-80B4-0126D3382F41}" type="presParOf" srcId="{7E279286-A4EC-495F-BC8E-F6DB41677776}" destId="{D6C8C641-52BA-42DD-8EA5-AC8AE73845F8}" srcOrd="3" destOrd="0" presId="urn:microsoft.com/office/officeart/2018/2/layout/IconVerticalSolidList"/>
    <dgm:cxn modelId="{6A454152-89BC-4B7F-B4E9-0C3B1B3A8538}" type="presParOf" srcId="{7E279286-A4EC-495F-BC8E-F6DB41677776}" destId="{218D3008-0FDA-418C-9672-FC42D1791990}" srcOrd="4" destOrd="0" presId="urn:microsoft.com/office/officeart/2018/2/layout/IconVerticalSolidList"/>
    <dgm:cxn modelId="{AABE1E90-506B-402E-A937-238B38562246}" type="presParOf" srcId="{218D3008-0FDA-418C-9672-FC42D1791990}" destId="{BB0A5F65-8131-48C5-95A3-4E048A0C4FAE}" srcOrd="0" destOrd="0" presId="urn:microsoft.com/office/officeart/2018/2/layout/IconVerticalSolidList"/>
    <dgm:cxn modelId="{9B99F4ED-3A7B-4ADF-8DE1-BA840F88A283}" type="presParOf" srcId="{218D3008-0FDA-418C-9672-FC42D1791990}" destId="{F9C7A031-2DB4-4222-9EAB-C5A483307AD8}" srcOrd="1" destOrd="0" presId="urn:microsoft.com/office/officeart/2018/2/layout/IconVerticalSolidList"/>
    <dgm:cxn modelId="{D1765627-B721-429A-86E4-E598423BDB9D}" type="presParOf" srcId="{218D3008-0FDA-418C-9672-FC42D1791990}" destId="{A14BC03A-BFF0-4C41-BCA5-FFDF70A068D1}" srcOrd="2" destOrd="0" presId="urn:microsoft.com/office/officeart/2018/2/layout/IconVerticalSolidList"/>
    <dgm:cxn modelId="{0ACD5C9E-92F9-4F97-8B76-B107F9811B4D}" type="presParOf" srcId="{218D3008-0FDA-418C-9672-FC42D1791990}" destId="{74BAB3DA-AFAE-4E00-8B48-E42891818F53}" srcOrd="3" destOrd="0" presId="urn:microsoft.com/office/officeart/2018/2/layout/IconVerticalSolidList"/>
    <dgm:cxn modelId="{6F410A83-3CC0-4758-AD91-567F61B50CC7}" type="presParOf" srcId="{7E279286-A4EC-495F-BC8E-F6DB41677776}" destId="{1C34D586-0894-40A8-81EC-AD9549BAA27B}" srcOrd="5" destOrd="0" presId="urn:microsoft.com/office/officeart/2018/2/layout/IconVerticalSolidList"/>
    <dgm:cxn modelId="{35CA4EFA-3683-46F2-97EE-817B4306E981}" type="presParOf" srcId="{7E279286-A4EC-495F-BC8E-F6DB41677776}" destId="{29EA58B5-4A59-448A-B449-50523C55D1BD}" srcOrd="6" destOrd="0" presId="urn:microsoft.com/office/officeart/2018/2/layout/IconVerticalSolidList"/>
    <dgm:cxn modelId="{C4F75BD1-5746-4114-8346-D0096144F9D4}" type="presParOf" srcId="{29EA58B5-4A59-448A-B449-50523C55D1BD}" destId="{BAF42782-33D6-45A4-ACE0-99C7A53430F2}" srcOrd="0" destOrd="0" presId="urn:microsoft.com/office/officeart/2018/2/layout/IconVerticalSolidList"/>
    <dgm:cxn modelId="{B94EDC71-8E2E-413F-8372-AB822DF7641B}" type="presParOf" srcId="{29EA58B5-4A59-448A-B449-50523C55D1BD}" destId="{73069CCB-DC55-431E-8213-74D58D38C474}" srcOrd="1" destOrd="0" presId="urn:microsoft.com/office/officeart/2018/2/layout/IconVerticalSolidList"/>
    <dgm:cxn modelId="{88097F37-51EB-4F35-AA2E-D33C503C0EA9}" type="presParOf" srcId="{29EA58B5-4A59-448A-B449-50523C55D1BD}" destId="{F4B7FE88-DF08-47E2-BCC6-0148349683BA}" srcOrd="2" destOrd="0" presId="urn:microsoft.com/office/officeart/2018/2/layout/IconVerticalSolidList"/>
    <dgm:cxn modelId="{9B9AB743-F5FB-4E9D-9536-FCD7EBA3CAB7}" type="presParOf" srcId="{29EA58B5-4A59-448A-B449-50523C55D1BD}" destId="{29C31863-CE7D-4DFB-AC3C-C378064FA355}" srcOrd="3" destOrd="0" presId="urn:microsoft.com/office/officeart/2018/2/layout/IconVerticalSolidList"/>
    <dgm:cxn modelId="{E84462DF-10D4-4025-AC6F-A188AAE4745A}" type="presParOf" srcId="{7E279286-A4EC-495F-BC8E-F6DB41677776}" destId="{FAEA80D9-F150-4055-8B96-B16E5D963987}" srcOrd="7" destOrd="0" presId="urn:microsoft.com/office/officeart/2018/2/layout/IconVerticalSolidList"/>
    <dgm:cxn modelId="{EB5769C6-9BAD-458A-84AE-CA5CE77652D7}" type="presParOf" srcId="{7E279286-A4EC-495F-BC8E-F6DB41677776}" destId="{0A870027-477C-44FA-B98C-2FF66B1EC53F}" srcOrd="8" destOrd="0" presId="urn:microsoft.com/office/officeart/2018/2/layout/IconVerticalSolidList"/>
    <dgm:cxn modelId="{D1300850-AD12-417B-B96F-F64913E45F44}" type="presParOf" srcId="{0A870027-477C-44FA-B98C-2FF66B1EC53F}" destId="{B017D6C9-7407-4A06-B67A-3BBE560B23A4}" srcOrd="0" destOrd="0" presId="urn:microsoft.com/office/officeart/2018/2/layout/IconVerticalSolidList"/>
    <dgm:cxn modelId="{32640669-63FF-4DB1-84ED-E10003E63C75}" type="presParOf" srcId="{0A870027-477C-44FA-B98C-2FF66B1EC53F}" destId="{537CD2A7-21D6-43CF-8243-2530DA9446F2}" srcOrd="1" destOrd="0" presId="urn:microsoft.com/office/officeart/2018/2/layout/IconVerticalSolidList"/>
    <dgm:cxn modelId="{CF1B3BFA-22DD-4517-BCEB-A58897BFDCBF}" type="presParOf" srcId="{0A870027-477C-44FA-B98C-2FF66B1EC53F}" destId="{E8B0AF27-276B-4913-834B-5F5BED2030F5}" srcOrd="2" destOrd="0" presId="urn:microsoft.com/office/officeart/2018/2/layout/IconVerticalSolidList"/>
    <dgm:cxn modelId="{E65CB4A7-9A6B-4F86-BA88-473522D39258}" type="presParOf" srcId="{0A870027-477C-44FA-B98C-2FF66B1EC53F}" destId="{170CA63E-8EED-4408-92AD-A307822DE7A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891CC-9AB1-482C-A688-370CE4EFC793}">
      <dsp:nvSpPr>
        <dsp:cNvPr id="0" name=""/>
        <dsp:cNvSpPr/>
      </dsp:nvSpPr>
      <dsp:spPr>
        <a:xfrm>
          <a:off x="1807467" y="98507"/>
          <a:ext cx="3922769" cy="3567189"/>
        </a:xfrm>
        <a:prstGeom prst="ellipse">
          <a:avLst/>
        </a:prstGeom>
        <a:solidFill>
          <a:srgbClr val="4FA1C6"/>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latin typeface="Verdana" panose="020B0604030504040204" pitchFamily="34" charset="0"/>
              <a:ea typeface="Verdana" panose="020B0604030504040204" pitchFamily="34" charset="0"/>
              <a:cs typeface="Verdana" panose="020B0604030504040204" pitchFamily="34" charset="0"/>
            </a:rPr>
            <a:t>Policies &amp; Procedures –Behavioral Expectations (PBIS)</a:t>
          </a:r>
        </a:p>
      </dsp:txBody>
      <dsp:txXfrm>
        <a:off x="2330503" y="722765"/>
        <a:ext cx="2876697" cy="1605235"/>
      </dsp:txXfrm>
    </dsp:sp>
    <dsp:sp modelId="{286AC61A-F62B-40A2-88CA-D320F4F0D784}">
      <dsp:nvSpPr>
        <dsp:cNvPr id="0" name=""/>
        <dsp:cNvSpPr/>
      </dsp:nvSpPr>
      <dsp:spPr>
        <a:xfrm>
          <a:off x="3300803" y="2297034"/>
          <a:ext cx="3331640" cy="3319457"/>
        </a:xfrm>
        <a:prstGeom prst="ellipse">
          <a:avLst/>
        </a:prstGeom>
        <a:solidFill>
          <a:srgbClr val="4FA1C6"/>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0" algn="ctr" defTabSz="1244600">
            <a:lnSpc>
              <a:spcPct val="90000"/>
            </a:lnSpc>
            <a:spcBef>
              <a:spcPct val="0"/>
            </a:spcBef>
            <a:spcAft>
              <a:spcPct val="35000"/>
            </a:spcAft>
          </a:pPr>
          <a:r>
            <a:rPr lang="en-US" sz="2800" kern="1200" dirty="0">
              <a:solidFill>
                <a:schemeClr val="tx1"/>
              </a:solidFill>
              <a:latin typeface="Verdana" panose="020B0604030504040204" pitchFamily="34" charset="0"/>
              <a:ea typeface="Verdana" panose="020B0604030504040204" pitchFamily="34" charset="0"/>
              <a:cs typeface="Verdana" panose="020B0604030504040204" pitchFamily="34" charset="0"/>
            </a:rPr>
            <a:t>Ongoing ALL Staff</a:t>
          </a:r>
        </a:p>
        <a:p>
          <a:pPr lvl="0" algn="ctr" defTabSz="1244600">
            <a:lnSpc>
              <a:spcPct val="90000"/>
            </a:lnSpc>
            <a:spcBef>
              <a:spcPct val="0"/>
            </a:spcBef>
            <a:spcAft>
              <a:spcPct val="35000"/>
            </a:spcAft>
          </a:pPr>
          <a:r>
            <a:rPr lang="en-US" sz="2800" kern="1200" dirty="0">
              <a:solidFill>
                <a:schemeClr val="tx1"/>
              </a:solidFill>
              <a:latin typeface="Verdana" panose="020B0604030504040204" pitchFamily="34" charset="0"/>
              <a:ea typeface="Verdana" panose="020B0604030504040204" pitchFamily="34" charset="0"/>
              <a:cs typeface="Verdana" panose="020B0604030504040204" pitchFamily="34" charset="0"/>
            </a:rPr>
            <a:t>Training</a:t>
          </a:r>
        </a:p>
      </dsp:txBody>
      <dsp:txXfrm>
        <a:off x="4319730" y="3154561"/>
        <a:ext cx="1998984" cy="1825701"/>
      </dsp:txXfrm>
    </dsp:sp>
    <dsp:sp modelId="{ED7B34C0-1929-4F17-B66E-5A6F9A69E23A}">
      <dsp:nvSpPr>
        <dsp:cNvPr id="0" name=""/>
        <dsp:cNvSpPr/>
      </dsp:nvSpPr>
      <dsp:spPr>
        <a:xfrm>
          <a:off x="758956" y="2297034"/>
          <a:ext cx="3624250" cy="3319457"/>
        </a:xfrm>
        <a:prstGeom prst="ellipse">
          <a:avLst/>
        </a:prstGeom>
        <a:solidFill>
          <a:srgbClr val="4FA1C6"/>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dirty="0">
            <a:solidFill>
              <a:schemeClr val="accent4"/>
            </a:solidFill>
            <a:latin typeface="Verdana" panose="020B0604030504040204" pitchFamily="34" charset="0"/>
            <a:ea typeface="Verdana" panose="020B0604030504040204" pitchFamily="34" charset="0"/>
            <a:cs typeface="Verdana" panose="020B0604030504040204" pitchFamily="34" charset="0"/>
          </a:endParaRPr>
        </a:p>
      </dsp:txBody>
      <dsp:txXfrm>
        <a:off x="1100239" y="3154561"/>
        <a:ext cx="2174550" cy="1825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5893C9-88C0-4374-B932-DF8448E0F55C}" type="datetimeFigureOut">
              <a:rPr lang="en-US" smtClean="0"/>
              <a:t>10/23/19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4FEB6C-3050-4176-A4BA-0E421435990A}" type="slidenum">
              <a:rPr lang="en-US" smtClean="0"/>
              <a:t>‹#›</a:t>
            </a:fld>
            <a:endParaRPr lang="en-US"/>
          </a:p>
        </p:txBody>
      </p:sp>
    </p:spTree>
    <p:extLst>
      <p:ext uri="{BB962C8B-B14F-4D97-AF65-F5344CB8AC3E}">
        <p14:creationId xmlns:p14="http://schemas.microsoft.com/office/powerpoint/2010/main" val="362252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2228" name="Slide Number Placeholder 3"/>
          <p:cNvSpPr>
            <a:spLocks noGrp="1"/>
          </p:cNvSpPr>
          <p:nvPr>
            <p:ph type="sldNum" sz="quarter" idx="5"/>
          </p:nvPr>
        </p:nvSpPr>
        <p:spPr/>
        <p:txBody>
          <a:bodyPr/>
          <a:lstStyle/>
          <a:p>
            <a:pPr>
              <a:defRPr/>
            </a:pPr>
            <a:fld id="{CE3F2D1F-190B-441F-8135-9254B1E3AE00}" type="slidenum">
              <a:rPr lang="en-US" smtClean="0"/>
              <a:pPr>
                <a:defRPr/>
              </a:pPr>
              <a:t>2</a:t>
            </a:fld>
            <a:endParaRPr lang="en-US"/>
          </a:p>
        </p:txBody>
      </p:sp>
    </p:spTree>
    <p:extLst>
      <p:ext uri="{BB962C8B-B14F-4D97-AF65-F5344CB8AC3E}">
        <p14:creationId xmlns:p14="http://schemas.microsoft.com/office/powerpoint/2010/main" val="2947356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49A0ACED-A43E-4836-93A4-149CBEDEF3D7}" type="slidenum">
              <a:rPr lang="en-US" altLang="en-US"/>
              <a:pPr eaLnBrk="1" hangingPunct="1"/>
              <a:t>20</a:t>
            </a:fld>
            <a:endParaRPr lang="en-US" altLang="en-US"/>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631262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68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D0B3334E-A1AA-441C-9017-CA9559447C88}" type="slidenum">
              <a:rPr lang="en-US" altLang="en-US"/>
              <a:pPr eaLnBrk="1" hangingPunct="1"/>
              <a:t>21</a:t>
            </a:fld>
            <a:endParaRPr lang="en-US" altLang="en-US"/>
          </a:p>
        </p:txBody>
      </p:sp>
    </p:spTree>
    <p:extLst>
      <p:ext uri="{BB962C8B-B14F-4D97-AF65-F5344CB8AC3E}">
        <p14:creationId xmlns:p14="http://schemas.microsoft.com/office/powerpoint/2010/main" val="2984184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DCDFEC40-3353-46D9-8D45-BBC3EB79C315}" type="slidenum">
              <a:rPr lang="en-US" altLang="en-US"/>
              <a:pPr eaLnBrk="1" hangingPunct="1"/>
              <a:t>23</a:t>
            </a:fld>
            <a:endParaRPr lang="en-US" altLang="en-US"/>
          </a:p>
        </p:txBody>
      </p:sp>
    </p:spTree>
    <p:extLst>
      <p:ext uri="{BB962C8B-B14F-4D97-AF65-F5344CB8AC3E}">
        <p14:creationId xmlns:p14="http://schemas.microsoft.com/office/powerpoint/2010/main" val="452486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89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3617198-CC5C-45A1-AF41-C13F5C19C27C}" type="slidenum">
              <a:rPr lang="en-US" altLang="en-US"/>
              <a:pPr eaLnBrk="1" hangingPunct="1"/>
              <a:t>28</a:t>
            </a:fld>
            <a:endParaRPr lang="en-US" altLang="en-US"/>
          </a:p>
        </p:txBody>
      </p:sp>
    </p:spTree>
    <p:extLst>
      <p:ext uri="{BB962C8B-B14F-4D97-AF65-F5344CB8AC3E}">
        <p14:creationId xmlns:p14="http://schemas.microsoft.com/office/powerpoint/2010/main" val="217870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p:cNvSpPr>
            <a:spLocks noGrp="1"/>
          </p:cNvSpPr>
          <p:nvPr>
            <p:ph type="sldNum" sz="quarter" idx="5"/>
          </p:nvPr>
        </p:nvSpPr>
        <p:spPr/>
        <p:txBody>
          <a:bodyPr/>
          <a:lstStyle/>
          <a:p>
            <a:pPr>
              <a:defRPr/>
            </a:pPr>
            <a:fld id="{E48C2053-90BD-4388-94D6-580E1BF0F0C5}" type="slidenum">
              <a:rPr lang="en-US" smtClean="0">
                <a:ea typeface="ＭＳ Ｐゴシック" pitchFamily="1" charset="-128"/>
              </a:rPr>
              <a:pPr>
                <a:defRPr/>
              </a:pPr>
              <a:t>29</a:t>
            </a:fld>
            <a:endParaRPr lang="en-US">
              <a:ea typeface="ＭＳ Ｐゴシック" pitchFamily="1" charset="-128"/>
            </a:endParaRPr>
          </a:p>
        </p:txBody>
      </p:sp>
    </p:spTree>
    <p:extLst>
      <p:ext uri="{BB962C8B-B14F-4D97-AF65-F5344CB8AC3E}">
        <p14:creationId xmlns:p14="http://schemas.microsoft.com/office/powerpoint/2010/main" val="3739815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9396" name="Slide Number Placeholder 3"/>
          <p:cNvSpPr>
            <a:spLocks noGrp="1"/>
          </p:cNvSpPr>
          <p:nvPr>
            <p:ph type="sldNum" sz="quarter" idx="5"/>
          </p:nvPr>
        </p:nvSpPr>
        <p:spPr/>
        <p:txBody>
          <a:bodyPr/>
          <a:lstStyle/>
          <a:p>
            <a:pPr>
              <a:defRPr/>
            </a:pPr>
            <a:fld id="{1D2E683A-4FD4-4280-8B7D-B69B1E2C10C4}" type="slidenum">
              <a:rPr lang="en-US" smtClean="0"/>
              <a:pPr>
                <a:defRPr/>
              </a:pPr>
              <a:t>30</a:t>
            </a:fld>
            <a:endParaRPr lang="en-US"/>
          </a:p>
        </p:txBody>
      </p:sp>
    </p:spTree>
    <p:extLst>
      <p:ext uri="{BB962C8B-B14F-4D97-AF65-F5344CB8AC3E}">
        <p14:creationId xmlns:p14="http://schemas.microsoft.com/office/powerpoint/2010/main" val="3190260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defRPr/>
            </a:pPr>
            <a:fld id="{76A4C11A-CCA8-4A82-AD32-8258963BC7EC}" type="slidenum">
              <a:rPr lang="en-US" altLang="en-US" smtClean="0">
                <a:latin typeface="Arial" charset="0"/>
                <a:ea typeface="ＭＳ Ｐゴシック" pitchFamily="34" charset="-128"/>
              </a:rPr>
              <a:pPr eaLnBrk="1" fontAlgn="base" hangingPunct="1">
                <a:spcBef>
                  <a:spcPct val="0"/>
                </a:spcBef>
                <a:spcAft>
                  <a:spcPct val="0"/>
                </a:spcAft>
                <a:defRPr/>
              </a:pPr>
              <a:t>32</a:t>
            </a:fld>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3183186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defRPr/>
            </a:pPr>
            <a:fld id="{76A4C11A-CCA8-4A82-AD32-8258963BC7EC}" type="slidenum">
              <a:rPr lang="en-US" altLang="en-US" smtClean="0">
                <a:latin typeface="Arial" charset="0"/>
                <a:ea typeface="ＭＳ Ｐゴシック" pitchFamily="34" charset="-128"/>
              </a:rPr>
              <a:pPr eaLnBrk="1" fontAlgn="base" hangingPunct="1">
                <a:spcBef>
                  <a:spcPct val="0"/>
                </a:spcBef>
                <a:spcAft>
                  <a:spcPct val="0"/>
                </a:spcAft>
                <a:defRPr/>
              </a:pPr>
              <a:t>33</a:t>
            </a:fld>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1821945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p:cNvSpPr>
            <a:spLocks noGrp="1"/>
          </p:cNvSpPr>
          <p:nvPr>
            <p:ph type="sldNum" sz="quarter" idx="5"/>
          </p:nvPr>
        </p:nvSpPr>
        <p:spPr/>
        <p:txBody>
          <a:bodyPr/>
          <a:lstStyle/>
          <a:p>
            <a:pPr>
              <a:defRPr/>
            </a:pPr>
            <a:fld id="{7C1579F9-CD7C-40B6-9CCA-CD61E5D86AC3}" type="slidenum">
              <a:rPr lang="en-US" smtClean="0">
                <a:ea typeface="ＭＳ Ｐゴシック" pitchFamily="1" charset="-128"/>
              </a:rPr>
              <a:pPr>
                <a:defRPr/>
              </a:pPr>
              <a:t>36</a:t>
            </a:fld>
            <a:endParaRPr lang="en-US">
              <a:ea typeface="ＭＳ Ｐゴシック" pitchFamily="1" charset="-128"/>
            </a:endParaRPr>
          </a:p>
        </p:txBody>
      </p:sp>
    </p:spTree>
    <p:extLst>
      <p:ext uri="{BB962C8B-B14F-4D97-AF65-F5344CB8AC3E}">
        <p14:creationId xmlns:p14="http://schemas.microsoft.com/office/powerpoint/2010/main" val="2561198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p:cNvSpPr>
            <a:spLocks noGrp="1"/>
          </p:cNvSpPr>
          <p:nvPr>
            <p:ph type="sldNum" sz="quarter" idx="5"/>
          </p:nvPr>
        </p:nvSpPr>
        <p:spPr/>
        <p:txBody>
          <a:bodyPr/>
          <a:lstStyle/>
          <a:p>
            <a:pPr>
              <a:defRPr/>
            </a:pPr>
            <a:fld id="{90F89C04-C125-4F87-8F04-F7005612E7EF}" type="slidenum">
              <a:rPr lang="en-US" smtClean="0">
                <a:ea typeface="ＭＳ Ｐゴシック" pitchFamily="1" charset="-128"/>
              </a:rPr>
              <a:pPr>
                <a:defRPr/>
              </a:pPr>
              <a:t>37</a:t>
            </a:fld>
            <a:endParaRPr lang="en-US">
              <a:ea typeface="ＭＳ Ｐゴシック" pitchFamily="1" charset="-128"/>
            </a:endParaRPr>
          </a:p>
        </p:txBody>
      </p:sp>
    </p:spTree>
    <p:extLst>
      <p:ext uri="{BB962C8B-B14F-4D97-AF65-F5344CB8AC3E}">
        <p14:creationId xmlns:p14="http://schemas.microsoft.com/office/powerpoint/2010/main" val="1825605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2228" name="Slide Number Placeholder 3"/>
          <p:cNvSpPr>
            <a:spLocks noGrp="1"/>
          </p:cNvSpPr>
          <p:nvPr>
            <p:ph type="sldNum" sz="quarter" idx="5"/>
          </p:nvPr>
        </p:nvSpPr>
        <p:spPr/>
        <p:txBody>
          <a:bodyPr/>
          <a:lstStyle/>
          <a:p>
            <a:pPr>
              <a:defRPr/>
            </a:pPr>
            <a:fld id="{DCFD8BCA-372F-455F-A0AE-DB2624CFC73B}" type="slidenum">
              <a:rPr lang="en-US" smtClean="0"/>
              <a:pPr>
                <a:defRPr/>
              </a:pPr>
              <a:t>4</a:t>
            </a:fld>
            <a:endParaRPr lang="en-US"/>
          </a:p>
        </p:txBody>
      </p:sp>
    </p:spTree>
    <p:extLst>
      <p:ext uri="{BB962C8B-B14F-4D97-AF65-F5344CB8AC3E}">
        <p14:creationId xmlns:p14="http://schemas.microsoft.com/office/powerpoint/2010/main" val="1918856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0420" name="Slide Number Placeholder 3"/>
          <p:cNvSpPr>
            <a:spLocks noGrp="1"/>
          </p:cNvSpPr>
          <p:nvPr>
            <p:ph type="sldNum" sz="quarter" idx="5"/>
          </p:nvPr>
        </p:nvSpPr>
        <p:spPr/>
        <p:txBody>
          <a:bodyPr/>
          <a:lstStyle/>
          <a:p>
            <a:pPr>
              <a:defRPr/>
            </a:pPr>
            <a:fld id="{5E275DAB-9A09-40CD-B275-AAE54D1692C1}" type="slidenum">
              <a:rPr lang="en-US" smtClean="0"/>
              <a:pPr>
                <a:defRPr/>
              </a:pPr>
              <a:t>38</a:t>
            </a:fld>
            <a:endParaRPr lang="en-US"/>
          </a:p>
        </p:txBody>
      </p:sp>
    </p:spTree>
    <p:extLst>
      <p:ext uri="{BB962C8B-B14F-4D97-AF65-F5344CB8AC3E}">
        <p14:creationId xmlns:p14="http://schemas.microsoft.com/office/powerpoint/2010/main" val="3420257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Second, schools must put into place policies and procedures that outline actions to take against bullying. These policies and procedures are important and necessary in setting the groundwork for promoting a safe and positive climate for students. This is where building administration and leadership is important, this is where they can set the tone in terms of policies and procedures for the school. And in addition, can help make staff aware of these policies and procedures so that they can be implemented appropriately. Research has shown that effective disciplinary actions, leads to reductions in bullying behavior, which highlights the importance of putting in place good policies and procedures. </a:t>
            </a:r>
          </a:p>
          <a:p>
            <a:endParaRPr lang="en-US" altLang="en-US" dirty="0"/>
          </a:p>
          <a:p>
            <a:r>
              <a:rPr lang="en-US" altLang="en-US" dirty="0"/>
              <a:t>Building-level leadership is the KEY to successful adoption and implementation of any school-based prevention program. They can not only make the initiative a priority in their schools, they can motivate their staff, and provide support throughout the school year. </a:t>
            </a:r>
          </a:p>
          <a:p>
            <a:endParaRPr lang="en-US" altLang="en-US" dirty="0"/>
          </a:p>
          <a:p>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7D0AF37-596B-4C2F-841D-C9F64BCCB217}" type="slidenum">
              <a:rPr lang="en-US" altLang="en-US" smtClean="0">
                <a:latin typeface="Calibri" panose="020F0502020204030204" pitchFamily="34" charset="0"/>
              </a:rPr>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2352274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
        <p:nvSpPr>
          <p:cNvPr id="57348" name="Slide Number Placeholder 3"/>
          <p:cNvSpPr>
            <a:spLocks noGrp="1"/>
          </p:cNvSpPr>
          <p:nvPr>
            <p:ph type="sldNum" sz="quarter" idx="5"/>
          </p:nvPr>
        </p:nvSpPr>
        <p:spPr/>
        <p:txBody>
          <a:bodyPr/>
          <a:lstStyle/>
          <a:p>
            <a:pPr>
              <a:defRPr/>
            </a:pPr>
            <a:fld id="{B2C003D7-BE29-4CFE-BB05-A4ABB2B5858D}" type="slidenum">
              <a:rPr lang="en-US" smtClean="0">
                <a:latin typeface="Arial" pitchFamily="34" charset="0"/>
              </a:rPr>
              <a:pPr>
                <a:defRPr/>
              </a:pPr>
              <a:t>48</a:t>
            </a:fld>
            <a:endParaRPr lang="en-US">
              <a:latin typeface="Arial" pitchFamily="34" charset="0"/>
            </a:endParaRPr>
          </a:p>
        </p:txBody>
      </p:sp>
    </p:spTree>
    <p:extLst>
      <p:ext uri="{BB962C8B-B14F-4D97-AF65-F5344CB8AC3E}">
        <p14:creationId xmlns:p14="http://schemas.microsoft.com/office/powerpoint/2010/main" val="3982237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DC242CD3-1EE1-4E10-A72D-735EFE5CE26B}" type="slidenum">
              <a:rPr lang="en-US" smtClean="0"/>
              <a:pPr eaLnBrk="1" hangingPunct="1">
                <a:defRPr/>
              </a:pPr>
              <a:t>50</a:t>
            </a:fld>
            <a:endParaRPr lang="en-US"/>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596292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62EDDD62-761A-4C8E-A8D5-C6994D7082B4}" type="slidenum">
              <a:rPr lang="en-US" smtClean="0"/>
              <a:pPr eaLnBrk="1" hangingPunct="1">
                <a:defRPr/>
              </a:pPr>
              <a:t>51</a:t>
            </a:fld>
            <a:endParaRPr lang="en-US"/>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451612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62EDDD62-761A-4C8E-A8D5-C6994D7082B4}" type="slidenum">
              <a:rPr lang="en-US" smtClean="0"/>
              <a:pPr eaLnBrk="1" hangingPunct="1">
                <a:defRPr/>
              </a:pPr>
              <a:t>52</a:t>
            </a:fld>
            <a:endParaRPr lang="en-US"/>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354382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62EDDD62-761A-4C8E-A8D5-C6994D7082B4}" type="slidenum">
              <a:rPr lang="en-US" smtClean="0"/>
              <a:pPr eaLnBrk="1" hangingPunct="1">
                <a:defRPr/>
              </a:pPr>
              <a:t>53</a:t>
            </a:fld>
            <a:endParaRPr lang="en-US"/>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398955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62EDDD62-761A-4C8E-A8D5-C6994D7082B4}" type="slidenum">
              <a:rPr lang="en-US" smtClean="0"/>
              <a:pPr eaLnBrk="1" hangingPunct="1">
                <a:defRPr/>
              </a:pPr>
              <a:t>54</a:t>
            </a:fld>
            <a:endParaRPr lang="en-US"/>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481422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
        <p:nvSpPr>
          <p:cNvPr id="57348" name="Slide Number Placeholder 3"/>
          <p:cNvSpPr>
            <a:spLocks noGrp="1"/>
          </p:cNvSpPr>
          <p:nvPr>
            <p:ph type="sldNum" sz="quarter" idx="5"/>
          </p:nvPr>
        </p:nvSpPr>
        <p:spPr/>
        <p:txBody>
          <a:bodyPr/>
          <a:lstStyle/>
          <a:p>
            <a:pPr>
              <a:defRPr/>
            </a:pPr>
            <a:fld id="{B2C003D7-BE29-4CFE-BB05-A4ABB2B5858D}" type="slidenum">
              <a:rPr lang="en-US" smtClean="0">
                <a:latin typeface="Arial" pitchFamily="34" charset="0"/>
              </a:rPr>
              <a:pPr>
                <a:defRPr/>
              </a:pPr>
              <a:t>55</a:t>
            </a:fld>
            <a:endParaRPr lang="en-US">
              <a:latin typeface="Arial" pitchFamily="34" charset="0"/>
            </a:endParaRPr>
          </a:p>
        </p:txBody>
      </p:sp>
    </p:spTree>
    <p:extLst>
      <p:ext uri="{BB962C8B-B14F-4D97-AF65-F5344CB8AC3E}">
        <p14:creationId xmlns:p14="http://schemas.microsoft.com/office/powerpoint/2010/main" val="1921855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AAC9FE6-4890-48E9-81B9-B41FA0AEE7EC}" type="slidenum">
              <a:rPr lang="en-US" altLang="en-US">
                <a:latin typeface="Arial" panose="020B0604020202020204" pitchFamily="34" charset="0"/>
                <a:cs typeface="Arial" panose="020B0604020202020204" pitchFamily="34" charset="0"/>
              </a:rPr>
              <a:pPr eaLnBrk="1" hangingPunct="1">
                <a:spcBef>
                  <a:spcPct val="0"/>
                </a:spcBef>
              </a:pPr>
              <a:t>56</a:t>
            </a:fld>
            <a:endParaRPr lang="en-US" altLang="en-US">
              <a:latin typeface="Arial" panose="020B0604020202020204" pitchFamily="34" charset="0"/>
              <a:cs typeface="Arial" panose="020B0604020202020204" pitchFamily="34"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8565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Research shows that really effective school-based</a:t>
            </a:r>
            <a:r>
              <a:rPr lang="en-US" altLang="en-US" baseline="0" dirty="0"/>
              <a:t> </a:t>
            </a:r>
            <a:r>
              <a:rPr lang="en-US" altLang="en-US" dirty="0"/>
              <a:t>bullying prevention must be comprehensive and in particular include three major components: Social emotional competence, establishing good policies and procedures, and good staff training on the topic. I will now go over each of these components in more detail. </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8F6EC0-B6C4-46C8-880E-96857C2683AA}"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1932348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cs typeface="Arial" pitchFamily="34" charset="0"/>
            </a:endParaRP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0C52930-7A7F-4ED4-975A-9B3B6DC75A16}" type="slidenum">
              <a:rPr lang="en-US" smtClean="0">
                <a:latin typeface="Arial" pitchFamily="34" charset="0"/>
                <a:cs typeface="Arial" pitchFamily="34" charset="0"/>
              </a:rPr>
              <a:pPr>
                <a:defRPr/>
              </a:pPr>
              <a:t>57</a:t>
            </a:fld>
            <a:endParaRPr lang="en-US">
              <a:latin typeface="Arial" pitchFamily="34" charset="0"/>
              <a:cs typeface="Arial" pitchFamily="34" charset="0"/>
            </a:endParaRPr>
          </a:p>
        </p:txBody>
      </p:sp>
    </p:spTree>
    <p:extLst>
      <p:ext uri="{BB962C8B-B14F-4D97-AF65-F5344CB8AC3E}">
        <p14:creationId xmlns:p14="http://schemas.microsoft.com/office/powerpoint/2010/main" val="272676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cs typeface="Arial" pitchFamily="34" charset="0"/>
            </a:endParaRP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0C52930-7A7F-4ED4-975A-9B3B6DC75A16}" type="slidenum">
              <a:rPr lang="en-US" smtClean="0">
                <a:latin typeface="Arial" pitchFamily="34" charset="0"/>
                <a:cs typeface="Arial" pitchFamily="34" charset="0"/>
              </a:rPr>
              <a:pPr>
                <a:defRPr/>
              </a:pPr>
              <a:t>58</a:t>
            </a:fld>
            <a:endParaRPr lang="en-US">
              <a:latin typeface="Arial" pitchFamily="34" charset="0"/>
              <a:cs typeface="Arial" pitchFamily="34" charset="0"/>
            </a:endParaRPr>
          </a:p>
        </p:txBody>
      </p:sp>
    </p:spTree>
    <p:extLst>
      <p:ext uri="{BB962C8B-B14F-4D97-AF65-F5344CB8AC3E}">
        <p14:creationId xmlns:p14="http://schemas.microsoft.com/office/powerpoint/2010/main" val="88041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defRPr/>
            </a:pPr>
            <a:fld id="{76A4C11A-CCA8-4A82-AD32-8258963BC7EC}" type="slidenum">
              <a:rPr lang="en-US" altLang="en-US" smtClean="0">
                <a:latin typeface="Arial" charset="0"/>
                <a:ea typeface="ＭＳ Ｐゴシック" pitchFamily="34" charset="-128"/>
              </a:rPr>
              <a:pPr eaLnBrk="1" fontAlgn="base" hangingPunct="1">
                <a:spcBef>
                  <a:spcPct val="0"/>
                </a:spcBef>
                <a:spcAft>
                  <a:spcPct val="0"/>
                </a:spcAft>
                <a:defRPr/>
              </a:pPr>
              <a:t>59</a:t>
            </a:fld>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1700388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defRPr/>
            </a:pPr>
            <a:fld id="{76A4C11A-CCA8-4A82-AD32-8258963BC7EC}" type="slidenum">
              <a:rPr lang="en-US" altLang="en-US" smtClean="0">
                <a:latin typeface="Arial" charset="0"/>
                <a:ea typeface="ＭＳ Ｐゴシック" pitchFamily="34" charset="-128"/>
              </a:rPr>
              <a:pPr eaLnBrk="1" fontAlgn="base" hangingPunct="1">
                <a:spcBef>
                  <a:spcPct val="0"/>
                </a:spcBef>
                <a:spcAft>
                  <a:spcPct val="0"/>
                </a:spcAft>
                <a:defRPr/>
              </a:pPr>
              <a:t>60</a:t>
            </a:fld>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757496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defRPr/>
            </a:pPr>
            <a:fld id="{76A4C11A-CCA8-4A82-AD32-8258963BC7EC}" type="slidenum">
              <a:rPr lang="en-US" altLang="en-US" smtClean="0">
                <a:latin typeface="Arial" charset="0"/>
                <a:ea typeface="ＭＳ Ｐゴシック" pitchFamily="34" charset="-128"/>
              </a:rPr>
              <a:pPr eaLnBrk="1" fontAlgn="base" hangingPunct="1">
                <a:spcBef>
                  <a:spcPct val="0"/>
                </a:spcBef>
                <a:spcAft>
                  <a:spcPct val="0"/>
                </a:spcAft>
                <a:defRPr/>
              </a:pPr>
              <a:t>63</a:t>
            </a:fld>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1822913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1204" name="Slide Number Placeholder 3"/>
          <p:cNvSpPr>
            <a:spLocks noGrp="1"/>
          </p:cNvSpPr>
          <p:nvPr>
            <p:ph type="sldNum" sz="quarter" idx="5"/>
          </p:nvPr>
        </p:nvSpPr>
        <p:spPr bwMode="auto">
          <a:ln>
            <a:miter lim="800000"/>
            <a:headEnd/>
            <a:tailEnd/>
          </a:ln>
        </p:spPr>
        <p:txBody>
          <a:bodyPr/>
          <a:lstStyle/>
          <a:p>
            <a:pPr>
              <a:defRPr/>
            </a:pPr>
            <a:fld id="{3CF898F2-C72B-47D3-988E-B8A8C672E201}" type="slidenum">
              <a:rPr lang="en-US" smtClean="0"/>
              <a:pPr>
                <a:defRPr/>
              </a:pPr>
              <a:t>65</a:t>
            </a:fld>
            <a:endParaRPr lang="en-US"/>
          </a:p>
        </p:txBody>
      </p:sp>
    </p:spTree>
    <p:extLst>
      <p:ext uri="{BB962C8B-B14F-4D97-AF65-F5344CB8AC3E}">
        <p14:creationId xmlns:p14="http://schemas.microsoft.com/office/powerpoint/2010/main" val="548366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192475-6719-4E47-B03C-498EBCD5311D}" type="slidenum">
              <a:rPr lang="en-US" smtClean="0">
                <a:ea typeface="ＭＳ Ｐゴシック" pitchFamily="34" charset="-128"/>
              </a:rPr>
              <a:pPr fontAlgn="base">
                <a:spcBef>
                  <a:spcPct val="0"/>
                </a:spcBef>
                <a:spcAft>
                  <a:spcPct val="0"/>
                </a:spcAft>
                <a:defRPr/>
              </a:pPr>
              <a:t>66</a:t>
            </a:fld>
            <a:endParaRPr lang="en-US" dirty="0">
              <a:ea typeface="ＭＳ Ｐゴシック" pitchFamily="34" charset="-128"/>
            </a:endParaRPr>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Program design was driven by client requests and market demands. </a:t>
            </a:r>
          </a:p>
          <a:p>
            <a:pPr eaLnBrk="1" hangingPunct="1">
              <a:spcBef>
                <a:spcPct val="0"/>
              </a:spcBef>
            </a:pPr>
            <a:endParaRPr lang="en-US" altLang="en-US"/>
          </a:p>
          <a:p>
            <a:pPr eaLnBrk="1" hangingPunct="1">
              <a:spcBef>
                <a:spcPct val="0"/>
              </a:spcBef>
            </a:pPr>
            <a:r>
              <a:rPr lang="en-US" altLang="en-US"/>
              <a:t>Committee for Children had numerous requests for a bullying program for this age group and there is a  clear need to address substance abuse at this age.  </a:t>
            </a:r>
          </a:p>
          <a:p>
            <a:pPr eaLnBrk="1" hangingPunct="1">
              <a:spcBef>
                <a:spcPct val="0"/>
              </a:spcBef>
            </a:pPr>
            <a:endParaRPr lang="en-US" altLang="en-US"/>
          </a:p>
          <a:p>
            <a:pPr eaLnBrk="1" hangingPunct="1">
              <a:spcBef>
                <a:spcPct val="0"/>
              </a:spcBef>
            </a:pPr>
            <a:r>
              <a:rPr lang="en-US" altLang="en-US"/>
              <a:t>A thorough market review indicated that schools and districts don’t have the time and resources to be teaching multiple prevention programs. In the academic climate in the United States, schools have a hard time doing prevention and social emotional learning programs at all. They want one program that covers it all.</a:t>
            </a:r>
          </a:p>
          <a:p>
            <a:pPr eaLnBrk="1" hangingPunct="1">
              <a:spcBef>
                <a:spcPct val="0"/>
              </a:spcBef>
            </a:pPr>
            <a:endParaRPr lang="en-US" altLang="en-US"/>
          </a:p>
          <a:p>
            <a:pPr eaLnBrk="1" hangingPunct="1">
              <a:spcBef>
                <a:spcPct val="0"/>
              </a:spcBef>
            </a:pPr>
            <a:endParaRPr lang="en-US" altLang="en-US"/>
          </a:p>
        </p:txBody>
      </p:sp>
    </p:spTree>
    <p:extLst>
      <p:ext uri="{BB962C8B-B14F-4D97-AF65-F5344CB8AC3E}">
        <p14:creationId xmlns:p14="http://schemas.microsoft.com/office/powerpoint/2010/main" val="2923747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Slide Number Placeholder 3"/>
          <p:cNvSpPr>
            <a:spLocks noGrp="1"/>
          </p:cNvSpPr>
          <p:nvPr>
            <p:ph type="sldNum" sz="quarter" idx="5"/>
          </p:nvPr>
        </p:nvSpPr>
        <p:spPr bwMode="auto">
          <a:ln>
            <a:miter lim="800000"/>
            <a:headEnd/>
            <a:tailEnd/>
          </a:ln>
        </p:spPr>
        <p:txBody>
          <a:bodyPr/>
          <a:lstStyle/>
          <a:p>
            <a:pPr>
              <a:defRPr/>
            </a:pPr>
            <a:fld id="{84DC9701-6288-45F8-8219-C72C2D592D9F}" type="slidenum">
              <a:rPr lang="en-US" smtClean="0"/>
              <a:pPr>
                <a:defRPr/>
              </a:pPr>
              <a:t>67</a:t>
            </a:fld>
            <a:endParaRPr lang="en-US"/>
          </a:p>
        </p:txBody>
      </p:sp>
    </p:spTree>
    <p:extLst>
      <p:ext uri="{BB962C8B-B14F-4D97-AF65-F5344CB8AC3E}">
        <p14:creationId xmlns:p14="http://schemas.microsoft.com/office/powerpoint/2010/main" val="1715478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7588" name="Slide Number Placeholder 3"/>
          <p:cNvSpPr>
            <a:spLocks noGrp="1"/>
          </p:cNvSpPr>
          <p:nvPr>
            <p:ph type="sldNum" sz="quarter" idx="5"/>
          </p:nvPr>
        </p:nvSpPr>
        <p:spPr bwMode="auto">
          <a:ln>
            <a:miter lim="800000"/>
            <a:headEnd/>
            <a:tailEnd/>
          </a:ln>
        </p:spPr>
        <p:txBody>
          <a:bodyPr/>
          <a:lstStyle/>
          <a:p>
            <a:pPr>
              <a:defRPr/>
            </a:pPr>
            <a:fld id="{0E562FA1-5DFD-430D-BD94-BFECF416ED25}" type="slidenum">
              <a:rPr lang="en-US" smtClean="0"/>
              <a:pPr>
                <a:defRPr/>
              </a:pPr>
              <a:t>68</a:t>
            </a:fld>
            <a:endParaRPr lang="en-US"/>
          </a:p>
        </p:txBody>
      </p:sp>
    </p:spTree>
    <p:extLst>
      <p:ext uri="{BB962C8B-B14F-4D97-AF65-F5344CB8AC3E}">
        <p14:creationId xmlns:p14="http://schemas.microsoft.com/office/powerpoint/2010/main" val="3009727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
        <p:nvSpPr>
          <p:cNvPr id="57348" name="Slide Number Placeholder 3"/>
          <p:cNvSpPr>
            <a:spLocks noGrp="1"/>
          </p:cNvSpPr>
          <p:nvPr>
            <p:ph type="sldNum" sz="quarter" idx="5"/>
          </p:nvPr>
        </p:nvSpPr>
        <p:spPr/>
        <p:txBody>
          <a:bodyPr/>
          <a:lstStyle/>
          <a:p>
            <a:pPr>
              <a:defRPr/>
            </a:pPr>
            <a:fld id="{B2C003D7-BE29-4CFE-BB05-A4ABB2B5858D}" type="slidenum">
              <a:rPr lang="en-US" smtClean="0">
                <a:latin typeface="Arial" pitchFamily="34" charset="0"/>
              </a:rPr>
              <a:pPr>
                <a:defRPr/>
              </a:pPr>
              <a:t>72</a:t>
            </a:fld>
            <a:endParaRPr lang="en-US">
              <a:latin typeface="Arial" pitchFamily="34" charset="0"/>
            </a:endParaRPr>
          </a:p>
        </p:txBody>
      </p:sp>
    </p:spTree>
    <p:extLst>
      <p:ext uri="{BB962C8B-B14F-4D97-AF65-F5344CB8AC3E}">
        <p14:creationId xmlns:p14="http://schemas.microsoft.com/office/powerpoint/2010/main" val="2825953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7168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943DFE5E-8A14-4BEF-ABDE-3BEBAF610175}" type="slidenum">
              <a:rPr lang="en-US" altLang="en-US">
                <a:latin typeface="Calibri" panose="020F0502020204030204" pitchFamily="34" charset="0"/>
              </a:rPr>
              <a:pPr eaLnBrk="1" hangingPunct="1"/>
              <a:t>8</a:t>
            </a:fld>
            <a:endParaRPr lang="en-US" altLang="en-US">
              <a:latin typeface="Calibri" panose="020F0502020204030204" pitchFamily="34" charset="0"/>
            </a:endParaRPr>
          </a:p>
        </p:txBody>
      </p:sp>
    </p:spTree>
    <p:extLst>
      <p:ext uri="{BB962C8B-B14F-4D97-AF65-F5344CB8AC3E}">
        <p14:creationId xmlns:p14="http://schemas.microsoft.com/office/powerpoint/2010/main" val="2714450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DC242CD3-1EE1-4E10-A72D-735EFE5CE26B}" type="slidenum">
              <a:rPr lang="en-US" smtClean="0"/>
              <a:pPr eaLnBrk="1" hangingPunct="1">
                <a:defRPr/>
              </a:pPr>
              <a:t>73</a:t>
            </a:fld>
            <a:endParaRPr lang="en-US"/>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39654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DC242CD3-1EE1-4E10-A72D-735EFE5CE26B}" type="slidenum">
              <a:rPr lang="en-US" smtClean="0"/>
              <a:pPr eaLnBrk="1" hangingPunct="1">
                <a:defRPr/>
              </a:pPr>
              <a:t>74</a:t>
            </a:fld>
            <a:endParaRPr lang="en-US"/>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709856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DC242CD3-1EE1-4E10-A72D-735EFE5CE26B}" type="slidenum">
              <a:rPr lang="en-US" smtClean="0"/>
              <a:pPr eaLnBrk="1" hangingPunct="1">
                <a:defRPr/>
              </a:pPr>
              <a:t>75</a:t>
            </a:fld>
            <a:endParaRPr lang="en-US"/>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534051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DC242CD3-1EE1-4E10-A72D-735EFE5CE26B}" type="slidenum">
              <a:rPr lang="en-US" smtClean="0"/>
              <a:pPr eaLnBrk="1" hangingPunct="1">
                <a:defRPr/>
              </a:pPr>
              <a:t>76</a:t>
            </a:fld>
            <a:endParaRPr lang="en-US"/>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006397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9BF015-D1A2-7247-9650-6DBB23255CD9}" type="slidenum">
              <a:rPr lang="en-US" smtClean="0"/>
              <a:t>83</a:t>
            </a:fld>
            <a:endParaRPr lang="en-US"/>
          </a:p>
        </p:txBody>
      </p:sp>
    </p:spTree>
    <p:extLst>
      <p:ext uri="{BB962C8B-B14F-4D97-AF65-F5344CB8AC3E}">
        <p14:creationId xmlns:p14="http://schemas.microsoft.com/office/powerpoint/2010/main" val="310472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
        <p:nvSpPr>
          <p:cNvPr id="57348" name="Slide Number Placeholder 3"/>
          <p:cNvSpPr>
            <a:spLocks noGrp="1"/>
          </p:cNvSpPr>
          <p:nvPr>
            <p:ph type="sldNum" sz="quarter" idx="5"/>
          </p:nvPr>
        </p:nvSpPr>
        <p:spPr/>
        <p:txBody>
          <a:bodyPr/>
          <a:lstStyle/>
          <a:p>
            <a:pPr>
              <a:defRPr/>
            </a:pPr>
            <a:fld id="{B2C003D7-BE29-4CFE-BB05-A4ABB2B5858D}" type="slidenum">
              <a:rPr lang="en-US" smtClean="0">
                <a:latin typeface="Arial" pitchFamily="34" charset="0"/>
              </a:rPr>
              <a:pPr>
                <a:defRPr/>
              </a:pPr>
              <a:t>94</a:t>
            </a:fld>
            <a:endParaRPr lang="en-US">
              <a:latin typeface="Arial" pitchFamily="34" charset="0"/>
            </a:endParaRPr>
          </a:p>
        </p:txBody>
      </p:sp>
    </p:spTree>
    <p:extLst>
      <p:ext uri="{BB962C8B-B14F-4D97-AF65-F5344CB8AC3E}">
        <p14:creationId xmlns:p14="http://schemas.microsoft.com/office/powerpoint/2010/main" val="55347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7168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943DFE5E-8A14-4BEF-ABDE-3BEBAF610175}"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extLst>
      <p:ext uri="{BB962C8B-B14F-4D97-AF65-F5344CB8AC3E}">
        <p14:creationId xmlns:p14="http://schemas.microsoft.com/office/powerpoint/2010/main" val="3673456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5EA83E8-7604-44BC-8886-C78D07A378D8}" type="slidenum">
              <a:rPr lang="en-US"/>
              <a:pPr>
                <a:defRPr/>
              </a:pPr>
              <a:t>11</a:t>
            </a:fld>
            <a:endParaRPr lang="en-US"/>
          </a:p>
        </p:txBody>
      </p:sp>
    </p:spTree>
    <p:extLst>
      <p:ext uri="{BB962C8B-B14F-4D97-AF65-F5344CB8AC3E}">
        <p14:creationId xmlns:p14="http://schemas.microsoft.com/office/powerpoint/2010/main" val="395987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Longitudinal structural equation modeling was used to examine longitudinal associations between face-to-face and cyberbullying perpetration. An item-to-construct balance method was used to develop parcels for both the scales (Little et al., 2002). The measurement model was established and strong factorial invariance was demonstrated. The structural model that was then imposed provided good ﬁt to the data, χ</a:t>
            </a:r>
            <a:r>
              <a:rPr lang="en-US" altLang="en-US" baseline="30000"/>
              <a:t>2</a:t>
            </a:r>
            <a:r>
              <a:rPr lang="en-US" altLang="en-US" baseline="-25000"/>
              <a:t> (219, n=1132)</a:t>
            </a:r>
            <a:r>
              <a:rPr lang="en-US" altLang="en-US"/>
              <a:t>= 945.318; RMSEA = 0.0542 </a:t>
            </a:r>
            <a:r>
              <a:rPr lang="en-US" altLang="en-US" baseline="-25000"/>
              <a:t>(0.0506 ; 0.0577)</a:t>
            </a:r>
            <a:r>
              <a:rPr lang="en-US" altLang="en-US"/>
              <a:t>; NNFI = .0975; CFI = 0.980. The results of the model tested are shown in Figure 1. </a:t>
            </a:r>
          </a:p>
          <a:p>
            <a:pPr>
              <a:spcBef>
                <a:spcPct val="0"/>
              </a:spcBef>
            </a:pPr>
            <a:endParaRPr lang="en-US" altLang="en-US"/>
          </a:p>
          <a:p>
            <a:pPr>
              <a:spcBef>
                <a:spcPct val="0"/>
              </a:spcBef>
            </a:pPr>
            <a:r>
              <a:rPr lang="en-US" altLang="en-US"/>
              <a:t>These results indicated that higher bullying perpetration at an earlier time point was predictive of increases in cyberbullying perpetration in consecutive time points (after controlling for previous cyberbullying behaviors).  Engagement in cyberbullying perpetration did not predict increases in traditional bullying in our data. These results support our hypothesis that bullying perpetration is an antecedent of cyberbullying perpetration in middle school.  Findings from this study provide strong support for the link between bullying perpetration and cyberbullying perpetration among a large sample of young adolescents.  Bullying perpetration emerged as a precursor to cyberbullying perpetration across 2 years and 4 waves of survey data.  This study suggests that cyberbullying may be an extension of other bullying behaviors. It is possible that as children get older and increase their engagement with technology, cyberspace becomes another context within which bullying perpetration occurs. Given the substantial predictive power of face-to-face bullying to cyberbullying, bullying prevention programs need to consider how face-to-face encounters in school might spill over into cyberspace where adult monitoring and intervention is relatively absent. </a:t>
            </a:r>
          </a:p>
          <a:p>
            <a:pPr>
              <a:spcBef>
                <a:spcPct val="0"/>
              </a:spcBef>
            </a:pPr>
            <a:endParaRPr lang="en-US" altLang="en-US"/>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7D00419-A784-42A1-8E9D-87DD34A480D5}" type="slidenum">
              <a:rPr lang="en-US"/>
              <a:pPr>
                <a:defRPr/>
              </a:pPr>
              <a:t>13</a:t>
            </a:fld>
            <a:endParaRPr lang="en-US"/>
          </a:p>
        </p:txBody>
      </p:sp>
    </p:spTree>
    <p:extLst>
      <p:ext uri="{BB962C8B-B14F-4D97-AF65-F5344CB8AC3E}">
        <p14:creationId xmlns:p14="http://schemas.microsoft.com/office/powerpoint/2010/main" val="3295354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structural provided good ﬁt to the data χ</a:t>
            </a:r>
            <a:r>
              <a:rPr lang="en-US" altLang="en-US" baseline="30000"/>
              <a:t>2</a:t>
            </a:r>
            <a:r>
              <a:rPr lang="en-US" altLang="en-US" baseline="-25000"/>
              <a:t> (222, n=1132)</a:t>
            </a:r>
            <a:r>
              <a:rPr lang="en-US" altLang="en-US"/>
              <a:t>= 854.147; RMSEA = 0.0486 </a:t>
            </a:r>
            <a:r>
              <a:rPr lang="en-US" altLang="en-US" baseline="-25000"/>
              <a:t>(0.0453 ; 0.0525)</a:t>
            </a:r>
            <a:r>
              <a:rPr lang="en-US" altLang="en-US"/>
              <a:t>; NNFI = .0965; CFI = 0.972. Results shown in Figure 2, indicate a transactional model, with predictive cross-lagged coefficients across the four waves. This suggests that peer victimization and cyberbullying perpetration operate within a reciprocal influence model. This provides support for both theories, although, initially cyberbullying perpetration predicts peer victimization. It is possible that when youth who do not have status in face-to-face contexts engage in cyberbullying, it puts them at particular risk for peer victimization, which in turn causes them to retaliate in the more removed, safe, cyber space. </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820F244-1DA0-4358-B1B5-E1FB4C29A750}" type="slidenum">
              <a:rPr lang="en-US"/>
              <a:pPr>
                <a:defRPr/>
              </a:pPr>
              <a:t>14</a:t>
            </a:fld>
            <a:endParaRPr lang="en-US"/>
          </a:p>
        </p:txBody>
      </p:sp>
    </p:spTree>
    <p:extLst>
      <p:ext uri="{BB962C8B-B14F-4D97-AF65-F5344CB8AC3E}">
        <p14:creationId xmlns:p14="http://schemas.microsoft.com/office/powerpoint/2010/main" val="3396667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a:t>Short</a:t>
            </a:r>
            <a:r>
              <a:rPr lang="en-US" altLang="en-US"/>
              <a:t> talk </a:t>
            </a:r>
          </a:p>
          <a:p>
            <a:pPr eaLnBrk="1" hangingPunct="1">
              <a:spcBef>
                <a:spcPct val="0"/>
              </a:spcBef>
            </a:pPr>
            <a:r>
              <a:rPr lang="en-US" altLang="en-US"/>
              <a:t>Quickly go through what's going on …usage, rates, etc. </a:t>
            </a:r>
          </a:p>
          <a:p>
            <a:pPr eaLnBrk="1" hangingPunct="1">
              <a:spcBef>
                <a:spcPct val="0"/>
              </a:spcBef>
            </a:pPr>
            <a:r>
              <a:rPr lang="en-US" altLang="en-US"/>
              <a:t>And then provide some practical tips that parents can use </a:t>
            </a:r>
          </a:p>
          <a:p>
            <a:pPr eaLnBrk="1" hangingPunct="1">
              <a:spcBef>
                <a:spcPct val="0"/>
              </a:spcBef>
            </a:pPr>
            <a:endParaRPr lang="en-US" altLang="en-US"/>
          </a:p>
          <a:p>
            <a:pPr eaLnBrk="1" hangingPunct="1">
              <a:spcBef>
                <a:spcPct val="0"/>
              </a:spcBef>
            </a:pPr>
            <a:r>
              <a:rPr lang="en-US" altLang="en-US" u="sng"/>
              <a:t>No Kinda</a:t>
            </a:r>
          </a:p>
        </p:txBody>
      </p:sp>
      <p:sp>
        <p:nvSpPr>
          <p:cNvPr id="389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F23C00EE-A183-4B83-9D8D-531174225306}" type="slidenum">
              <a:rPr lang="en-US" altLang="en-US"/>
              <a:pPr eaLnBrk="1" hangingPunct="1"/>
              <a:t>17</a:t>
            </a:fld>
            <a:endParaRPr lang="en-US" altLang="en-US"/>
          </a:p>
        </p:txBody>
      </p:sp>
    </p:spTree>
    <p:extLst>
      <p:ext uri="{BB962C8B-B14F-4D97-AF65-F5344CB8AC3E}">
        <p14:creationId xmlns:p14="http://schemas.microsoft.com/office/powerpoint/2010/main" val="3123938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Tower">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r="25362"/>
          <a:stretch>
            <a:fillRect/>
          </a:stretch>
        </p:blipFill>
        <p:spPr bwMode="auto">
          <a:xfrm>
            <a:off x="0" y="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p:cNvSpPr>
          <p:nvPr>
            <p:ph type="ctrTitle"/>
          </p:nvPr>
        </p:nvSpPr>
        <p:spPr>
          <a:xfrm>
            <a:off x="228600" y="4648200"/>
            <a:ext cx="8763000" cy="533400"/>
          </a:xfrm>
          <a:prstGeom prst="rect">
            <a:avLst/>
          </a:prstGeom>
          <a:noFill/>
        </p:spPr>
        <p:txBody>
          <a:bodyPr vert="horz">
            <a:noAutofit/>
          </a:bodyPr>
          <a:lstStyle>
            <a:lvl1pPr algn="l">
              <a:defRPr sz="2000" b="0" cap="all" spc="150" baseline="0">
                <a:solidFill>
                  <a:schemeClr val="bg1"/>
                </a:solidFill>
                <a:latin typeface="Calibri" panose="020F0502020204030204" pitchFamily="34" charset="0"/>
              </a:defRPr>
            </a:lvl1pPr>
            <a:extLst/>
          </a:lstStyle>
          <a:p>
            <a:r>
              <a:rPr lang="en-US"/>
              <a:t>Click to edit Master title style</a:t>
            </a:r>
            <a:endParaRPr lang="en-US" dirty="0"/>
          </a:p>
        </p:txBody>
      </p:sp>
      <p:sp>
        <p:nvSpPr>
          <p:cNvPr id="8" name="Text Placeholder 7"/>
          <p:cNvSpPr>
            <a:spLocks noGrp="1"/>
          </p:cNvSpPr>
          <p:nvPr>
            <p:ph type="body" sz="quarter" idx="10"/>
          </p:nvPr>
        </p:nvSpPr>
        <p:spPr>
          <a:xfrm>
            <a:off x="228600" y="6288618"/>
            <a:ext cx="5943600" cy="391583"/>
          </a:xfrm>
          <a:prstGeom prst="rect">
            <a:avLst/>
          </a:prstGeom>
        </p:spPr>
        <p:txBody>
          <a:bodyPr/>
          <a:lstStyle>
            <a:lvl1pPr>
              <a:defRPr sz="1500" baseline="0"/>
            </a:lvl1pPr>
          </a:lstStyle>
          <a:p>
            <a:pPr lvl="0"/>
            <a:r>
              <a:rPr lang="en-US"/>
              <a:t>Click to edit Master text styles</a:t>
            </a:r>
          </a:p>
        </p:txBody>
      </p:sp>
      <p:pic>
        <p:nvPicPr>
          <p:cNvPr id="9"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6813799" y="6324600"/>
            <a:ext cx="1867767" cy="3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416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0E1AD1-31DD-4838-BB4F-D0F11C06FF20}"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D4CA23-3C7F-4B90-A908-C90E578E25F9}" type="slidenum">
              <a:rPr lang="en-US" smtClean="0"/>
              <a:t>‹#›</a:t>
            </a:fld>
            <a:endParaRPr lang="en-US"/>
          </a:p>
        </p:txBody>
      </p:sp>
    </p:spTree>
    <p:extLst>
      <p:ext uri="{BB962C8B-B14F-4D97-AF65-F5344CB8AC3E}">
        <p14:creationId xmlns:p14="http://schemas.microsoft.com/office/powerpoint/2010/main" val="3906241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vers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E0F08F-5189-414F-9005-C16F0B5E5484}"/>
              </a:ext>
            </a:extLst>
          </p:cNvPr>
          <p:cNvSpPr>
            <a:spLocks noGrp="1"/>
          </p:cNvSpPr>
          <p:nvPr>
            <p:ph type="ctrTitle" hasCustomPrompt="1"/>
          </p:nvPr>
        </p:nvSpPr>
        <p:spPr>
          <a:xfrm>
            <a:off x="284356" y="2207943"/>
            <a:ext cx="8622680" cy="1165302"/>
          </a:xfrm>
        </p:spPr>
        <p:txBody>
          <a:bodyPr anchor="b">
            <a:normAutofit/>
          </a:bodyPr>
          <a:lstStyle>
            <a:lvl1pPr algn="ctr">
              <a:defRPr sz="4050">
                <a:solidFill>
                  <a:srgbClr val="13294B"/>
                </a:solidFill>
                <a:latin typeface="Georgia" panose="02040502050405020303" pitchFamily="18" charset="0"/>
              </a:defRPr>
            </a:lvl1pPr>
          </a:lstStyle>
          <a:p>
            <a:r>
              <a:rPr lang="en-US" dirty="0"/>
              <a:t>Presentation Title Goes Here</a:t>
            </a:r>
          </a:p>
        </p:txBody>
      </p:sp>
      <p:sp>
        <p:nvSpPr>
          <p:cNvPr id="3" name="Subtitle 2">
            <a:extLst>
              <a:ext uri="{FF2B5EF4-FFF2-40B4-BE49-F238E27FC236}">
                <a16:creationId xmlns:a16="http://schemas.microsoft.com/office/drawing/2014/main" xmlns="" id="{64AA02FF-CB7A-CE47-AC0A-57D34807153C}"/>
              </a:ext>
            </a:extLst>
          </p:cNvPr>
          <p:cNvSpPr>
            <a:spLocks noGrp="1"/>
          </p:cNvSpPr>
          <p:nvPr>
            <p:ph type="subTitle" idx="1" hasCustomPrompt="1"/>
          </p:nvPr>
        </p:nvSpPr>
        <p:spPr>
          <a:xfrm>
            <a:off x="284356" y="3523981"/>
            <a:ext cx="8622680" cy="1655762"/>
          </a:xfrm>
        </p:spPr>
        <p:txBody>
          <a:bodyPr/>
          <a:lstStyle>
            <a:lvl1pPr marL="0" indent="0" algn="ctr">
              <a:buNone/>
              <a:defRPr sz="1800" b="0" i="0">
                <a:solidFill>
                  <a:srgbClr val="13294B"/>
                </a:solidFill>
                <a:latin typeface="Helvetica Light" panose="020B04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additional text goes here</a:t>
            </a:r>
          </a:p>
        </p:txBody>
      </p:sp>
    </p:spTree>
    <p:extLst>
      <p:ext uri="{BB962C8B-B14F-4D97-AF65-F5344CB8AC3E}">
        <p14:creationId xmlns:p14="http://schemas.microsoft.com/office/powerpoint/2010/main" val="1117938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spiri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l="3731" r="21631"/>
          <a:stretch>
            <a:fillRect/>
          </a:stretch>
        </p:blipFill>
        <p:spPr bwMode="auto">
          <a:xfrm>
            <a:off x="0" y="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p:cNvSpPr>
          <p:nvPr>
            <p:ph type="ctrTitle"/>
          </p:nvPr>
        </p:nvSpPr>
        <p:spPr>
          <a:xfrm>
            <a:off x="228600" y="4648200"/>
            <a:ext cx="8763000" cy="533400"/>
          </a:xfrm>
          <a:prstGeom prst="rect">
            <a:avLst/>
          </a:prstGeom>
          <a:noFill/>
        </p:spPr>
        <p:txBody>
          <a:bodyPr vert="horz">
            <a:noAutofit/>
          </a:bodyPr>
          <a:lstStyle>
            <a:lvl1pPr algn="l">
              <a:defRPr sz="2000" b="0" cap="all" spc="150" baseline="0">
                <a:solidFill>
                  <a:schemeClr val="bg1"/>
                </a:solidFill>
                <a:latin typeface="Calibri" panose="020F0502020204030204" pitchFamily="34" charset="0"/>
              </a:defRPr>
            </a:lvl1pPr>
            <a:extLst/>
          </a:lstStyle>
          <a:p>
            <a:r>
              <a:rPr lang="en-US"/>
              <a:t>Click to edit Master title style</a:t>
            </a:r>
            <a:endParaRPr lang="en-US" dirty="0"/>
          </a:p>
        </p:txBody>
      </p:sp>
      <p:sp>
        <p:nvSpPr>
          <p:cNvPr id="7" name="Text Placeholder 7"/>
          <p:cNvSpPr>
            <a:spLocks noGrp="1"/>
          </p:cNvSpPr>
          <p:nvPr>
            <p:ph type="body" sz="quarter" idx="10"/>
          </p:nvPr>
        </p:nvSpPr>
        <p:spPr>
          <a:xfrm>
            <a:off x="228600" y="6288618"/>
            <a:ext cx="5943600" cy="391583"/>
          </a:xfrm>
          <a:prstGeom prst="rect">
            <a:avLst/>
          </a:prstGeom>
        </p:spPr>
        <p:txBody>
          <a:bodyPr/>
          <a:lstStyle>
            <a:lvl1pPr>
              <a:defRPr sz="1500" baseline="0"/>
            </a:lvl1pPr>
          </a:lstStyle>
          <a:p>
            <a:pPr lvl="0"/>
            <a:r>
              <a:rPr lang="en-US"/>
              <a:t>Click to edit Master text styles</a:t>
            </a:r>
          </a:p>
        </p:txBody>
      </p:sp>
      <p:pic>
        <p:nvPicPr>
          <p:cNvPr id="8"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6813799" y="6324600"/>
            <a:ext cx="1867767" cy="3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70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_Campus">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l="12370" r="12991"/>
          <a:stretch>
            <a:fillRect/>
          </a:stretch>
        </p:blipFill>
        <p:spPr bwMode="auto">
          <a:xfrm>
            <a:off x="0" y="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p:cNvSpPr>
          <p:nvPr>
            <p:ph type="ctrTitle"/>
          </p:nvPr>
        </p:nvSpPr>
        <p:spPr>
          <a:xfrm>
            <a:off x="228600" y="4648200"/>
            <a:ext cx="8763000" cy="533400"/>
          </a:xfrm>
          <a:prstGeom prst="rect">
            <a:avLst/>
          </a:prstGeom>
          <a:noFill/>
        </p:spPr>
        <p:txBody>
          <a:bodyPr vert="horz">
            <a:noAutofit/>
          </a:bodyPr>
          <a:lstStyle>
            <a:lvl1pPr algn="l">
              <a:defRPr sz="2000" b="0" cap="all" spc="150" baseline="0">
                <a:solidFill>
                  <a:schemeClr val="bg1"/>
                </a:solidFill>
                <a:latin typeface="Calibri" panose="020F0502020204030204" pitchFamily="34" charset="0"/>
              </a:defRPr>
            </a:lvl1pPr>
            <a:extLst/>
          </a:lstStyle>
          <a:p>
            <a:r>
              <a:rPr lang="en-US"/>
              <a:t>Click to edit Master title style</a:t>
            </a:r>
            <a:endParaRPr lang="en-US" dirty="0"/>
          </a:p>
        </p:txBody>
      </p:sp>
      <p:sp>
        <p:nvSpPr>
          <p:cNvPr id="7" name="Text Placeholder 7"/>
          <p:cNvSpPr>
            <a:spLocks noGrp="1"/>
          </p:cNvSpPr>
          <p:nvPr>
            <p:ph type="body" sz="quarter" idx="10"/>
          </p:nvPr>
        </p:nvSpPr>
        <p:spPr>
          <a:xfrm>
            <a:off x="228600" y="6288618"/>
            <a:ext cx="5943600" cy="391583"/>
          </a:xfrm>
          <a:prstGeom prst="rect">
            <a:avLst/>
          </a:prstGeom>
        </p:spPr>
        <p:txBody>
          <a:bodyPr/>
          <a:lstStyle>
            <a:lvl1pPr>
              <a:defRPr sz="1500" baseline="0"/>
            </a:lvl1pPr>
          </a:lstStyle>
          <a:p>
            <a:pPr lvl="0"/>
            <a:r>
              <a:rPr lang="en-US"/>
              <a:t>Click to edit Master text styles</a:t>
            </a:r>
          </a:p>
        </p:txBody>
      </p:sp>
      <p:pic>
        <p:nvPicPr>
          <p:cNvPr id="8"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6813799" y="6324600"/>
            <a:ext cx="1867767" cy="3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63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Inspir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l="3110" r="22253"/>
          <a:stretch>
            <a:fillRect/>
          </a:stretch>
        </p:blipFill>
        <p:spPr bwMode="auto">
          <a:xfrm>
            <a:off x="0" y="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p:cNvSpPr>
          <p:nvPr>
            <p:ph type="ctrTitle"/>
          </p:nvPr>
        </p:nvSpPr>
        <p:spPr>
          <a:xfrm>
            <a:off x="228600" y="4648200"/>
            <a:ext cx="8763000" cy="533400"/>
          </a:xfrm>
          <a:prstGeom prst="rect">
            <a:avLst/>
          </a:prstGeom>
          <a:noFill/>
        </p:spPr>
        <p:txBody>
          <a:bodyPr vert="horz">
            <a:noAutofit/>
          </a:bodyPr>
          <a:lstStyle>
            <a:lvl1pPr algn="l">
              <a:defRPr sz="2000" b="0" cap="all" spc="150" baseline="0">
                <a:solidFill>
                  <a:schemeClr val="bg1"/>
                </a:solidFill>
                <a:latin typeface="Calibri" panose="020F0502020204030204" pitchFamily="34" charset="0"/>
              </a:defRPr>
            </a:lvl1pPr>
            <a:extLst/>
          </a:lstStyle>
          <a:p>
            <a:r>
              <a:rPr lang="en-US"/>
              <a:t>Click to edit Master title style</a:t>
            </a:r>
            <a:endParaRPr lang="en-US" dirty="0"/>
          </a:p>
        </p:txBody>
      </p:sp>
      <p:sp>
        <p:nvSpPr>
          <p:cNvPr id="7" name="Text Placeholder 7"/>
          <p:cNvSpPr>
            <a:spLocks noGrp="1"/>
          </p:cNvSpPr>
          <p:nvPr>
            <p:ph type="body" sz="quarter" idx="10"/>
          </p:nvPr>
        </p:nvSpPr>
        <p:spPr>
          <a:xfrm>
            <a:off x="228600" y="6288618"/>
            <a:ext cx="5943600" cy="391583"/>
          </a:xfrm>
          <a:prstGeom prst="rect">
            <a:avLst/>
          </a:prstGeom>
        </p:spPr>
        <p:txBody>
          <a:bodyPr/>
          <a:lstStyle>
            <a:lvl1pPr>
              <a:defRPr sz="1500" baseline="0"/>
            </a:lvl1pPr>
          </a:lstStyle>
          <a:p>
            <a:pPr lvl="0"/>
            <a:r>
              <a:rPr lang="en-US"/>
              <a:t>Click to edit Master text styles</a:t>
            </a:r>
          </a:p>
        </p:txBody>
      </p:sp>
      <p:pic>
        <p:nvPicPr>
          <p:cNvPr id="9"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6813799" y="6324600"/>
            <a:ext cx="1867767" cy="3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666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_Community">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l="25372"/>
          <a:stretch>
            <a:fillRect/>
          </a:stretch>
        </p:blipFill>
        <p:spPr bwMode="auto">
          <a:xfrm>
            <a:off x="0" y="0"/>
            <a:ext cx="91424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rot="5400000">
            <a:off x="8454231" y="1066007"/>
            <a:ext cx="1138237" cy="215900"/>
          </a:xfrm>
          <a:prstGeom prst="rect">
            <a:avLst/>
          </a:prstGeom>
          <a:noFill/>
          <a:ln>
            <a:noFill/>
          </a:ln>
        </p:spPr>
        <p:txBody>
          <a:bodyPr wrap="none">
            <a:spAutoFit/>
          </a:bodyPr>
          <a:lstStyle>
            <a:lvl1pPr>
              <a:defRPr>
                <a:solidFill>
                  <a:schemeClr val="tx1"/>
                </a:solidFill>
                <a:latin typeface="Calibri" charset="0"/>
                <a:ea typeface="Geneva" charset="0"/>
                <a:cs typeface="Geneva" charset="0"/>
              </a:defRPr>
            </a:lvl1pPr>
            <a:lvl2pPr marL="742950" indent="-285750">
              <a:defRPr>
                <a:solidFill>
                  <a:schemeClr val="tx1"/>
                </a:solidFill>
                <a:latin typeface="Calibri" charset="0"/>
                <a:ea typeface="Geneva" charset="0"/>
              </a:defRPr>
            </a:lvl2pPr>
            <a:lvl3pPr marL="1143000" indent="-228600">
              <a:defRPr>
                <a:solidFill>
                  <a:schemeClr val="tx1"/>
                </a:solidFill>
                <a:latin typeface="Calibri" charset="0"/>
                <a:ea typeface="Geneva" charset="0"/>
              </a:defRPr>
            </a:lvl3pPr>
            <a:lvl4pPr marL="1600200" indent="-228600">
              <a:defRPr>
                <a:solidFill>
                  <a:schemeClr val="tx1"/>
                </a:solidFill>
                <a:latin typeface="Calibri" charset="0"/>
                <a:ea typeface="Geneva" charset="0"/>
              </a:defRPr>
            </a:lvl4pPr>
            <a:lvl5pPr marL="2057400" indent="-228600">
              <a:defRPr>
                <a:solidFill>
                  <a:schemeClr val="tx1"/>
                </a:solidFill>
                <a:latin typeface="Calibri" charset="0"/>
                <a:ea typeface="Geneva" charset="0"/>
              </a:defRPr>
            </a:lvl5pPr>
            <a:lvl6pPr marL="2514600" indent="-228600" eaLnBrk="0" fontAlgn="base" hangingPunct="0">
              <a:spcBef>
                <a:spcPct val="0"/>
              </a:spcBef>
              <a:spcAft>
                <a:spcPct val="0"/>
              </a:spcAft>
              <a:defRPr>
                <a:solidFill>
                  <a:schemeClr val="tx1"/>
                </a:solidFill>
                <a:latin typeface="Calibri" charset="0"/>
                <a:ea typeface="Geneva" charset="0"/>
              </a:defRPr>
            </a:lvl6pPr>
            <a:lvl7pPr marL="2971800" indent="-228600" eaLnBrk="0" fontAlgn="base" hangingPunct="0">
              <a:spcBef>
                <a:spcPct val="0"/>
              </a:spcBef>
              <a:spcAft>
                <a:spcPct val="0"/>
              </a:spcAft>
              <a:defRPr>
                <a:solidFill>
                  <a:schemeClr val="tx1"/>
                </a:solidFill>
                <a:latin typeface="Calibri" charset="0"/>
                <a:ea typeface="Geneva" charset="0"/>
              </a:defRPr>
            </a:lvl7pPr>
            <a:lvl8pPr marL="3429000" indent="-228600" eaLnBrk="0" fontAlgn="base" hangingPunct="0">
              <a:spcBef>
                <a:spcPct val="0"/>
              </a:spcBef>
              <a:spcAft>
                <a:spcPct val="0"/>
              </a:spcAft>
              <a:defRPr>
                <a:solidFill>
                  <a:schemeClr val="tx1"/>
                </a:solidFill>
                <a:latin typeface="Calibri" charset="0"/>
                <a:ea typeface="Geneva" charset="0"/>
              </a:defRPr>
            </a:lvl8pPr>
            <a:lvl9pPr marL="3886200" indent="-228600" eaLnBrk="0" fontAlgn="base" hangingPunct="0">
              <a:spcBef>
                <a:spcPct val="0"/>
              </a:spcBef>
              <a:spcAft>
                <a:spcPct val="0"/>
              </a:spcAft>
              <a:defRPr>
                <a:solidFill>
                  <a:schemeClr val="tx1"/>
                </a:solidFill>
                <a:latin typeface="Calibri" charset="0"/>
                <a:ea typeface="Geneva" charset="0"/>
              </a:defRPr>
            </a:lvl9pPr>
          </a:lstStyle>
          <a:p>
            <a:pPr eaLnBrk="1" hangingPunct="1"/>
            <a:r>
              <a:rPr lang="en-US" sz="800">
                <a:solidFill>
                  <a:schemeClr val="bg1"/>
                </a:solidFill>
              </a:rPr>
              <a:t>Image © John Jernigan</a:t>
            </a:r>
          </a:p>
        </p:txBody>
      </p:sp>
      <p:sp>
        <p:nvSpPr>
          <p:cNvPr id="7" name="Rectangle 2"/>
          <p:cNvSpPr>
            <a:spLocks noGrp="1"/>
          </p:cNvSpPr>
          <p:nvPr>
            <p:ph type="ctrTitle"/>
          </p:nvPr>
        </p:nvSpPr>
        <p:spPr>
          <a:xfrm>
            <a:off x="228600" y="4648200"/>
            <a:ext cx="8763000" cy="533400"/>
          </a:xfrm>
          <a:prstGeom prst="rect">
            <a:avLst/>
          </a:prstGeom>
          <a:noFill/>
        </p:spPr>
        <p:txBody>
          <a:bodyPr vert="horz">
            <a:noAutofit/>
          </a:bodyPr>
          <a:lstStyle>
            <a:lvl1pPr algn="l">
              <a:defRPr sz="2000" b="0" cap="all" spc="150" baseline="0">
                <a:solidFill>
                  <a:schemeClr val="bg1"/>
                </a:solidFill>
                <a:latin typeface="Calibri" panose="020F0502020204030204" pitchFamily="34" charset="0"/>
              </a:defRPr>
            </a:lvl1pPr>
            <a:extLst/>
          </a:lstStyle>
          <a:p>
            <a:r>
              <a:rPr lang="en-US"/>
              <a:t>Click to edit Master title style</a:t>
            </a:r>
            <a:endParaRPr lang="en-US" dirty="0"/>
          </a:p>
        </p:txBody>
      </p:sp>
      <p:sp>
        <p:nvSpPr>
          <p:cNvPr id="9" name="Text Placeholder 7"/>
          <p:cNvSpPr>
            <a:spLocks noGrp="1"/>
          </p:cNvSpPr>
          <p:nvPr>
            <p:ph type="body" sz="quarter" idx="10"/>
          </p:nvPr>
        </p:nvSpPr>
        <p:spPr>
          <a:xfrm>
            <a:off x="228600" y="6288618"/>
            <a:ext cx="5943600" cy="391583"/>
          </a:xfrm>
          <a:prstGeom prst="rect">
            <a:avLst/>
          </a:prstGeom>
        </p:spPr>
        <p:txBody>
          <a:bodyPr/>
          <a:lstStyle>
            <a:lvl1pPr>
              <a:defRPr sz="1500" baseline="0"/>
            </a:lvl1pPr>
          </a:lstStyle>
          <a:p>
            <a:pPr lvl="0"/>
            <a:r>
              <a:rPr lang="en-US"/>
              <a:t>Click to edit Master text styles</a:t>
            </a:r>
          </a:p>
        </p:txBody>
      </p:sp>
      <p:pic>
        <p:nvPicPr>
          <p:cNvPr id="10"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6813799" y="6324600"/>
            <a:ext cx="1867767" cy="3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19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_GatorGood">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l="12338" r="12962"/>
          <a:stretch>
            <a:fillRect/>
          </a:stretch>
        </p:blipFill>
        <p:spPr bwMode="auto">
          <a:xfrm>
            <a:off x="0" y="4763"/>
            <a:ext cx="9144000"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p:cNvSpPr>
          <p:nvPr>
            <p:ph type="ctrTitle"/>
          </p:nvPr>
        </p:nvSpPr>
        <p:spPr>
          <a:xfrm>
            <a:off x="228600" y="4648200"/>
            <a:ext cx="8763000" cy="533400"/>
          </a:xfrm>
          <a:prstGeom prst="rect">
            <a:avLst/>
          </a:prstGeom>
          <a:noFill/>
        </p:spPr>
        <p:txBody>
          <a:bodyPr vert="horz">
            <a:noAutofit/>
          </a:bodyPr>
          <a:lstStyle>
            <a:lvl1pPr algn="l">
              <a:defRPr sz="2000" b="0" cap="all" spc="150" baseline="0">
                <a:solidFill>
                  <a:schemeClr val="bg1"/>
                </a:solidFill>
                <a:latin typeface="Calibri" panose="020F0502020204030204" pitchFamily="34" charset="0"/>
              </a:defRPr>
            </a:lvl1pPr>
            <a:extLst/>
          </a:lstStyle>
          <a:p>
            <a:r>
              <a:rPr lang="en-US"/>
              <a:t>Click to edit Master title style</a:t>
            </a:r>
            <a:endParaRPr lang="en-US" dirty="0"/>
          </a:p>
        </p:txBody>
      </p:sp>
      <p:sp>
        <p:nvSpPr>
          <p:cNvPr id="7" name="Text Placeholder 7"/>
          <p:cNvSpPr>
            <a:spLocks noGrp="1"/>
          </p:cNvSpPr>
          <p:nvPr>
            <p:ph type="body" sz="quarter" idx="10"/>
          </p:nvPr>
        </p:nvSpPr>
        <p:spPr>
          <a:xfrm>
            <a:off x="228600" y="6288618"/>
            <a:ext cx="5943600" cy="391583"/>
          </a:xfrm>
          <a:prstGeom prst="rect">
            <a:avLst/>
          </a:prstGeom>
        </p:spPr>
        <p:txBody>
          <a:bodyPr/>
          <a:lstStyle>
            <a:lvl1pPr>
              <a:defRPr sz="1500" baseline="0"/>
            </a:lvl1pPr>
          </a:lstStyle>
          <a:p>
            <a:pPr lvl="0"/>
            <a:r>
              <a:rPr lang="en-US"/>
              <a:t>Click to edit Master text styles</a:t>
            </a:r>
          </a:p>
        </p:txBody>
      </p:sp>
      <p:pic>
        <p:nvPicPr>
          <p:cNvPr id="9"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6813799" y="6324600"/>
            <a:ext cx="1867767" cy="3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670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NB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848600" cy="685800"/>
          </a:xfrm>
          <a:prstGeom prst="rect">
            <a:avLst/>
          </a:prstGeom>
        </p:spPr>
        <p:txBody>
          <a:bodyPr>
            <a:noAutofit/>
          </a:bodyPr>
          <a:lstStyle>
            <a:lvl1pPr>
              <a:defRPr sz="4400" b="1" cap="none" baseline="0">
                <a:solidFill>
                  <a:schemeClr val="accent1"/>
                </a:solidFill>
                <a:latin typeface="+mn-lt"/>
              </a:defRPr>
            </a:lvl1pPr>
          </a:lstStyle>
          <a:p>
            <a:r>
              <a:rPr lang="en-US" dirty="0"/>
              <a:t>Click to edit Master title style</a:t>
            </a:r>
          </a:p>
        </p:txBody>
      </p:sp>
      <p:sp>
        <p:nvSpPr>
          <p:cNvPr id="6" name="Text Placeholder 5"/>
          <p:cNvSpPr>
            <a:spLocks noGrp="1"/>
          </p:cNvSpPr>
          <p:nvPr>
            <p:ph type="body" sz="quarter" idx="11"/>
          </p:nvPr>
        </p:nvSpPr>
        <p:spPr>
          <a:xfrm>
            <a:off x="304800" y="1828800"/>
            <a:ext cx="7848600" cy="464820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a:t>Click to edit Master text styles</a:t>
            </a:r>
          </a:p>
        </p:txBody>
      </p:sp>
    </p:spTree>
    <p:extLst>
      <p:ext uri="{BB962C8B-B14F-4D97-AF65-F5344CB8AC3E}">
        <p14:creationId xmlns:p14="http://schemas.microsoft.com/office/powerpoint/2010/main" val="1610995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Bullet Content">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04800" y="1828800"/>
            <a:ext cx="7848600" cy="4645152"/>
          </a:xfrm>
          <a:prstGeom prst="rect">
            <a:avLst/>
          </a:prstGeom>
        </p:spPr>
        <p:txBody>
          <a:bodyPr/>
          <a:lstStyle>
            <a:lvl1pPr marL="347472" indent="-347472">
              <a:buFont typeface="Arial" panose="020B0604020202020204" pitchFamily="34" charset="0"/>
              <a:buChar char="•"/>
              <a:defRPr sz="2800"/>
            </a:lvl1pPr>
            <a:lvl2pPr>
              <a:defRPr sz="2800"/>
            </a:lvl2pPr>
            <a:lvl3pPr>
              <a:defRPr sz="2800"/>
            </a:lvl3pPr>
            <a:lvl4pPr>
              <a:defRPr sz="2800"/>
            </a:lvl4pPr>
            <a:lvl5pPr>
              <a:defRPr sz="2800"/>
            </a:lvl5pPr>
          </a:lstStyle>
          <a:p>
            <a:pPr lvl="0"/>
            <a:r>
              <a:rPr lang="en-US" dirty="0"/>
              <a:t>Click to edit Master text styles</a:t>
            </a:r>
          </a:p>
        </p:txBody>
      </p:sp>
      <p:sp>
        <p:nvSpPr>
          <p:cNvPr id="5" name="Title 1"/>
          <p:cNvSpPr>
            <a:spLocks noGrp="1"/>
          </p:cNvSpPr>
          <p:nvPr>
            <p:ph type="title"/>
          </p:nvPr>
        </p:nvSpPr>
        <p:spPr>
          <a:xfrm>
            <a:off x="304800" y="304800"/>
            <a:ext cx="7848600" cy="685800"/>
          </a:xfrm>
          <a:prstGeom prst="rect">
            <a:avLst/>
          </a:prstGeom>
        </p:spPr>
        <p:txBody>
          <a:bodyPr>
            <a:noAutofit/>
          </a:bodyPr>
          <a:lstStyle>
            <a:lvl1pPr>
              <a:defRPr sz="4400" cap="none"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538758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572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8250238" y="0"/>
            <a:ext cx="893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0"/>
            <a:ext cx="76200" cy="6858000"/>
          </a:xfrm>
          <a:prstGeom prst="rect">
            <a:avLst/>
          </a:prstGeom>
          <a:solidFill>
            <a:srgbClr val="00478B"/>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160452850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l" rtl="0" eaLnBrk="1" fontAlgn="base" hangingPunct="1">
        <a:spcBef>
          <a:spcPct val="0"/>
        </a:spcBef>
        <a:spcAft>
          <a:spcPct val="0"/>
        </a:spcAft>
        <a:defRPr cap="small">
          <a:solidFill>
            <a:schemeClr val="bg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p:titleStyle>
    <p:bodyStyle>
      <a:lvl1pPr marL="342900" indent="-342900" algn="l" rtl="0" eaLnBrk="1" fontAlgn="base" hangingPunct="1">
        <a:spcBef>
          <a:spcPct val="20000"/>
        </a:spcBef>
        <a:spcAft>
          <a:spcPct val="0"/>
        </a:spcAft>
        <a:defRPr sz="1100">
          <a:solidFill>
            <a:schemeClr val="tx1"/>
          </a:solidFill>
          <a:latin typeface="+mn-lt"/>
          <a:ea typeface="Geneva" charset="0"/>
          <a:cs typeface="Geneva" charset="0"/>
        </a:defRPr>
      </a:lvl1pPr>
      <a:lvl2pPr marL="742950" indent="-285750" algn="l" rtl="0" eaLnBrk="1" fontAlgn="base" hangingPunct="1">
        <a:spcBef>
          <a:spcPct val="20000"/>
        </a:spcBef>
        <a:spcAft>
          <a:spcPct val="0"/>
        </a:spcAft>
        <a:defRPr sz="1100">
          <a:solidFill>
            <a:schemeClr val="tx1"/>
          </a:solidFill>
          <a:latin typeface="+mn-lt"/>
          <a:ea typeface="Geneva" charset="0"/>
          <a:cs typeface="+mn-cs"/>
        </a:defRPr>
      </a:lvl2pPr>
      <a:lvl3pPr marL="1143000" indent="-228600" algn="l" rtl="0" eaLnBrk="1" fontAlgn="base" hangingPunct="1">
        <a:spcBef>
          <a:spcPct val="20000"/>
        </a:spcBef>
        <a:spcAft>
          <a:spcPct val="0"/>
        </a:spcAft>
        <a:defRPr sz="1100">
          <a:solidFill>
            <a:schemeClr val="tx1"/>
          </a:solidFill>
          <a:latin typeface="+mn-lt"/>
          <a:ea typeface="Geneva" charset="0"/>
          <a:cs typeface="+mn-cs"/>
        </a:defRPr>
      </a:lvl3pPr>
      <a:lvl4pPr marL="1600200" indent="-228600" algn="l" rtl="0" eaLnBrk="1" fontAlgn="base" hangingPunct="1">
        <a:spcBef>
          <a:spcPct val="20000"/>
        </a:spcBef>
        <a:spcAft>
          <a:spcPct val="0"/>
        </a:spcAft>
        <a:defRPr sz="1100">
          <a:solidFill>
            <a:schemeClr val="tx1"/>
          </a:solidFill>
          <a:latin typeface="+mn-lt"/>
          <a:ea typeface="Geneva" charset="0"/>
          <a:cs typeface="+mn-cs"/>
        </a:defRPr>
      </a:lvl4pPr>
      <a:lvl5pPr marL="2057400" indent="-228600" algn="l" rtl="0" eaLnBrk="1" fontAlgn="base" hangingPunct="1">
        <a:spcBef>
          <a:spcPct val="20000"/>
        </a:spcBef>
        <a:spcAft>
          <a:spcPct val="0"/>
        </a:spcAft>
        <a:defRPr sz="1100">
          <a:solidFill>
            <a:schemeClr val="tx1"/>
          </a:solidFill>
          <a:latin typeface="+mn-lt"/>
          <a:ea typeface="Geneva"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3" Type="http://schemas.openxmlformats.org/officeDocument/2006/relationships/hyperlink" Target="mailto:espelage@ufl.edu" TargetMode="External"/><Relationship Id="rId4" Type="http://schemas.openxmlformats.org/officeDocument/2006/relationships/hyperlink" Target="mailto:poekert@coe.ufl.edu" TargetMode="External"/><Relationship Id="rId5" Type="http://schemas.openxmlformats.org/officeDocument/2006/relationships/image" Target="../media/image55.tiff"/><Relationship Id="rId1" Type="http://schemas.openxmlformats.org/officeDocument/2006/relationships/slideLayout" Target="../slideLayouts/slideLayout1.xml"/><Relationship Id="rId2" Type="http://schemas.openxmlformats.org/officeDocument/2006/relationships/hyperlink" Target="mailto:walter.leite@coe.ufl.edu"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2.png"/><Relationship Id="rId5" Type="http://schemas.openxmlformats.org/officeDocument/2006/relationships/oleObject" Target="../embeddings/oleObject2.bin"/><Relationship Id="rId6"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4.png"/><Relationship Id="rId5" Type="http://schemas.openxmlformats.org/officeDocument/2006/relationships/oleObject" Target="../embeddings/oleObject4.bin"/><Relationship Id="rId6" Type="http://schemas.openxmlformats.org/officeDocument/2006/relationships/image" Target="../media/image15.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5.bin"/><Relationship Id="rId5" Type="http://schemas.openxmlformats.org/officeDocument/2006/relationships/package" Target="../embeddings/Microsoft_Word_Document1.docx"/><Relationship Id="rId6" Type="http://schemas.openxmlformats.org/officeDocument/2006/relationships/image" Target="../media/image18.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3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wlbMBYiFlXw&amp;feature=youtu.be" TargetMode="External"/><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advocatr.org/"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png"/><Relationship Id="rId3" Type="http://schemas.openxmlformats.org/officeDocument/2006/relationships/comments" Target="../comments/commen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png"/><Relationship Id="rId3" Type="http://schemas.openxmlformats.org/officeDocument/2006/relationships/comments" Target="../comments/commen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10.xml"/><Relationship Id="rId2" Type="http://schemas.openxmlformats.org/officeDocument/2006/relationships/image" Target="../media/image4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tiff"/><Relationship Id="rId3" Type="http://schemas.openxmlformats.org/officeDocument/2006/relationships/image" Target="../media/image48.tif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9.png"/><Relationship Id="rId3" Type="http://schemas.openxmlformats.org/officeDocument/2006/relationships/hyperlink" Target="https://www.youtube.com/watch?v=RanDdvzHkjA"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0.jpeg"/><Relationship Id="rId3" Type="http://schemas.openxmlformats.org/officeDocument/2006/relationships/image" Target="../media/image4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1.jpeg"/><Relationship Id="rId3" Type="http://schemas.openxmlformats.org/officeDocument/2006/relationships/image" Target="../media/image5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CA093-76E5-3E43-9207-A22B9C5EA529}"/>
              </a:ext>
            </a:extLst>
          </p:cNvPr>
          <p:cNvSpPr>
            <a:spLocks noGrp="1"/>
          </p:cNvSpPr>
          <p:nvPr>
            <p:ph type="ctrTitle"/>
          </p:nvPr>
        </p:nvSpPr>
        <p:spPr>
          <a:xfrm>
            <a:off x="1176589" y="1251537"/>
            <a:ext cx="8115932" cy="2406062"/>
          </a:xfrm>
        </p:spPr>
        <p:txBody>
          <a:bodyPr>
            <a:normAutofit fontScale="90000"/>
          </a:bodyPr>
          <a:lstStyle/>
          <a:p>
            <a:r>
              <a:rPr lang="en-US" sz="3600" b="1" dirty="0"/>
              <a:t>Research-informed Bullying prevention: Social-emotional learning &amp; school climate improvement approaches</a:t>
            </a:r>
            <a:endParaRPr lang="en-US" sz="3600" dirty="0">
              <a:solidFill>
                <a:srgbClr val="00B0F0"/>
              </a:solidFill>
            </a:endParaRPr>
          </a:p>
        </p:txBody>
      </p:sp>
      <p:sp>
        <p:nvSpPr>
          <p:cNvPr id="3" name="Subtitle 2">
            <a:extLst>
              <a:ext uri="{FF2B5EF4-FFF2-40B4-BE49-F238E27FC236}">
                <a16:creationId xmlns:a16="http://schemas.microsoft.com/office/drawing/2014/main" xmlns="" id="{15D219B8-D3C6-1C46-9CFE-58AB66B2A0C0}"/>
              </a:ext>
            </a:extLst>
          </p:cNvPr>
          <p:cNvSpPr>
            <a:spLocks noGrp="1"/>
          </p:cNvSpPr>
          <p:nvPr>
            <p:ph type="subTitle" idx="1"/>
          </p:nvPr>
        </p:nvSpPr>
        <p:spPr>
          <a:xfrm>
            <a:off x="752968" y="3804397"/>
            <a:ext cx="8622680" cy="1655762"/>
          </a:xfrm>
        </p:spPr>
        <p:txBody>
          <a:bodyPr/>
          <a:lstStyle/>
          <a:p>
            <a:r>
              <a:rPr lang="en-US" dirty="0"/>
              <a:t>Dorothy L. </a:t>
            </a:r>
            <a:r>
              <a:rPr lang="en-US" dirty="0" err="1"/>
              <a:t>Espelage</a:t>
            </a:r>
            <a:r>
              <a:rPr lang="en-US" dirty="0"/>
              <a:t>, Ph.D.</a:t>
            </a:r>
          </a:p>
          <a:p>
            <a:r>
              <a:rPr lang="en-US" dirty="0"/>
              <a:t>William C. Friday Distinguished Professor of Education</a:t>
            </a:r>
          </a:p>
          <a:p>
            <a:r>
              <a:rPr lang="en-US" dirty="0"/>
              <a:t>University of North Carolina at </a:t>
            </a:r>
            <a:r>
              <a:rPr lang="en-US"/>
              <a:t>Chapel Hill, USA</a:t>
            </a:r>
            <a:endParaRPr lang="en-US" dirty="0"/>
          </a:p>
        </p:txBody>
      </p:sp>
      <p:sp>
        <p:nvSpPr>
          <p:cNvPr id="4" name="TextBox 3">
            <a:extLst>
              <a:ext uri="{FF2B5EF4-FFF2-40B4-BE49-F238E27FC236}">
                <a16:creationId xmlns:a16="http://schemas.microsoft.com/office/drawing/2014/main" xmlns="" id="{6EDB8F86-7BB3-A644-9C44-BA1DCE910CC1}"/>
              </a:ext>
            </a:extLst>
          </p:cNvPr>
          <p:cNvSpPr txBox="1"/>
          <p:nvPr/>
        </p:nvSpPr>
        <p:spPr>
          <a:xfrm>
            <a:off x="3986784" y="621792"/>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xmlns="" id="{EB46826C-417C-4A44-8DBD-FBFF4715AA45}"/>
              </a:ext>
            </a:extLst>
          </p:cNvPr>
          <p:cNvSpPr/>
          <p:nvPr/>
        </p:nvSpPr>
        <p:spPr>
          <a:xfrm>
            <a:off x="6120384" y="304800"/>
            <a:ext cx="2889504" cy="17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15F87E64-8963-874F-89EB-C832A5EBE021}"/>
              </a:ext>
            </a:extLst>
          </p:cNvPr>
          <p:cNvSpPr/>
          <p:nvPr/>
        </p:nvSpPr>
        <p:spPr>
          <a:xfrm>
            <a:off x="10036" y="6236208"/>
            <a:ext cx="4529328" cy="62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664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4000" b="1" dirty="0">
                <a:latin typeface="+mn-lt"/>
              </a:rPr>
              <a:t>Cyber-Bullying Prevalence</a:t>
            </a:r>
          </a:p>
        </p:txBody>
      </p:sp>
      <p:sp>
        <p:nvSpPr>
          <p:cNvPr id="16387" name="Rectangle 3"/>
          <p:cNvSpPr>
            <a:spLocks noGrp="1" noChangeArrowheads="1"/>
          </p:cNvSpPr>
          <p:nvPr>
            <p:ph type="body" sz="quarter" idx="11"/>
          </p:nvPr>
        </p:nvSpPr>
        <p:spPr>
          <a:xfrm>
            <a:off x="304800" y="1288473"/>
            <a:ext cx="7848600" cy="4648200"/>
          </a:xfrm>
        </p:spPr>
        <p:txBody>
          <a:bodyPr/>
          <a:lstStyle/>
          <a:p>
            <a:pPr marL="457200" indent="-457200">
              <a:buFont typeface="Arial" panose="020B0604020202020204" pitchFamily="34" charset="0"/>
              <a:buChar char="•"/>
            </a:pPr>
            <a:r>
              <a:rPr lang="en-US" dirty="0"/>
              <a:t>7% of students in U.S. public schools nationwide reported being cyberbullied in 2013 (Zhang, </a:t>
            </a:r>
            <a:r>
              <a:rPr lang="en-US" dirty="0" err="1"/>
              <a:t>Musu</a:t>
            </a:r>
            <a:r>
              <a:rPr lang="en-US" dirty="0"/>
              <a:t>-Gillette, &amp; </a:t>
            </a:r>
            <a:r>
              <a:rPr lang="en-US" dirty="0" err="1"/>
              <a:t>Oudekerk</a:t>
            </a:r>
            <a:r>
              <a:rPr lang="en-US" dirty="0"/>
              <a:t>, 2016). </a:t>
            </a:r>
          </a:p>
          <a:p>
            <a:pPr marL="457200" indent="-457200">
              <a:buFont typeface="Arial" panose="020B0604020202020204" pitchFamily="34" charset="0"/>
              <a:buChar char="•"/>
            </a:pPr>
            <a:r>
              <a:rPr lang="en-US" dirty="0"/>
              <a:t>Rate of cyberbullying is lower than the rate of face-to-face bullying victimization (22%), </a:t>
            </a:r>
            <a:r>
              <a:rPr lang="en-US" dirty="0" err="1"/>
              <a:t>th</a:t>
            </a:r>
            <a:endParaRPr lang="en-US" dirty="0"/>
          </a:p>
          <a:p>
            <a:pPr marL="457200" indent="-457200">
              <a:buFont typeface="Arial" panose="020B0604020202020204" pitchFamily="34" charset="0"/>
              <a:buChar char="•"/>
            </a:pPr>
            <a:r>
              <a:rPr lang="en-US" dirty="0"/>
              <a:t>Cyberbullied students were less likely to notify an adult than face-to-face bullying victims (23% vs. 39%; Zhang et al., 2016). </a:t>
            </a:r>
          </a:p>
          <a:p>
            <a:pPr marL="457200" indent="-457200">
              <a:buFont typeface="Arial" panose="020B0604020202020204" pitchFamily="34" charset="0"/>
              <a:buChar char="•"/>
            </a:pPr>
            <a:r>
              <a:rPr lang="en-US" dirty="0"/>
              <a:t>Review of cyberbullying literature by the rate to be anywhere between 4% and 78% (</a:t>
            </a:r>
            <a:r>
              <a:rPr lang="en-US" dirty="0" err="1"/>
              <a:t>Aboujaoude</a:t>
            </a:r>
            <a:r>
              <a:rPr lang="en-US" dirty="0"/>
              <a:t>, Savage, </a:t>
            </a:r>
            <a:r>
              <a:rPr lang="en-US" dirty="0" err="1"/>
              <a:t>Starcevic</a:t>
            </a:r>
            <a:r>
              <a:rPr lang="en-US" dirty="0"/>
              <a:t>, &amp; </a:t>
            </a:r>
            <a:r>
              <a:rPr lang="en-US" dirty="0" err="1"/>
              <a:t>Salame</a:t>
            </a:r>
            <a:r>
              <a:rPr lang="en-US" dirty="0"/>
              <a:t>, 2015). </a:t>
            </a:r>
            <a:endParaRPr lang="en-US" altLang="en-US" sz="2800" dirty="0"/>
          </a:p>
        </p:txBody>
      </p:sp>
    </p:spTree>
    <p:extLst>
      <p:ext uri="{BB962C8B-B14F-4D97-AF65-F5344CB8AC3E}">
        <p14:creationId xmlns:p14="http://schemas.microsoft.com/office/powerpoint/2010/main" val="3347427073"/>
      </p:ext>
    </p:extLst>
  </p:cSld>
  <p:clrMapOvr>
    <a:masterClrMapping/>
  </p:clrMapOvr>
  <p:transition xmlns:p14="http://schemas.microsoft.com/office/powerpoint/2010/mai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4572000"/>
            <a:ext cx="8763000" cy="533400"/>
          </a:xfrm>
        </p:spPr>
        <p:txBody>
          <a:bodyPr/>
          <a:lstStyle/>
          <a:p>
            <a:r>
              <a:rPr lang="en-US" dirty="0"/>
              <a:t>Enhancing School Safety Officers’ Effectiveness through Online Professional Development training</a:t>
            </a:r>
            <a:br>
              <a:rPr lang="en-US" dirty="0"/>
            </a:br>
            <a:r>
              <a:rPr lang="en-US" b="1" dirty="0"/>
              <a:t> </a:t>
            </a:r>
            <a:r>
              <a:rPr lang="en-US" dirty="0"/>
              <a:t/>
            </a:r>
            <a:br>
              <a:rPr lang="en-US" dirty="0"/>
            </a:br>
            <a:endParaRPr lang="en-US" b="1" dirty="0"/>
          </a:p>
        </p:txBody>
      </p:sp>
      <p:sp>
        <p:nvSpPr>
          <p:cNvPr id="8195" name="Text Placeholder 2"/>
          <p:cNvSpPr>
            <a:spLocks noGrp="1"/>
          </p:cNvSpPr>
          <p:nvPr>
            <p:ph type="body" sz="quarter" idx="10"/>
          </p:nvPr>
        </p:nvSpPr>
        <p:spPr bwMode="auto">
          <a:xfrm>
            <a:off x="228600" y="5334000"/>
            <a:ext cx="8763000" cy="119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r>
              <a:rPr lang="en-US" b="1" dirty="0"/>
              <a:t>Dr. Dorothy </a:t>
            </a:r>
            <a:r>
              <a:rPr lang="en-US" b="1" dirty="0" err="1"/>
              <a:t>Espelage</a:t>
            </a:r>
            <a:r>
              <a:rPr lang="en-US" b="1" dirty="0"/>
              <a:t>, Ph.D.	Co-PI Dr. Philip </a:t>
            </a:r>
            <a:r>
              <a:rPr lang="en-US" b="1" dirty="0" err="1"/>
              <a:t>Poekert</a:t>
            </a:r>
            <a:r>
              <a:rPr lang="en-US" b="1" dirty="0"/>
              <a:t>	Co- PI Dr. Walter </a:t>
            </a:r>
            <a:r>
              <a:rPr lang="en-US" b="1" dirty="0" err="1"/>
              <a:t>Leite</a:t>
            </a:r>
            <a:r>
              <a:rPr lang="en-US" b="1" dirty="0"/>
              <a:t>, Ph.D.</a:t>
            </a:r>
            <a:endParaRPr lang="en-US" dirty="0"/>
          </a:p>
          <a:p>
            <a:r>
              <a:rPr lang="en-US" dirty="0"/>
              <a:t>University of Florida                       	University of Florida 		University of Florida</a:t>
            </a:r>
          </a:p>
          <a:p>
            <a:r>
              <a:rPr lang="en-US" dirty="0"/>
              <a:t>Department of Psychology            	</a:t>
            </a:r>
            <a:r>
              <a:rPr lang="en-US" dirty="0" err="1"/>
              <a:t>Lastinger</a:t>
            </a:r>
            <a:r>
              <a:rPr lang="en-US" dirty="0"/>
              <a:t> Center for Learning 	</a:t>
            </a:r>
            <a:r>
              <a:rPr lang="en-US" dirty="0">
                <a:hlinkClick r:id="rId2"/>
              </a:rPr>
              <a:t>walter.leite@coeufl.edu </a:t>
            </a:r>
            <a:r>
              <a:rPr lang="en-US" dirty="0"/>
              <a:t>	</a:t>
            </a:r>
          </a:p>
          <a:p>
            <a:r>
              <a:rPr lang="en-US" dirty="0">
                <a:hlinkClick r:id="rId3"/>
              </a:rPr>
              <a:t>espelage@ufl.edu </a:t>
            </a:r>
            <a:r>
              <a:rPr lang="en-US" dirty="0"/>
              <a:t>	                 	</a:t>
            </a:r>
            <a:r>
              <a:rPr lang="en-US" dirty="0">
                <a:hlinkClick r:id="rId4"/>
              </a:rPr>
              <a:t>poekert@coe.ufl.edu</a:t>
            </a:r>
            <a:endParaRPr lang="en-US" dirty="0"/>
          </a:p>
          <a:p>
            <a:endParaRPr lang="en-US" dirty="0"/>
          </a:p>
          <a:p>
            <a:r>
              <a:rPr lang="en-US" dirty="0"/>
              <a:t/>
            </a:r>
            <a:br>
              <a:rPr lang="en-US" dirty="0"/>
            </a:br>
            <a:r>
              <a:rPr lang="en-US" b="1" dirty="0"/>
              <a:t> </a:t>
            </a:r>
          </a:p>
          <a:p>
            <a:r>
              <a:rPr lang="en-US" dirty="0"/>
              <a:t> </a:t>
            </a:r>
          </a:p>
          <a:p>
            <a:pPr marL="0" indent="0"/>
            <a:endParaRPr lang="en-US" dirty="0">
              <a:latin typeface="Calibri" charset="0"/>
            </a:endParaRPr>
          </a:p>
        </p:txBody>
      </p:sp>
      <p:pic>
        <p:nvPicPr>
          <p:cNvPr id="4" name="Picture 3">
            <a:extLst>
              <a:ext uri="{FF2B5EF4-FFF2-40B4-BE49-F238E27FC236}">
                <a16:creationId xmlns:a16="http://schemas.microsoft.com/office/drawing/2014/main" xmlns="" id="{C586C603-088C-C147-8C73-8815CFD990D4}"/>
              </a:ext>
            </a:extLst>
          </p:cNvPr>
          <p:cNvPicPr>
            <a:picLocks noChangeAspect="1"/>
          </p:cNvPicPr>
          <p:nvPr/>
        </p:nvPicPr>
        <p:blipFill>
          <a:blip r:embed="rId5"/>
          <a:stretch>
            <a:fillRect/>
          </a:stretch>
        </p:blipFill>
        <p:spPr>
          <a:xfrm>
            <a:off x="5822066" y="6261904"/>
            <a:ext cx="3124910" cy="494496"/>
          </a:xfrm>
          <a:prstGeom prst="rect">
            <a:avLst/>
          </a:prstGeom>
        </p:spPr>
      </p:pic>
      <p:sp>
        <p:nvSpPr>
          <p:cNvPr id="3" name="Rectangle 2">
            <a:extLst>
              <a:ext uri="{FF2B5EF4-FFF2-40B4-BE49-F238E27FC236}">
                <a16:creationId xmlns:a16="http://schemas.microsoft.com/office/drawing/2014/main" xmlns="" id="{B5BE4EF9-0C75-8D41-828F-139D5F207A2B}"/>
              </a:ext>
            </a:extLst>
          </p:cNvPr>
          <p:cNvSpPr/>
          <p:nvPr/>
        </p:nvSpPr>
        <p:spPr>
          <a:xfrm>
            <a:off x="228600" y="6509152"/>
            <a:ext cx="6499185" cy="1123384"/>
          </a:xfrm>
          <a:prstGeom prst="rect">
            <a:avLst/>
          </a:prstGeom>
        </p:spPr>
        <p:txBody>
          <a:bodyPr wrap="square">
            <a:spAutoFit/>
          </a:bodyPr>
          <a:lstStyle/>
          <a:p>
            <a:r>
              <a:rPr lang="en-US" sz="1100" b="1" u="sng" dirty="0"/>
              <a:t>Funding Source:</a:t>
            </a:r>
            <a:r>
              <a:rPr lang="en-US" sz="1100" b="1" dirty="0"/>
              <a:t> </a:t>
            </a:r>
            <a:r>
              <a:rPr lang="en-US" sz="1100" dirty="0"/>
              <a:t>National Institute of Justice (January 2018 – December 2021)</a:t>
            </a:r>
          </a:p>
          <a:p>
            <a:endParaRPr lang="en-US" altLang="en-US" sz="2800" b="1" dirty="0"/>
          </a:p>
          <a:p>
            <a:endParaRPr lang="en-US" altLang="en-US" sz="2800" b="1" dirty="0"/>
          </a:p>
        </p:txBody>
      </p:sp>
    </p:spTree>
    <p:extLst>
      <p:ext uri="{BB962C8B-B14F-4D97-AF65-F5344CB8AC3E}">
        <p14:creationId xmlns:p14="http://schemas.microsoft.com/office/powerpoint/2010/main" val="36923748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School Resource Officers (SROs) = Police Officers</a:t>
            </a:r>
          </a:p>
        </p:txBody>
      </p:sp>
      <p:sp>
        <p:nvSpPr>
          <p:cNvPr id="3" name="Text Placeholder 2"/>
          <p:cNvSpPr>
            <a:spLocks noGrp="1"/>
          </p:cNvSpPr>
          <p:nvPr>
            <p:ph type="body" sz="quarter" idx="11"/>
          </p:nvPr>
        </p:nvSpPr>
        <p:spPr>
          <a:xfrm>
            <a:off x="304800" y="1795236"/>
            <a:ext cx="7848600" cy="4648200"/>
          </a:xfrm>
        </p:spPr>
        <p:txBody>
          <a:bodyPr/>
          <a:lstStyle/>
          <a:p>
            <a:pPr marL="457200" indent="-457200">
              <a:buFont typeface="Arial" panose="020B0604020202020204" pitchFamily="34" charset="0"/>
              <a:buChar char="•"/>
            </a:pPr>
            <a:r>
              <a:rPr lang="en-US" dirty="0"/>
              <a:t>SROs receive extensive training to address physical safety concerns and crime.</a:t>
            </a:r>
          </a:p>
          <a:p>
            <a:pPr marL="457200" indent="-457200">
              <a:buFont typeface="Arial" panose="020B0604020202020204" pitchFamily="34" charset="0"/>
              <a:buChar char="•"/>
            </a:pPr>
            <a:r>
              <a:rPr lang="en-US" dirty="0"/>
              <a:t>Enhancing existing extensive training with training in competencies specific to </a:t>
            </a:r>
            <a:r>
              <a:rPr lang="en-US" b="1" dirty="0"/>
              <a:t>child development and youth behavioral and mental health </a:t>
            </a:r>
            <a:r>
              <a:rPr lang="en-US" dirty="0"/>
              <a:t>has potential to pave the way for nation-wide progress in SRO professional development. </a:t>
            </a:r>
          </a:p>
        </p:txBody>
      </p:sp>
    </p:spTree>
    <p:extLst>
      <p:ext uri="{BB962C8B-B14F-4D97-AF65-F5344CB8AC3E}">
        <p14:creationId xmlns:p14="http://schemas.microsoft.com/office/powerpoint/2010/main" val="10776974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76051"/>
            <a:ext cx="7848600" cy="685800"/>
          </a:xfrm>
        </p:spPr>
        <p:txBody>
          <a:bodyPr/>
          <a:lstStyle/>
          <a:p>
            <a:r>
              <a:rPr lang="en-US" sz="3600" dirty="0"/>
              <a:t>CONCLUSIONS</a:t>
            </a:r>
          </a:p>
        </p:txBody>
      </p:sp>
      <p:sp>
        <p:nvSpPr>
          <p:cNvPr id="3" name="Text Placeholder 2"/>
          <p:cNvSpPr>
            <a:spLocks noGrp="1"/>
          </p:cNvSpPr>
          <p:nvPr>
            <p:ph type="body" sz="quarter" idx="11"/>
          </p:nvPr>
        </p:nvSpPr>
        <p:spPr>
          <a:xfrm>
            <a:off x="304800" y="1225220"/>
            <a:ext cx="7848600" cy="4648200"/>
          </a:xfrm>
        </p:spPr>
        <p:txBody>
          <a:bodyPr/>
          <a:lstStyle/>
          <a:p>
            <a:pPr marL="457200" indent="-457200">
              <a:buFont typeface="Arial" panose="020B0604020202020204" pitchFamily="34" charset="0"/>
              <a:buChar char="•"/>
            </a:pPr>
            <a:r>
              <a:rPr lang="en-US" sz="2400" dirty="0"/>
              <a:t>Addressing bullying and school violence and promoting a positive school climate requires a multi-pronged approach. </a:t>
            </a:r>
          </a:p>
          <a:p>
            <a:pPr marL="457200" indent="-457200">
              <a:buFont typeface="Arial" panose="020B0604020202020204" pitchFamily="34" charset="0"/>
              <a:buChar char="•"/>
            </a:pPr>
            <a:r>
              <a:rPr lang="en-US" sz="2400" dirty="0"/>
              <a:t>Simply ”hardening” of our schools has the risk of creating greater inequities, anxiety, and isolation of students, teachers, and families.</a:t>
            </a:r>
          </a:p>
          <a:p>
            <a:pPr marL="457200" indent="-457200">
              <a:buFont typeface="Arial" panose="020B0604020202020204" pitchFamily="34" charset="0"/>
              <a:buChar char="•"/>
            </a:pPr>
            <a:r>
              <a:rPr lang="en-US" sz="2400" dirty="0"/>
              <a:t>Youth need to be authentically engaged in efforts to promote school safety, social justice, equity, and inclusion.</a:t>
            </a:r>
          </a:p>
          <a:p>
            <a:pPr marL="457200" indent="-457200">
              <a:buFont typeface="Arial" panose="020B0604020202020204" pitchFamily="34" charset="0"/>
              <a:buChar char="•"/>
            </a:pPr>
            <a:r>
              <a:rPr lang="en-US" sz="2400" dirty="0"/>
              <a:t>All adults who interact with youth can benefit from training in trauma-informed approaches, restorative approaches, social-emotional learning, &amp; cultural competence. </a:t>
            </a:r>
          </a:p>
        </p:txBody>
      </p:sp>
    </p:spTree>
    <p:extLst>
      <p:ext uri="{BB962C8B-B14F-4D97-AF65-F5344CB8AC3E}">
        <p14:creationId xmlns:p14="http://schemas.microsoft.com/office/powerpoint/2010/main" val="277108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Autofit/>
          </a:bodyPr>
          <a:lstStyle/>
          <a:p>
            <a:pPr algn="ctr" fontAlgn="auto">
              <a:spcAft>
                <a:spcPts val="0"/>
              </a:spcAft>
              <a:defRPr/>
            </a:pPr>
            <a:r>
              <a:rPr lang="en-US" sz="3600" dirty="0">
                <a:latin typeface="+mn-lt"/>
              </a:rPr>
              <a:t/>
            </a:r>
            <a:br>
              <a:rPr lang="en-US" sz="3600" dirty="0">
                <a:latin typeface="+mn-lt"/>
              </a:rPr>
            </a:br>
            <a:r>
              <a:rPr lang="en-US" sz="3600" dirty="0">
                <a:latin typeface="+mn-lt"/>
              </a:rPr>
              <a:t/>
            </a:r>
            <a:br>
              <a:rPr lang="en-US" sz="3600" dirty="0">
                <a:latin typeface="+mn-lt"/>
              </a:rPr>
            </a:br>
            <a:r>
              <a:rPr lang="en-US" sz="3600" dirty="0">
                <a:latin typeface="+mn-lt"/>
              </a:rPr>
              <a:t/>
            </a:r>
            <a:br>
              <a:rPr lang="en-US" sz="3600" dirty="0">
                <a:latin typeface="+mn-lt"/>
              </a:rPr>
            </a:br>
            <a:r>
              <a:rPr lang="en-US" sz="3600" dirty="0">
                <a:latin typeface="+mn-lt"/>
              </a:rPr>
              <a:t>Transactional Associations </a:t>
            </a:r>
            <a:br>
              <a:rPr lang="en-US" sz="3600" dirty="0">
                <a:latin typeface="+mn-lt"/>
              </a:rPr>
            </a:br>
            <a:r>
              <a:rPr lang="en-US" sz="3600" dirty="0">
                <a:latin typeface="+mn-lt"/>
              </a:rPr>
              <a:t>Between School-Based </a:t>
            </a:r>
            <a:br>
              <a:rPr lang="en-US" sz="3600" dirty="0">
                <a:latin typeface="+mn-lt"/>
              </a:rPr>
            </a:br>
            <a:r>
              <a:rPr lang="en-US" sz="3600" dirty="0">
                <a:latin typeface="+mn-lt"/>
              </a:rPr>
              <a:t>Aggression/Bullying &amp; Cyberbullying</a:t>
            </a:r>
            <a:br>
              <a:rPr lang="en-US" sz="3600" dirty="0">
                <a:latin typeface="+mn-lt"/>
              </a:rPr>
            </a:br>
            <a:r>
              <a:rPr lang="en-US" sz="3600" dirty="0">
                <a:latin typeface="+mn-lt"/>
              </a:rPr>
              <a:t/>
            </a:r>
            <a:br>
              <a:rPr lang="en-US" sz="3600" dirty="0">
                <a:latin typeface="+mn-lt"/>
              </a:rPr>
            </a:br>
            <a:endParaRPr lang="en-US" sz="3600" dirty="0">
              <a:latin typeface="+mn-lt"/>
            </a:endParaRPr>
          </a:p>
        </p:txBody>
      </p:sp>
      <p:sp>
        <p:nvSpPr>
          <p:cNvPr id="37892" name="Rectangle 4"/>
          <p:cNvSpPr>
            <a:spLocks noChangeArrowheads="1"/>
          </p:cNvSpPr>
          <p:nvPr/>
        </p:nvSpPr>
        <p:spPr bwMode="auto">
          <a:xfrm>
            <a:off x="838200" y="4114800"/>
            <a:ext cx="7772400" cy="1447800"/>
          </a:xfrm>
          <a:prstGeom prst="rect">
            <a:avLst/>
          </a:prstGeom>
          <a:noFill/>
          <a:ln w="12700">
            <a:noFill/>
            <a:miter lim="800000"/>
            <a:headEnd/>
            <a:tailEnd/>
          </a:ln>
          <a:effectLst/>
        </p:spPr>
        <p:txBody>
          <a:bodyPr lIns="90488" tIns="44450" rIns="90488" bIns="44450" anchor="ctr"/>
          <a:lstStyle/>
          <a:p>
            <a:pPr algn="ctr">
              <a:defRPr/>
            </a:pPr>
            <a:r>
              <a:rPr lang="en-US" sz="4000" dirty="0">
                <a:solidFill>
                  <a:srgbClr val="FAFD00"/>
                </a:solidFill>
                <a:effectLst>
                  <a:outerShdw blurRad="38100" dist="38100" dir="2700000" algn="tl">
                    <a:srgbClr val="000000"/>
                  </a:outerShdw>
                </a:effectLst>
                <a:latin typeface="Arial" charset="0"/>
                <a:ea typeface="ＭＳ Ｐゴシック" pitchFamily="1" charset="-128"/>
                <a:cs typeface="Arial" charset="0"/>
              </a:rPr>
              <a:t/>
            </a:r>
            <a:br>
              <a:rPr lang="en-US" sz="4000" dirty="0">
                <a:solidFill>
                  <a:srgbClr val="FAFD00"/>
                </a:solidFill>
                <a:effectLst>
                  <a:outerShdw blurRad="38100" dist="38100" dir="2700000" algn="tl">
                    <a:srgbClr val="000000"/>
                  </a:outerShdw>
                </a:effectLst>
                <a:latin typeface="Arial" charset="0"/>
                <a:ea typeface="ＭＳ Ｐゴシック" pitchFamily="1" charset="-128"/>
                <a:cs typeface="Arial" charset="0"/>
              </a:rPr>
            </a:br>
            <a:r>
              <a:rPr lang="en-US" sz="3200" dirty="0">
                <a:effectLst>
                  <a:outerShdw blurRad="38100" dist="38100" dir="2700000" algn="tl">
                    <a:srgbClr val="000000"/>
                  </a:outerShdw>
                </a:effectLst>
                <a:latin typeface="Arial" charset="0"/>
                <a:ea typeface="ＭＳ Ｐゴシック" pitchFamily="1" charset="-128"/>
                <a:cs typeface="Arial" charset="0"/>
              </a:rPr>
              <a:t/>
            </a:r>
            <a:br>
              <a:rPr lang="en-US" sz="3200" dirty="0">
                <a:effectLst>
                  <a:outerShdw blurRad="38100" dist="38100" dir="2700000" algn="tl">
                    <a:srgbClr val="000000"/>
                  </a:outerShdw>
                </a:effectLst>
                <a:latin typeface="Arial" charset="0"/>
                <a:ea typeface="ＭＳ Ｐゴシック" pitchFamily="1" charset="-128"/>
                <a:cs typeface="Arial" charset="0"/>
              </a:rPr>
            </a:br>
            <a:endParaRPr lang="en-US" sz="3200" dirty="0">
              <a:effectLst>
                <a:outerShdw blurRad="38100" dist="38100" dir="2700000" algn="tl">
                  <a:srgbClr val="000000"/>
                </a:outerShdw>
              </a:effectLst>
              <a:latin typeface="Arial" charset="0"/>
              <a:ea typeface="ＭＳ Ｐゴシック" pitchFamily="1" charset="-128"/>
              <a:cs typeface="Arial" charset="0"/>
            </a:endParaRPr>
          </a:p>
          <a:p>
            <a:pPr algn="ctr">
              <a:defRPr/>
            </a:pPr>
            <a:endParaRPr lang="en-US" sz="3200" dirty="0">
              <a:effectLst>
                <a:outerShdw blurRad="38100" dist="38100" dir="2700000" algn="tl">
                  <a:srgbClr val="000000"/>
                </a:outerShdw>
              </a:effectLst>
              <a:latin typeface="Arial" charset="0"/>
              <a:ea typeface="ＭＳ Ｐゴシック" pitchFamily="1" charset="-128"/>
              <a:cs typeface="Arial" charset="0"/>
            </a:endParaRPr>
          </a:p>
          <a:p>
            <a:pPr algn="ctr">
              <a:defRPr/>
            </a:pPr>
            <a:endParaRPr lang="en-US" sz="3200" dirty="0">
              <a:effectLst>
                <a:outerShdw blurRad="38100" dist="38100" dir="2700000" algn="tl">
                  <a:srgbClr val="000000"/>
                </a:outerShdw>
              </a:effectLst>
              <a:latin typeface="Arial" charset="0"/>
              <a:ea typeface="ＭＳ Ｐゴシック" pitchFamily="1" charset="-128"/>
              <a:cs typeface="Arial" charset="0"/>
            </a:endParaRPr>
          </a:p>
          <a:p>
            <a:pPr algn="ctr">
              <a:defRPr/>
            </a:pPr>
            <a:endParaRPr lang="en-US" sz="3200" dirty="0">
              <a:effectLst>
                <a:outerShdw blurRad="38100" dist="38100" dir="2700000" algn="tl">
                  <a:srgbClr val="000000"/>
                </a:outerShdw>
              </a:effectLst>
              <a:latin typeface="Arial" charset="0"/>
              <a:ea typeface="ＭＳ Ｐゴシック" pitchFamily="1" charset="-128"/>
              <a:cs typeface="Arial" charset="0"/>
            </a:endParaRPr>
          </a:p>
        </p:txBody>
      </p:sp>
      <p:sp>
        <p:nvSpPr>
          <p:cNvPr id="21509" name="TextBox 7"/>
          <p:cNvSpPr txBox="1">
            <a:spLocks noChangeArrowheads="1"/>
          </p:cNvSpPr>
          <p:nvPr/>
        </p:nvSpPr>
        <p:spPr bwMode="auto">
          <a:xfrm>
            <a:off x="1371600" y="5749795"/>
            <a:ext cx="6553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en-US" sz="1600" b="1" dirty="0">
                <a:latin typeface="Arial" pitchFamily="34" charset="0"/>
              </a:rPr>
              <a:t>This research was supported by Centers for Disease Control &amp; Prevention (#1U01/CE001677) to Dorothy </a:t>
            </a:r>
            <a:r>
              <a:rPr lang="en-US" altLang="en-US" sz="1600" b="1" dirty="0" err="1">
                <a:latin typeface="Arial" pitchFamily="34" charset="0"/>
              </a:rPr>
              <a:t>Espelage</a:t>
            </a:r>
            <a:r>
              <a:rPr lang="en-US" altLang="en-US" sz="1600" b="1" dirty="0">
                <a:latin typeface="Arial" pitchFamily="34" charset="0"/>
              </a:rPr>
              <a:t> (PI)</a:t>
            </a:r>
          </a:p>
        </p:txBody>
      </p:sp>
    </p:spTree>
    <p:extLst>
      <p:ext uri="{BB962C8B-B14F-4D97-AF65-F5344CB8AC3E}">
        <p14:creationId xmlns:p14="http://schemas.microsoft.com/office/powerpoint/2010/main" val="3430089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b="1" dirty="0">
                <a:latin typeface="+mn-lt"/>
                <a:cs typeface="Arial" pitchFamily="34" charset="0"/>
              </a:rPr>
              <a:t>Method</a:t>
            </a:r>
          </a:p>
        </p:txBody>
      </p:sp>
      <p:sp>
        <p:nvSpPr>
          <p:cNvPr id="3" name="Content Placeholder 2"/>
          <p:cNvSpPr>
            <a:spLocks noGrp="1"/>
          </p:cNvSpPr>
          <p:nvPr>
            <p:ph type="body" sz="quarter" idx="11"/>
          </p:nvPr>
        </p:nvSpPr>
        <p:spPr>
          <a:xfrm>
            <a:off x="304800" y="1143000"/>
            <a:ext cx="7848600" cy="4194464"/>
          </a:xfrm>
        </p:spPr>
        <p:txBody>
          <a:bodyPr rtlCol="0">
            <a:normAutofit/>
          </a:bodyPr>
          <a:lstStyle/>
          <a:p>
            <a:pPr marL="109728" indent="0" fontAlgn="auto">
              <a:spcAft>
                <a:spcPts val="0"/>
              </a:spcAft>
              <a:defRPr/>
            </a:pPr>
            <a:r>
              <a:rPr lang="en-US" sz="3000" dirty="0">
                <a:latin typeface="Californian FB" pitchFamily="18" charset="0"/>
                <a:ea typeface="ＭＳ Ｐゴシック" pitchFamily="-110" charset="-128"/>
              </a:rPr>
              <a:t>Participants</a:t>
            </a:r>
          </a:p>
          <a:p>
            <a:pPr marL="621792" lvl="1" fontAlgn="auto">
              <a:spcBef>
                <a:spcPts val="324"/>
              </a:spcBef>
              <a:spcAft>
                <a:spcPts val="0"/>
              </a:spcAft>
              <a:buFont typeface="Verdana"/>
              <a:buChar char="◦"/>
              <a:defRPr/>
            </a:pPr>
            <a:r>
              <a:rPr lang="en-US" sz="3000" dirty="0">
                <a:latin typeface="Californian FB" pitchFamily="18" charset="0"/>
                <a:ea typeface="ＭＳ Ｐゴシック" pitchFamily="-110" charset="-128"/>
              </a:rPr>
              <a:t>1,132 students (49.1% female)</a:t>
            </a:r>
          </a:p>
          <a:p>
            <a:pPr marL="621792" lvl="1" fontAlgn="auto">
              <a:spcBef>
                <a:spcPts val="324"/>
              </a:spcBef>
              <a:spcAft>
                <a:spcPts val="0"/>
              </a:spcAft>
              <a:buFont typeface="Verdana"/>
              <a:buChar char="◦"/>
              <a:defRPr/>
            </a:pPr>
            <a:r>
              <a:rPr lang="en-US" sz="3000" dirty="0">
                <a:latin typeface="Californian FB" pitchFamily="18" charset="0"/>
                <a:ea typeface="ＭＳ Ｐゴシック" pitchFamily="-110" charset="-128"/>
              </a:rPr>
              <a:t>3 cohorts (5</a:t>
            </a:r>
            <a:r>
              <a:rPr lang="en-US" sz="3000" baseline="30000" dirty="0">
                <a:latin typeface="Californian FB" pitchFamily="18" charset="0"/>
                <a:ea typeface="ＭＳ Ｐゴシック" pitchFamily="-110" charset="-128"/>
              </a:rPr>
              <a:t>th</a:t>
            </a:r>
            <a:r>
              <a:rPr lang="en-US" sz="3000" dirty="0">
                <a:latin typeface="Californian FB" pitchFamily="18" charset="0"/>
                <a:ea typeface="ＭＳ Ｐゴシック" pitchFamily="-110" charset="-128"/>
              </a:rPr>
              <a:t>, 6</a:t>
            </a:r>
            <a:r>
              <a:rPr lang="en-US" sz="3000" baseline="30000" dirty="0">
                <a:latin typeface="Californian FB" pitchFamily="18" charset="0"/>
                <a:ea typeface="ＭＳ Ｐゴシック" pitchFamily="-110" charset="-128"/>
              </a:rPr>
              <a:t>th</a:t>
            </a:r>
            <a:r>
              <a:rPr lang="en-US" sz="3000" dirty="0">
                <a:latin typeface="Californian FB" pitchFamily="18" charset="0"/>
                <a:ea typeface="ＭＳ Ｐゴシック" pitchFamily="-110" charset="-128"/>
              </a:rPr>
              <a:t>, 7</a:t>
            </a:r>
            <a:r>
              <a:rPr lang="en-US" sz="3000" baseline="30000" dirty="0">
                <a:latin typeface="Californian FB" pitchFamily="18" charset="0"/>
                <a:ea typeface="ＭＳ Ｐゴシック" pitchFamily="-110" charset="-128"/>
              </a:rPr>
              <a:t>th</a:t>
            </a:r>
            <a:r>
              <a:rPr lang="en-US" sz="3000" dirty="0">
                <a:latin typeface="Californian FB" pitchFamily="18" charset="0"/>
                <a:ea typeface="ＭＳ Ｐゴシック" pitchFamily="-110" charset="-128"/>
              </a:rPr>
              <a:t> graders)</a:t>
            </a:r>
          </a:p>
          <a:p>
            <a:pPr marL="621792" lvl="1" fontAlgn="auto">
              <a:spcBef>
                <a:spcPts val="324"/>
              </a:spcBef>
              <a:spcAft>
                <a:spcPts val="0"/>
              </a:spcAft>
              <a:buFont typeface="Verdana"/>
              <a:buChar char="◦"/>
              <a:defRPr/>
            </a:pPr>
            <a:r>
              <a:rPr lang="en-US" sz="3000" dirty="0">
                <a:latin typeface="Californian FB" pitchFamily="18" charset="0"/>
              </a:rPr>
              <a:t>Assessed across 4 waves including Spring/Fall 2008, Spring/Fall 2009</a:t>
            </a:r>
          </a:p>
          <a:p>
            <a:pPr marL="621792" lvl="1" fontAlgn="auto">
              <a:spcBef>
                <a:spcPts val="324"/>
              </a:spcBef>
              <a:spcAft>
                <a:spcPts val="0"/>
              </a:spcAft>
              <a:buFont typeface="Verdana"/>
              <a:buChar char="◦"/>
              <a:defRPr/>
            </a:pPr>
            <a:r>
              <a:rPr lang="en-US" sz="3000" dirty="0">
                <a:latin typeface="Californian FB" pitchFamily="18" charset="0"/>
                <a:ea typeface="ＭＳ Ｐゴシック" pitchFamily="-110" charset="-128"/>
              </a:rPr>
              <a:t>Racially diverse (51% Black; 34% White; </a:t>
            </a:r>
          </a:p>
          <a:p>
            <a:pPr marL="457200" lvl="1" indent="0" fontAlgn="auto">
              <a:spcBef>
                <a:spcPts val="324"/>
              </a:spcBef>
              <a:spcAft>
                <a:spcPts val="0"/>
              </a:spcAft>
              <a:buFont typeface="Courier New" pitchFamily="49" charset="0"/>
              <a:buNone/>
              <a:defRPr/>
            </a:pPr>
            <a:r>
              <a:rPr lang="en-US" sz="3000" dirty="0">
                <a:latin typeface="Californian FB" pitchFamily="18" charset="0"/>
                <a:ea typeface="ＭＳ Ｐゴシック" pitchFamily="-110" charset="-128"/>
              </a:rPr>
              <a:t>	3% Hispanic; 3% Asian; 9% Other)</a:t>
            </a:r>
            <a:endParaRPr lang="en-US" sz="3000" dirty="0">
              <a:latin typeface="Californian FB" pitchFamily="18" charset="0"/>
            </a:endParaRPr>
          </a:p>
        </p:txBody>
      </p:sp>
    </p:spTree>
    <p:extLst>
      <p:ext uri="{BB962C8B-B14F-4D97-AF65-F5344CB8AC3E}">
        <p14:creationId xmlns:p14="http://schemas.microsoft.com/office/powerpoint/2010/main" val="1559642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fontAlgn="auto">
              <a:spcAft>
                <a:spcPts val="0"/>
              </a:spcAft>
              <a:defRPr/>
            </a:pPr>
            <a:r>
              <a:rPr lang="en-US" b="1" dirty="0">
                <a:latin typeface="+mn-lt"/>
                <a:cs typeface="Arial" pitchFamily="34" charset="0"/>
              </a:rPr>
              <a:t>Bullying Perpetration &amp; </a:t>
            </a:r>
            <a:r>
              <a:rPr lang="en-US" b="1" dirty="0" err="1">
                <a:latin typeface="+mn-lt"/>
                <a:cs typeface="Arial" pitchFamily="34" charset="0"/>
              </a:rPr>
              <a:t>Cyberbullying</a:t>
            </a:r>
            <a:r>
              <a:rPr lang="en-US" b="1" dirty="0">
                <a:latin typeface="+mn-lt"/>
                <a:cs typeface="Arial" pitchFamily="34" charset="0"/>
              </a:rPr>
              <a:t> Perpetration</a:t>
            </a:r>
          </a:p>
        </p:txBody>
      </p:sp>
      <p:pic>
        <p:nvPicPr>
          <p:cNvPr id="23554"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 y="1557338"/>
            <a:ext cx="8153400" cy="4373562"/>
          </a:xfrm>
          <a:prstGeom prst="rect">
            <a:avLst/>
          </a:prstGeom>
        </p:spPr>
      </p:pic>
      <p:sp>
        <p:nvSpPr>
          <p:cNvPr id="4" name="TextBox 3"/>
          <p:cNvSpPr txBox="1"/>
          <p:nvPr/>
        </p:nvSpPr>
        <p:spPr>
          <a:xfrm>
            <a:off x="5212080" y="6092190"/>
            <a:ext cx="3088410" cy="369332"/>
          </a:xfrm>
          <a:prstGeom prst="rect">
            <a:avLst/>
          </a:prstGeom>
          <a:noFill/>
        </p:spPr>
        <p:txBody>
          <a:bodyPr wrap="none" rtlCol="0">
            <a:spAutoFit/>
          </a:bodyPr>
          <a:lstStyle/>
          <a:p>
            <a:r>
              <a:rPr lang="en-US" dirty="0"/>
              <a:t>Espelage, Rao, &amp; Craven, 2013</a:t>
            </a:r>
          </a:p>
        </p:txBody>
      </p:sp>
    </p:spTree>
    <p:extLst>
      <p:ext uri="{BB962C8B-B14F-4D97-AF65-F5344CB8AC3E}">
        <p14:creationId xmlns:p14="http://schemas.microsoft.com/office/powerpoint/2010/main" val="142938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fontAlgn="auto">
              <a:spcAft>
                <a:spcPts val="0"/>
              </a:spcAft>
              <a:defRPr/>
            </a:pPr>
            <a:r>
              <a:rPr lang="en-US" dirty="0">
                <a:cs typeface="Arial" pitchFamily="34" charset="0"/>
              </a:rPr>
              <a:t>Bullying Victimization and </a:t>
            </a:r>
            <a:r>
              <a:rPr lang="en-US" dirty="0" err="1">
                <a:cs typeface="Arial" pitchFamily="34" charset="0"/>
              </a:rPr>
              <a:t>Cyberbullying</a:t>
            </a:r>
            <a:r>
              <a:rPr lang="en-US" dirty="0">
                <a:cs typeface="Arial" pitchFamily="34" charset="0"/>
              </a:rPr>
              <a:t> Perpetration</a:t>
            </a:r>
          </a:p>
        </p:txBody>
      </p:sp>
      <p:pic>
        <p:nvPicPr>
          <p:cNvPr id="24578"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45473" y="1654374"/>
            <a:ext cx="8382000" cy="4525962"/>
          </a:xfrm>
          <a:prstGeom prst="rect">
            <a:avLst/>
          </a:prstGeom>
        </p:spPr>
      </p:pic>
      <p:sp>
        <p:nvSpPr>
          <p:cNvPr id="4" name="TextBox 3"/>
          <p:cNvSpPr txBox="1"/>
          <p:nvPr/>
        </p:nvSpPr>
        <p:spPr>
          <a:xfrm>
            <a:off x="5314950" y="5995670"/>
            <a:ext cx="3088410" cy="369332"/>
          </a:xfrm>
          <a:prstGeom prst="rect">
            <a:avLst/>
          </a:prstGeom>
          <a:noFill/>
        </p:spPr>
        <p:txBody>
          <a:bodyPr wrap="none" rtlCol="0">
            <a:spAutoFit/>
          </a:bodyPr>
          <a:lstStyle/>
          <a:p>
            <a:r>
              <a:rPr lang="en-US" dirty="0"/>
              <a:t>Espelage, Rao, &amp; Craven, 2013</a:t>
            </a:r>
          </a:p>
        </p:txBody>
      </p:sp>
    </p:spTree>
    <p:extLst>
      <p:ext uri="{BB962C8B-B14F-4D97-AF65-F5344CB8AC3E}">
        <p14:creationId xmlns:p14="http://schemas.microsoft.com/office/powerpoint/2010/main" val="197627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idx="1"/>
          </p:nvPr>
        </p:nvSpPr>
        <p:spPr>
          <a:xfrm>
            <a:off x="325582" y="1028712"/>
            <a:ext cx="7772400" cy="6137065"/>
          </a:xfrm>
        </p:spPr>
        <p:txBody>
          <a:bodyPr>
            <a:spAutoFit/>
          </a:bodyPr>
          <a:lstStyle/>
          <a:p>
            <a:pPr>
              <a:buClr>
                <a:schemeClr val="tx1"/>
              </a:buClr>
              <a:buFont typeface="Arial" charset="0"/>
              <a:buChar char="•"/>
            </a:pPr>
            <a:r>
              <a:rPr lang="en-US" sz="2000" dirty="0"/>
              <a:t>Bullying can be broadly construed as social interactions (or social dynamic) that are influenced, maintained or mitigated by relationships in the </a:t>
            </a:r>
            <a:r>
              <a:rPr lang="en-US" sz="2000" b="1" dirty="0"/>
              <a:t>school, peer, and familial contexts </a:t>
            </a:r>
            <a:r>
              <a:rPr lang="en-US" sz="2000" dirty="0"/>
              <a:t>(</a:t>
            </a:r>
            <a:r>
              <a:rPr lang="en-US" sz="2000" dirty="0" err="1"/>
              <a:t>Pepler</a:t>
            </a:r>
            <a:r>
              <a:rPr lang="en-US" sz="2000" dirty="0"/>
              <a:t> et al., 2006; Espelage, 2016).  </a:t>
            </a:r>
          </a:p>
          <a:p>
            <a:pPr>
              <a:buClr>
                <a:schemeClr val="tx1"/>
              </a:buClr>
              <a:buFont typeface="Arial" charset="0"/>
              <a:buChar char="•"/>
            </a:pPr>
            <a:endParaRPr lang="en-US" sz="2000" dirty="0"/>
          </a:p>
          <a:p>
            <a:pPr>
              <a:buClr>
                <a:schemeClr val="tx1"/>
              </a:buClr>
              <a:buFont typeface="Arial" charset="0"/>
              <a:buChar char="•"/>
            </a:pPr>
            <a:r>
              <a:rPr lang="en-US" sz="2000" b="1" dirty="0"/>
              <a:t>Social interactional learning model </a:t>
            </a:r>
            <a:r>
              <a:rPr lang="en-US" sz="2000" dirty="0"/>
              <a:t>- family violence serves as an important context for understanding the relation between bullying perpetration and involvement in anger, alcohol use, and delinquency as predictors of sexual harassment perpetration and teen dating violence (Espelage et al. 2014; Rinehart, Espelage, &amp; Bub, 2017).  </a:t>
            </a:r>
          </a:p>
          <a:p>
            <a:pPr>
              <a:buClr>
                <a:schemeClr val="tx1"/>
              </a:buClr>
              <a:buFont typeface="Arial" charset="0"/>
              <a:buChar char="•"/>
            </a:pPr>
            <a:endParaRPr lang="en-US" sz="2000" dirty="0"/>
          </a:p>
          <a:p>
            <a:pPr>
              <a:buClr>
                <a:schemeClr val="tx1"/>
              </a:buClr>
              <a:buFont typeface="Arial" charset="0"/>
              <a:buChar char="•"/>
            </a:pPr>
            <a:r>
              <a:rPr lang="en-US" sz="2000" b="1" dirty="0"/>
              <a:t>Gendered harassment </a:t>
            </a:r>
            <a:r>
              <a:rPr lang="en-US" sz="2000" dirty="0"/>
              <a:t>(sexual harassment, homophobic name-calling) - reinforces traditional masculinity that is emotionally restrictive, competitive, and aggressive (Levant, 1996; </a:t>
            </a:r>
            <a:r>
              <a:rPr lang="en-US" sz="2000" dirty="0" err="1"/>
              <a:t>Pleck</a:t>
            </a:r>
            <a:r>
              <a:rPr lang="en-US" sz="2000" dirty="0"/>
              <a:t>, 1995; Meyer, 2008). </a:t>
            </a:r>
          </a:p>
          <a:p>
            <a:endParaRPr lang="en-US" sz="2000" dirty="0"/>
          </a:p>
          <a:p>
            <a:endParaRPr lang="en-US" sz="2000" dirty="0"/>
          </a:p>
          <a:p>
            <a:pPr marL="0" indent="0">
              <a:buNone/>
            </a:pPr>
            <a:endParaRPr lang="en-US" altLang="en-US" sz="2400" b="1" dirty="0"/>
          </a:p>
        </p:txBody>
      </p:sp>
      <p:sp>
        <p:nvSpPr>
          <p:cNvPr id="5" name="Title 1"/>
          <p:cNvSpPr>
            <a:spLocks noGrp="1"/>
          </p:cNvSpPr>
          <p:nvPr>
            <p:ph type="title"/>
          </p:nvPr>
        </p:nvSpPr>
        <p:spPr>
          <a:xfrm>
            <a:off x="96982" y="228600"/>
            <a:ext cx="8229600" cy="1143000"/>
          </a:xfrm>
        </p:spPr>
        <p:txBody>
          <a:bodyPr/>
          <a:lstStyle/>
          <a:p>
            <a:pPr algn="ctr"/>
            <a:r>
              <a:rPr lang="en-US" sz="4000" b="1" dirty="0">
                <a:solidFill>
                  <a:srgbClr val="FF9900"/>
                </a:solidFill>
                <a:latin typeface="+mn-lt"/>
              </a:rPr>
              <a:t>Theoretical Framework</a:t>
            </a:r>
          </a:p>
        </p:txBody>
      </p:sp>
    </p:spTree>
    <p:extLst>
      <p:ext uri="{BB962C8B-B14F-4D97-AF65-F5344CB8AC3E}">
        <p14:creationId xmlns:p14="http://schemas.microsoft.com/office/powerpoint/2010/main" val="2774895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304800"/>
            <a:ext cx="8229600" cy="1143000"/>
          </a:xfrm>
          <a:prstGeom prst="rect">
            <a:avLst/>
          </a:prstGeom>
        </p:spPr>
        <p:txBody>
          <a:bodyPr>
            <a:noAutofit/>
          </a:bodyPr>
          <a:lstStyle>
            <a:lvl1pPr algn="l" rtl="0" eaLnBrk="1" fontAlgn="base" hangingPunct="1">
              <a:spcBef>
                <a:spcPct val="0"/>
              </a:spcBef>
              <a:spcAft>
                <a:spcPct val="0"/>
              </a:spcAft>
              <a:defRPr sz="4400" cap="none" baseline="0">
                <a:solidFill>
                  <a:schemeClr val="accent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a:lstStyle>
          <a:p>
            <a:r>
              <a:rPr lang="en-US" b="1" kern="0" dirty="0">
                <a:solidFill>
                  <a:srgbClr val="FF9900"/>
                </a:solidFill>
                <a:latin typeface="+mn-lt"/>
              </a:rPr>
              <a:t>Longitudinal Study Participants</a:t>
            </a:r>
          </a:p>
        </p:txBody>
      </p:sp>
      <p:sp>
        <p:nvSpPr>
          <p:cNvPr id="5" name="Content Placeholder 2"/>
          <p:cNvSpPr txBox="1">
            <a:spLocks/>
          </p:cNvSpPr>
          <p:nvPr/>
        </p:nvSpPr>
        <p:spPr>
          <a:xfrm>
            <a:off x="228600" y="1143000"/>
            <a:ext cx="8382000" cy="5257800"/>
          </a:xfrm>
          <a:prstGeom prst="rect">
            <a:avLst/>
          </a:prstGeom>
        </p:spPr>
        <p:txBody>
          <a:bodyPr/>
          <a:lstStyle>
            <a:lvl1pPr marL="342900" indent="-342900" algn="l" rtl="0" eaLnBrk="1" fontAlgn="base" hangingPunct="1">
              <a:spcBef>
                <a:spcPct val="20000"/>
              </a:spcBef>
              <a:spcAft>
                <a:spcPct val="0"/>
              </a:spcAft>
              <a:defRPr sz="1100">
                <a:solidFill>
                  <a:schemeClr val="tx1"/>
                </a:solidFill>
                <a:latin typeface="+mn-lt"/>
                <a:ea typeface="Geneva" charset="0"/>
                <a:cs typeface="Geneva" charset="0"/>
              </a:defRPr>
            </a:lvl1pPr>
            <a:lvl2pPr marL="742950" indent="-285750" algn="l" rtl="0" eaLnBrk="1" fontAlgn="base" hangingPunct="1">
              <a:spcBef>
                <a:spcPct val="20000"/>
              </a:spcBef>
              <a:spcAft>
                <a:spcPct val="0"/>
              </a:spcAft>
              <a:defRPr sz="1100">
                <a:solidFill>
                  <a:schemeClr val="tx1"/>
                </a:solidFill>
                <a:latin typeface="+mn-lt"/>
                <a:ea typeface="Geneva" charset="0"/>
                <a:cs typeface="+mn-cs"/>
              </a:defRPr>
            </a:lvl2pPr>
            <a:lvl3pPr marL="1143000" indent="-228600" algn="l" rtl="0" eaLnBrk="1" fontAlgn="base" hangingPunct="1">
              <a:spcBef>
                <a:spcPct val="20000"/>
              </a:spcBef>
              <a:spcAft>
                <a:spcPct val="0"/>
              </a:spcAft>
              <a:defRPr sz="1100">
                <a:solidFill>
                  <a:schemeClr val="tx1"/>
                </a:solidFill>
                <a:latin typeface="+mn-lt"/>
                <a:ea typeface="Geneva" charset="0"/>
                <a:cs typeface="+mn-cs"/>
              </a:defRPr>
            </a:lvl3pPr>
            <a:lvl4pPr marL="1600200" indent="-228600" algn="l" rtl="0" eaLnBrk="1" fontAlgn="base" hangingPunct="1">
              <a:spcBef>
                <a:spcPct val="20000"/>
              </a:spcBef>
              <a:spcAft>
                <a:spcPct val="0"/>
              </a:spcAft>
              <a:defRPr sz="1100">
                <a:solidFill>
                  <a:schemeClr val="tx1"/>
                </a:solidFill>
                <a:latin typeface="+mn-lt"/>
                <a:ea typeface="Geneva" charset="0"/>
                <a:cs typeface="+mn-cs"/>
              </a:defRPr>
            </a:lvl4pPr>
            <a:lvl5pPr marL="2057400" indent="-228600" algn="l" rtl="0" eaLnBrk="1" fontAlgn="base" hangingPunct="1">
              <a:spcBef>
                <a:spcPct val="20000"/>
              </a:spcBef>
              <a:spcAft>
                <a:spcPct val="0"/>
              </a:spcAft>
              <a:defRPr sz="1100">
                <a:solidFill>
                  <a:schemeClr val="tx1"/>
                </a:solidFill>
                <a:latin typeface="+mn-lt"/>
                <a:ea typeface="Geneva"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a:buFont typeface="Arial" panose="020B0604020202020204" pitchFamily="34" charset="0"/>
              <a:buChar char="•"/>
            </a:pPr>
            <a:r>
              <a:rPr lang="en-US" sz="2800" dirty="0">
                <a:latin typeface="Arial" panose="020B0604020202020204" pitchFamily="34" charset="0"/>
                <a:cs typeface="Arial" panose="020B0604020202020204" pitchFamily="34" charset="0"/>
              </a:rPr>
              <a:t>Longitudinal data drawn from 4 Midwestern middle schools and 6 high schools from spring 2008 to spring 2013</a:t>
            </a:r>
          </a:p>
          <a:p>
            <a:pPr lvl="1">
              <a:buFont typeface="Arial" panose="020B0604020202020204" pitchFamily="34" charset="0"/>
              <a:buChar char="•"/>
            </a:pPr>
            <a:r>
              <a:rPr lang="en-US" sz="2800" dirty="0">
                <a:latin typeface="Arial" panose="020B0604020202020204" pitchFamily="34" charset="0"/>
                <a:cs typeface="Arial" panose="020B0604020202020204" pitchFamily="34" charset="0"/>
              </a:rPr>
              <a:t>Waves 0-3 (middle school) and waves 4 and 5 (high school) used in  analysis</a:t>
            </a:r>
          </a:p>
          <a:p>
            <a:pPr lvl="1">
              <a:buFont typeface="Arial" panose="020B0604020202020204" pitchFamily="34" charset="0"/>
              <a:buChar char="•"/>
            </a:pPr>
            <a:r>
              <a:rPr lang="en-US" sz="2800" i="1" dirty="0">
                <a:latin typeface="Arial" panose="020B0604020202020204" pitchFamily="34" charset="0"/>
                <a:cs typeface="Arial" panose="020B0604020202020204" pitchFamily="34" charset="0"/>
              </a:rPr>
              <a:t>n</a:t>
            </a:r>
            <a:r>
              <a:rPr lang="en-US" sz="2800" dirty="0">
                <a:latin typeface="Arial" panose="020B0604020202020204" pitchFamily="34" charset="0"/>
                <a:cs typeface="Arial" panose="020B0604020202020204" pitchFamily="34" charset="0"/>
              </a:rPr>
              <a:t> = 3,549; M age = 12.8 years</a:t>
            </a:r>
          </a:p>
          <a:p>
            <a:pPr lvl="2">
              <a:buFont typeface="Arial" panose="020B0604020202020204" pitchFamily="34" charset="0"/>
              <a:buChar char="•"/>
            </a:pPr>
            <a:r>
              <a:rPr lang="en-US" sz="2800" dirty="0">
                <a:latin typeface="Arial" panose="020B0604020202020204" pitchFamily="34" charset="0"/>
                <a:cs typeface="Arial" panose="020B0604020202020204" pitchFamily="34" charset="0"/>
              </a:rPr>
              <a:t>32.2% white, 46.2% black, 5.4 % Hispanic, and 10.2% other;  50.2% female </a:t>
            </a: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Parent and student assent collected</a:t>
            </a: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Teams of researchers administered self-report surveys</a:t>
            </a:r>
            <a:endParaRPr lang="en-US" altLang="en-US" sz="28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9107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p:txBody>
          <a:bodyPr/>
          <a:lstStyle/>
          <a:p>
            <a:pPr eaLnBrk="1" hangingPunct="1">
              <a:defRPr/>
            </a:pPr>
            <a:r>
              <a:rPr lang="en-US" sz="3200" b="1" dirty="0">
                <a:latin typeface="+mn-lt"/>
              </a:rPr>
              <a:t>Bullying Perpetration &amp; Sexual Violence Perpetration Among Middle School Students: Gender-Based Bias Matters</a:t>
            </a:r>
          </a:p>
        </p:txBody>
      </p:sp>
      <p:sp>
        <p:nvSpPr>
          <p:cNvPr id="3" name="Subtitle 2"/>
          <p:cNvSpPr>
            <a:spLocks noGrp="1"/>
          </p:cNvSpPr>
          <p:nvPr>
            <p:ph type="body" sz="quarter" idx="11"/>
          </p:nvPr>
        </p:nvSpPr>
        <p:spPr>
          <a:xfrm>
            <a:off x="673894" y="6192982"/>
            <a:ext cx="7848600" cy="665018"/>
          </a:xfrm>
        </p:spPr>
        <p:txBody>
          <a:bodyPr>
            <a:noAutofit/>
          </a:bodyPr>
          <a:lstStyle/>
          <a:p>
            <a:pPr algn="l" eaLnBrk="1" hangingPunct="1">
              <a:spcBef>
                <a:spcPts val="0"/>
              </a:spcBef>
              <a:defRPr/>
            </a:pPr>
            <a:r>
              <a:rPr lang="en-US" sz="1800" dirty="0">
                <a:solidFill>
                  <a:schemeClr val="tx1"/>
                </a:solidFill>
              </a:rPr>
              <a:t>This research was supported by Centers for Disease Control &amp; Prevention </a:t>
            </a:r>
          </a:p>
          <a:p>
            <a:pPr algn="l" eaLnBrk="1" hangingPunct="1">
              <a:spcBef>
                <a:spcPts val="0"/>
              </a:spcBef>
              <a:defRPr/>
            </a:pPr>
            <a:r>
              <a:rPr lang="en-US" sz="1800" dirty="0">
                <a:solidFill>
                  <a:schemeClr val="tx1"/>
                </a:solidFill>
              </a:rPr>
              <a:t>(#1u01/ce001677) to Dorothy </a:t>
            </a:r>
            <a:r>
              <a:rPr lang="en-US" sz="1800" dirty="0" err="1">
                <a:solidFill>
                  <a:schemeClr val="tx1"/>
                </a:solidFill>
              </a:rPr>
              <a:t>Espelage</a:t>
            </a:r>
            <a:r>
              <a:rPr lang="en-US" sz="1800" dirty="0">
                <a:solidFill>
                  <a:schemeClr val="tx1"/>
                </a:solidFill>
              </a:rPr>
              <a:t> (PI)</a:t>
            </a:r>
          </a:p>
        </p:txBody>
      </p:sp>
      <p:sp>
        <p:nvSpPr>
          <p:cNvPr id="4" name="Subtitle 2"/>
          <p:cNvSpPr txBox="1">
            <a:spLocks/>
          </p:cNvSpPr>
          <p:nvPr/>
        </p:nvSpPr>
        <p:spPr bwMode="auto">
          <a:xfrm>
            <a:off x="119856" y="2270413"/>
            <a:ext cx="8402638" cy="3600450"/>
          </a:xfrm>
          <a:prstGeom prst="rect">
            <a:avLst/>
          </a:prstGeom>
          <a:noFill/>
          <a:ln w="9525">
            <a:noFill/>
            <a:miter lim="800000"/>
            <a:headEnd/>
            <a:tailEnd/>
          </a:ln>
        </p:spPr>
        <p:txBody>
          <a:bodyPr>
            <a:normAutofit fontScale="70000" lnSpcReduction="20000"/>
          </a:bodyPr>
          <a:lstStyle/>
          <a:p>
            <a:pPr algn="ctr">
              <a:spcBef>
                <a:spcPct val="20000"/>
              </a:spcBef>
              <a:buClr>
                <a:schemeClr val="accent1"/>
              </a:buClr>
              <a:buSzPct val="85000"/>
              <a:buFont typeface="Wingdings 2" pitchFamily="18" charset="2"/>
              <a:buNone/>
              <a:defRPr/>
            </a:pPr>
            <a:r>
              <a:rPr lang="en-US" sz="2300" b="1" spc="250" dirty="0">
                <a:solidFill>
                  <a:schemeClr val="tx1">
                    <a:lumMod val="50000"/>
                    <a:lumOff val="50000"/>
                  </a:schemeClr>
                </a:solidFill>
                <a:ea typeface="MS PGothic" pitchFamily="34" charset="-128"/>
              </a:rPr>
              <a:t>Dorothy L. Espelage, Ph.D.</a:t>
            </a:r>
          </a:p>
          <a:p>
            <a:pPr algn="ctr">
              <a:spcBef>
                <a:spcPct val="20000"/>
              </a:spcBef>
              <a:buClr>
                <a:schemeClr val="accent1"/>
              </a:buClr>
              <a:buSzPct val="85000"/>
              <a:buFont typeface="Wingdings 2" pitchFamily="18" charset="2"/>
              <a:buNone/>
              <a:defRPr/>
            </a:pPr>
            <a:r>
              <a:rPr lang="en-US" sz="2300" b="1" spc="250" dirty="0">
                <a:solidFill>
                  <a:schemeClr val="tx1">
                    <a:lumMod val="50000"/>
                    <a:lumOff val="50000"/>
                  </a:schemeClr>
                </a:solidFill>
                <a:ea typeface="MS PGothic" pitchFamily="34" charset="-128"/>
              </a:rPr>
              <a:t>University of Florida</a:t>
            </a:r>
          </a:p>
          <a:p>
            <a:pPr algn="ctr">
              <a:spcBef>
                <a:spcPct val="20000"/>
              </a:spcBef>
              <a:buClr>
                <a:schemeClr val="accent1"/>
              </a:buClr>
              <a:buSzPct val="85000"/>
              <a:buFont typeface="Wingdings 2" pitchFamily="18" charset="2"/>
              <a:buNone/>
              <a:defRPr/>
            </a:pPr>
            <a:r>
              <a:rPr lang="en-US" sz="2300" b="1" spc="250" dirty="0">
                <a:solidFill>
                  <a:schemeClr val="tx1">
                    <a:lumMod val="50000"/>
                    <a:lumOff val="50000"/>
                  </a:schemeClr>
                </a:solidFill>
                <a:ea typeface="MS PGothic" pitchFamily="34" charset="-128"/>
              </a:rPr>
              <a:t>Lisa De La Rue, Ph.D.</a:t>
            </a:r>
          </a:p>
          <a:p>
            <a:pPr algn="ctr">
              <a:spcBef>
                <a:spcPct val="20000"/>
              </a:spcBef>
              <a:buClr>
                <a:schemeClr val="accent1"/>
              </a:buClr>
              <a:buSzPct val="85000"/>
              <a:buFont typeface="Wingdings 2" pitchFamily="18" charset="2"/>
              <a:buNone/>
              <a:defRPr/>
            </a:pPr>
            <a:r>
              <a:rPr lang="en-US" sz="2300" b="1" spc="250" dirty="0">
                <a:solidFill>
                  <a:schemeClr val="tx1">
                    <a:lumMod val="50000"/>
                    <a:lumOff val="50000"/>
                  </a:schemeClr>
                </a:solidFill>
                <a:ea typeface="MS PGothic" pitchFamily="34" charset="-128"/>
              </a:rPr>
              <a:t>University of San Francisco </a:t>
            </a:r>
          </a:p>
          <a:p>
            <a:pPr algn="ctr">
              <a:spcBef>
                <a:spcPct val="20000"/>
              </a:spcBef>
              <a:buClr>
                <a:schemeClr val="accent1"/>
              </a:buClr>
              <a:buSzPct val="85000"/>
              <a:buFont typeface="Wingdings 2" pitchFamily="18" charset="2"/>
              <a:buNone/>
              <a:defRPr/>
            </a:pPr>
            <a:r>
              <a:rPr lang="en-US" sz="2300" b="1" spc="250" dirty="0">
                <a:solidFill>
                  <a:schemeClr val="tx1">
                    <a:lumMod val="50000"/>
                    <a:lumOff val="50000"/>
                  </a:schemeClr>
                </a:solidFill>
                <a:ea typeface="MS PGothic" pitchFamily="34" charset="-128"/>
              </a:rPr>
              <a:t>&amp;</a:t>
            </a:r>
          </a:p>
          <a:p>
            <a:pPr algn="ctr">
              <a:spcBef>
                <a:spcPct val="20000"/>
              </a:spcBef>
              <a:buClr>
                <a:schemeClr val="accent1"/>
              </a:buClr>
              <a:buSzPct val="85000"/>
              <a:buFont typeface="Wingdings 2" pitchFamily="18" charset="2"/>
              <a:buNone/>
              <a:defRPr/>
            </a:pPr>
            <a:r>
              <a:rPr lang="en-US" sz="2300" b="1" spc="250" dirty="0">
                <a:solidFill>
                  <a:schemeClr val="tx1">
                    <a:lumMod val="50000"/>
                    <a:lumOff val="50000"/>
                  </a:schemeClr>
                </a:solidFill>
                <a:ea typeface="MS PGothic" pitchFamily="34" charset="-128"/>
              </a:rPr>
              <a:t>Kathleen C. </a:t>
            </a:r>
            <a:r>
              <a:rPr lang="en-US" sz="2300" b="1" spc="250" dirty="0" err="1">
                <a:solidFill>
                  <a:schemeClr val="tx1">
                    <a:lumMod val="50000"/>
                    <a:lumOff val="50000"/>
                  </a:schemeClr>
                </a:solidFill>
                <a:ea typeface="MS PGothic" pitchFamily="34" charset="-128"/>
              </a:rPr>
              <a:t>Basile</a:t>
            </a:r>
            <a:r>
              <a:rPr lang="en-US" sz="2300" b="1" spc="250" dirty="0">
                <a:solidFill>
                  <a:schemeClr val="tx1">
                    <a:lumMod val="50000"/>
                    <a:lumOff val="50000"/>
                  </a:schemeClr>
                </a:solidFill>
                <a:ea typeface="MS PGothic" pitchFamily="34" charset="-128"/>
              </a:rPr>
              <a:t>, Ph.D.</a:t>
            </a:r>
          </a:p>
          <a:p>
            <a:pPr algn="ctr">
              <a:spcBef>
                <a:spcPct val="20000"/>
              </a:spcBef>
              <a:buClr>
                <a:schemeClr val="accent1"/>
              </a:buClr>
              <a:buSzPct val="85000"/>
              <a:buFont typeface="Wingdings 2" pitchFamily="18" charset="2"/>
              <a:buNone/>
              <a:defRPr/>
            </a:pPr>
            <a:r>
              <a:rPr lang="en-US" sz="2300" b="1" spc="250" dirty="0">
                <a:solidFill>
                  <a:schemeClr val="tx1">
                    <a:lumMod val="50000"/>
                    <a:lumOff val="50000"/>
                  </a:schemeClr>
                </a:solidFill>
                <a:ea typeface="MS PGothic" pitchFamily="34" charset="-128"/>
              </a:rPr>
              <a:t>Division of Violence Prevention</a:t>
            </a:r>
          </a:p>
          <a:p>
            <a:pPr algn="ctr">
              <a:spcBef>
                <a:spcPct val="20000"/>
              </a:spcBef>
              <a:buClr>
                <a:schemeClr val="accent1"/>
              </a:buClr>
              <a:buSzPct val="85000"/>
              <a:buFont typeface="Wingdings 2" pitchFamily="18" charset="2"/>
              <a:buNone/>
              <a:defRPr/>
            </a:pPr>
            <a:r>
              <a:rPr lang="en-US" sz="2300" b="1" spc="250" dirty="0">
                <a:solidFill>
                  <a:schemeClr val="tx1">
                    <a:lumMod val="50000"/>
                    <a:lumOff val="50000"/>
                  </a:schemeClr>
                </a:solidFill>
                <a:ea typeface="MS PGothic" pitchFamily="34" charset="-128"/>
              </a:rPr>
              <a:t>Centers for Disease Control &amp; Prevention, Atlanta, Georgia</a:t>
            </a:r>
          </a:p>
          <a:p>
            <a:pPr algn="ctr">
              <a:spcBef>
                <a:spcPct val="20000"/>
              </a:spcBef>
              <a:buClr>
                <a:schemeClr val="accent1"/>
              </a:buClr>
              <a:buSzPct val="85000"/>
              <a:buFont typeface="Wingdings 2" pitchFamily="18" charset="2"/>
              <a:buNone/>
              <a:defRPr/>
            </a:pPr>
            <a:r>
              <a:rPr lang="en-US" sz="2300" b="1" spc="250" dirty="0">
                <a:solidFill>
                  <a:schemeClr val="tx1">
                    <a:lumMod val="50000"/>
                    <a:lumOff val="50000"/>
                  </a:schemeClr>
                </a:solidFill>
                <a:ea typeface="MS PGothic" pitchFamily="34" charset="-128"/>
              </a:rPr>
              <a:t>Merle E. Hamburger, Ph.D.</a:t>
            </a:r>
          </a:p>
          <a:p>
            <a:pPr algn="ctr">
              <a:spcBef>
                <a:spcPct val="20000"/>
              </a:spcBef>
              <a:buClr>
                <a:schemeClr val="accent1"/>
              </a:buClr>
              <a:buSzPct val="85000"/>
              <a:buFont typeface="Wingdings 2" pitchFamily="18" charset="2"/>
              <a:buNone/>
              <a:defRPr/>
            </a:pPr>
            <a:endParaRPr lang="en-US" sz="2100" b="1" spc="250" dirty="0">
              <a:solidFill>
                <a:schemeClr val="tx1">
                  <a:lumMod val="50000"/>
                  <a:lumOff val="50000"/>
                </a:schemeClr>
              </a:solidFill>
              <a:ea typeface="MS PGothic" pitchFamily="34" charset="-128"/>
            </a:endParaRPr>
          </a:p>
          <a:p>
            <a:pPr algn="ctr">
              <a:spcBef>
                <a:spcPct val="20000"/>
              </a:spcBef>
              <a:buClr>
                <a:schemeClr val="accent1"/>
              </a:buClr>
              <a:buSzPct val="85000"/>
              <a:buFont typeface="Wingdings 2" pitchFamily="18" charset="2"/>
              <a:buNone/>
              <a:defRPr/>
            </a:pPr>
            <a:endParaRPr lang="en-US" sz="2100" b="1" spc="250" dirty="0">
              <a:solidFill>
                <a:schemeClr val="tx1">
                  <a:lumMod val="50000"/>
                  <a:lumOff val="50000"/>
                </a:schemeClr>
              </a:solidFill>
              <a:ea typeface="MS PGothic" pitchFamily="34" charset="-128"/>
            </a:endParaRPr>
          </a:p>
          <a:p>
            <a:pPr algn="ctr">
              <a:spcBef>
                <a:spcPct val="20000"/>
              </a:spcBef>
              <a:buClr>
                <a:schemeClr val="accent1"/>
              </a:buClr>
              <a:buSzPct val="85000"/>
              <a:buFont typeface="Wingdings 2" pitchFamily="18" charset="2"/>
              <a:buNone/>
              <a:defRPr/>
            </a:pPr>
            <a:endParaRPr lang="en-US" sz="1600" b="1" spc="250" dirty="0">
              <a:solidFill>
                <a:schemeClr val="tx2"/>
              </a:solidFill>
              <a:ea typeface="MS PGothic" pitchFamily="34" charset="-128"/>
            </a:endParaRPr>
          </a:p>
          <a:p>
            <a:pPr algn="ctr">
              <a:spcBef>
                <a:spcPct val="20000"/>
              </a:spcBef>
              <a:buClr>
                <a:schemeClr val="accent1"/>
              </a:buClr>
              <a:buSzPct val="85000"/>
              <a:buFont typeface="Wingdings 2" pitchFamily="18" charset="2"/>
              <a:buNone/>
              <a:defRPr/>
            </a:pPr>
            <a:r>
              <a:rPr lang="en-US" sz="2900" b="1" i="1" spc="250" dirty="0">
                <a:latin typeface="+mn-lt"/>
                <a:ea typeface="MS PGothic" pitchFamily="34" charset="-128"/>
                <a:cs typeface="+mn-cs"/>
              </a:rPr>
              <a:t>Journal of Adolescent Health (2012), Journal of Interpersonal Violence (2014); Journa</a:t>
            </a:r>
            <a:r>
              <a:rPr lang="en-US" sz="2900" b="1" i="1" spc="250" dirty="0">
                <a:ea typeface="MS PGothic" pitchFamily="34" charset="-128"/>
              </a:rPr>
              <a:t>l of Youth &amp; Adolescence (2019)</a:t>
            </a:r>
            <a:endParaRPr lang="en-US" sz="2900" b="1" i="1" spc="250" dirty="0">
              <a:latin typeface="+mn-lt"/>
              <a:ea typeface="MS PGothic" pitchFamily="34" charset="-128"/>
              <a:cs typeface="+mn-cs"/>
            </a:endParaRPr>
          </a:p>
        </p:txBody>
      </p:sp>
    </p:spTree>
    <p:extLst>
      <p:ext uri="{BB962C8B-B14F-4D97-AF65-F5344CB8AC3E}">
        <p14:creationId xmlns:p14="http://schemas.microsoft.com/office/powerpoint/2010/main" val="1528222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algn="ctr" eaLnBrk="1" hangingPunct="1"/>
            <a:r>
              <a:rPr lang="en-US" altLang="en-US" sz="3200">
                <a:latin typeface="Arial" panose="020B0604020202020204" pitchFamily="34" charset="0"/>
                <a:cs typeface="Arial" panose="020B0604020202020204" pitchFamily="34" charset="0"/>
              </a:rPr>
              <a:t>Percentages of Youth who Bully </a:t>
            </a:r>
          </a:p>
        </p:txBody>
      </p:sp>
      <p:graphicFrame>
        <p:nvGraphicFramePr>
          <p:cNvPr id="53251" name="Chart 3"/>
          <p:cNvGraphicFramePr>
            <a:graphicFrameLocks/>
          </p:cNvGraphicFramePr>
          <p:nvPr/>
        </p:nvGraphicFramePr>
        <p:xfrm>
          <a:off x="531813" y="1631950"/>
          <a:ext cx="3362325" cy="4165600"/>
        </p:xfrm>
        <a:graphic>
          <a:graphicData uri="http://schemas.openxmlformats.org/presentationml/2006/ole">
            <mc:AlternateContent xmlns:mc="http://schemas.openxmlformats.org/markup-compatibility/2006">
              <mc:Choice xmlns:v="urn:schemas-microsoft-com:vml" Requires="v">
                <p:oleObj spid="_x0000_s22688" r:id="rId3" imgW="3365284" imgH="4163929" progId="Excel.Chart.8">
                  <p:embed/>
                </p:oleObj>
              </mc:Choice>
              <mc:Fallback>
                <p:oleObj r:id="rId3" imgW="3365284" imgH="4163929"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13" y="1631950"/>
                        <a:ext cx="336232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252" name="Chart 5"/>
          <p:cNvGraphicFramePr>
            <a:graphicFrameLocks/>
          </p:cNvGraphicFramePr>
          <p:nvPr/>
        </p:nvGraphicFramePr>
        <p:xfrm>
          <a:off x="4832350" y="1631950"/>
          <a:ext cx="3362325" cy="4165600"/>
        </p:xfrm>
        <a:graphic>
          <a:graphicData uri="http://schemas.openxmlformats.org/presentationml/2006/ole">
            <mc:AlternateContent xmlns:mc="http://schemas.openxmlformats.org/markup-compatibility/2006">
              <mc:Choice xmlns:v="urn:schemas-microsoft-com:vml" Requires="v">
                <p:oleObj spid="_x0000_s22689" r:id="rId5" imgW="3359187" imgH="4163929" progId="Excel.Chart.8">
                  <p:embed/>
                </p:oleObj>
              </mc:Choice>
              <mc:Fallback>
                <p:oleObj r:id="rId5" imgW="3359187" imgH="4163929"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2350" y="1631950"/>
                        <a:ext cx="336232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09889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p:txBody>
          <a:bodyPr>
            <a:normAutofit fontScale="90000"/>
          </a:bodyPr>
          <a:lstStyle/>
          <a:p>
            <a:pPr algn="ctr" eaLnBrk="1" fontAlgn="auto" hangingPunct="1">
              <a:spcAft>
                <a:spcPts val="0"/>
              </a:spcAft>
              <a:defRPr/>
            </a:pPr>
            <a:r>
              <a:rPr lang="en-US" sz="3200" dirty="0">
                <a:latin typeface="Arial" pitchFamily="34" charset="0"/>
                <a:cs typeface="Arial" pitchFamily="34" charset="0"/>
              </a:rPr>
              <a:t>Percentages of Youth Who Engage in Homophobic Name-Calling</a:t>
            </a:r>
          </a:p>
        </p:txBody>
      </p:sp>
      <p:graphicFrame>
        <p:nvGraphicFramePr>
          <p:cNvPr id="54275" name="Chart 3"/>
          <p:cNvGraphicFramePr>
            <a:graphicFrameLocks/>
          </p:cNvGraphicFramePr>
          <p:nvPr/>
        </p:nvGraphicFramePr>
        <p:xfrm>
          <a:off x="531813" y="1631950"/>
          <a:ext cx="3362325" cy="4165600"/>
        </p:xfrm>
        <a:graphic>
          <a:graphicData uri="http://schemas.openxmlformats.org/presentationml/2006/ole">
            <mc:AlternateContent xmlns:mc="http://schemas.openxmlformats.org/markup-compatibility/2006">
              <mc:Choice xmlns:v="urn:schemas-microsoft-com:vml" Requires="v">
                <p:oleObj spid="_x0000_s23712" r:id="rId3" imgW="3365284" imgH="4163929" progId="Excel.Chart.8">
                  <p:embed/>
                </p:oleObj>
              </mc:Choice>
              <mc:Fallback>
                <p:oleObj r:id="rId3" imgW="3365284" imgH="4163929"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13" y="1631950"/>
                        <a:ext cx="336232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76" name="Chart 5"/>
          <p:cNvGraphicFramePr>
            <a:graphicFrameLocks/>
          </p:cNvGraphicFramePr>
          <p:nvPr/>
        </p:nvGraphicFramePr>
        <p:xfrm>
          <a:off x="4832350" y="1631950"/>
          <a:ext cx="3362325" cy="4165600"/>
        </p:xfrm>
        <a:graphic>
          <a:graphicData uri="http://schemas.openxmlformats.org/presentationml/2006/ole">
            <mc:AlternateContent xmlns:mc="http://schemas.openxmlformats.org/markup-compatibility/2006">
              <mc:Choice xmlns:v="urn:schemas-microsoft-com:vml" Requires="v">
                <p:oleObj spid="_x0000_s23713" r:id="rId5" imgW="3359187" imgH="4163929" progId="Excel.Chart.8">
                  <p:embed/>
                </p:oleObj>
              </mc:Choice>
              <mc:Fallback>
                <p:oleObj r:id="rId5" imgW="3359187" imgH="4163929"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2350" y="1631950"/>
                        <a:ext cx="336232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98253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4800" y="-38100"/>
            <a:ext cx="7848600" cy="685800"/>
          </a:xfrm>
        </p:spPr>
        <p:txBody>
          <a:bodyPr lIns="90488" tIns="44450" rIns="90488" bIns="44450">
            <a:normAutofit fontScale="90000"/>
          </a:bodyPr>
          <a:lstStyle/>
          <a:p>
            <a:pPr eaLnBrk="1" fontAlgn="auto" hangingPunct="1">
              <a:spcAft>
                <a:spcPts val="0"/>
              </a:spcAft>
              <a:defRPr/>
            </a:pPr>
            <a:r>
              <a:rPr lang="en-US" sz="3600" dirty="0"/>
              <a:t/>
            </a:r>
            <a:br>
              <a:rPr lang="en-US" sz="3600" dirty="0"/>
            </a:br>
            <a:r>
              <a:rPr lang="en-US" sz="3600" b="1" dirty="0">
                <a:latin typeface="+mn-lt"/>
              </a:rPr>
              <a:t>Espelage Research Lab </a:t>
            </a:r>
            <a:endParaRPr lang="en-US" b="1" u="sng" dirty="0">
              <a:solidFill>
                <a:srgbClr val="FAFD00"/>
              </a:solidFill>
              <a:latin typeface="+mn-lt"/>
            </a:endParaRPr>
          </a:p>
        </p:txBody>
      </p:sp>
      <p:sp>
        <p:nvSpPr>
          <p:cNvPr id="41987" name="Rectangle 3"/>
          <p:cNvSpPr>
            <a:spLocks noGrp="1" noChangeArrowheads="1"/>
          </p:cNvSpPr>
          <p:nvPr>
            <p:ph type="body" sz="quarter" idx="11"/>
          </p:nvPr>
        </p:nvSpPr>
        <p:spPr>
          <a:xfrm>
            <a:off x="304800" y="1246909"/>
            <a:ext cx="7848600" cy="4648200"/>
          </a:xfrm>
        </p:spPr>
        <p:txBody>
          <a:bodyPr lIns="90488" tIns="44450" rIns="90488" bIns="44450">
            <a:noAutofit/>
          </a:bodyPr>
          <a:lstStyle/>
          <a:p>
            <a:pPr marL="0" lvl="1" indent="-246888" eaLnBrk="1" fontAlgn="auto" hangingPunct="1">
              <a:spcBef>
                <a:spcPts val="0"/>
              </a:spcBef>
              <a:spcAft>
                <a:spcPts val="0"/>
              </a:spcAft>
              <a:buFont typeface="Georgia"/>
              <a:buChar char="▫"/>
              <a:defRPr/>
            </a:pPr>
            <a:r>
              <a:rPr lang="en-US" sz="1600" b="1" dirty="0"/>
              <a:t>SOCIAL-ECOLOGY &amp; SCHOOL-BASED PREVENTION </a:t>
            </a:r>
            <a:r>
              <a:rPr lang="en-US" sz="1200" b="1" dirty="0"/>
              <a:t>(Espelage &amp; Swearer, 2003; Espelage, 2012, 2014)</a:t>
            </a:r>
          </a:p>
          <a:p>
            <a:pPr marL="0" lvl="1" indent="-246888" eaLnBrk="1" fontAlgn="auto" hangingPunct="1">
              <a:spcBef>
                <a:spcPts val="0"/>
              </a:spcBef>
              <a:spcAft>
                <a:spcPts val="0"/>
              </a:spcAft>
              <a:buFont typeface="Georgia"/>
              <a:buChar char="▫"/>
              <a:defRPr/>
            </a:pPr>
            <a:endParaRPr lang="en-US" sz="1600" b="1" dirty="0"/>
          </a:p>
          <a:p>
            <a:pPr marL="0" lvl="1" indent="-246888" eaLnBrk="1" fontAlgn="auto" hangingPunct="1">
              <a:spcBef>
                <a:spcPts val="0"/>
              </a:spcBef>
              <a:spcAft>
                <a:spcPts val="0"/>
              </a:spcAft>
              <a:buFont typeface="Georgia"/>
              <a:buChar char="▫"/>
              <a:defRPr/>
            </a:pPr>
            <a:r>
              <a:rPr lang="en-US" sz="1600" b="1" dirty="0"/>
              <a:t>EXPOSURE TO VIOLENCE STUDY </a:t>
            </a:r>
            <a:r>
              <a:rPr lang="en-US" sz="1200" b="1" dirty="0"/>
              <a:t>(Espelage, 1998; Low &amp; Espelage, 2014)</a:t>
            </a:r>
          </a:p>
          <a:p>
            <a:pPr marL="0" lvl="1" indent="-246888" eaLnBrk="1" fontAlgn="auto" hangingPunct="1">
              <a:spcBef>
                <a:spcPts val="0"/>
              </a:spcBef>
              <a:spcAft>
                <a:spcPts val="0"/>
              </a:spcAft>
              <a:buFont typeface="Georgia"/>
              <a:buChar char="▫"/>
              <a:defRPr/>
            </a:pPr>
            <a:endParaRPr lang="en-US" sz="1600" b="1" dirty="0"/>
          </a:p>
          <a:p>
            <a:pPr marL="0" lvl="1" indent="-246888" eaLnBrk="1" fontAlgn="auto" hangingPunct="1">
              <a:spcBef>
                <a:spcPts val="0"/>
              </a:spcBef>
              <a:spcAft>
                <a:spcPts val="0"/>
              </a:spcAft>
              <a:buFont typeface="Georgia"/>
              <a:buChar char="▫"/>
              <a:defRPr/>
            </a:pPr>
            <a:r>
              <a:rPr lang="en-US" sz="1600" b="1" dirty="0"/>
              <a:t>SOCIAL NETWORK ANALYSIS STUDY </a:t>
            </a:r>
            <a:r>
              <a:rPr lang="en-US" sz="1200" b="1" dirty="0"/>
              <a:t>(</a:t>
            </a:r>
            <a:r>
              <a:rPr lang="en-US" sz="1200" b="1" dirty="0" err="1"/>
              <a:t>Birkettt</a:t>
            </a:r>
            <a:r>
              <a:rPr lang="en-US" sz="1200" b="1" dirty="0"/>
              <a:t> &amp; Espelage, 2014; Espelage, Holt, &amp; Henkel, 2003; Espelage, Green, &amp; Wasserman, 2007; Espelage, Green, &amp; </a:t>
            </a:r>
            <a:r>
              <a:rPr lang="en-US" sz="1200" b="1" dirty="0" err="1"/>
              <a:t>Polanin</a:t>
            </a:r>
            <a:r>
              <a:rPr lang="en-US" sz="1200" b="1" dirty="0"/>
              <a:t>, 2012)</a:t>
            </a:r>
          </a:p>
          <a:p>
            <a:pPr marL="0" lvl="1" indent="-246888" eaLnBrk="1" fontAlgn="auto" hangingPunct="1">
              <a:spcBef>
                <a:spcPts val="0"/>
              </a:spcBef>
              <a:spcAft>
                <a:spcPts val="0"/>
              </a:spcAft>
              <a:buFont typeface="Georgia"/>
              <a:buChar char="▫"/>
              <a:defRPr/>
            </a:pPr>
            <a:endParaRPr lang="en-US" sz="1600" b="1" dirty="0"/>
          </a:p>
          <a:p>
            <a:pPr marL="0" lvl="1" indent="-246888" eaLnBrk="1" fontAlgn="auto" hangingPunct="1">
              <a:spcBef>
                <a:spcPts val="0"/>
              </a:spcBef>
              <a:spcAft>
                <a:spcPts val="0"/>
              </a:spcAft>
              <a:buFont typeface="Georgia"/>
              <a:buChar char="▫"/>
              <a:defRPr/>
            </a:pPr>
            <a:r>
              <a:rPr lang="en-US" sz="1600" b="1" dirty="0"/>
              <a:t>SEXUAL HARASSMENT, DATING VIOLENCE, &amp; BULLYING STUDIES </a:t>
            </a:r>
            <a:r>
              <a:rPr lang="en-US" sz="1200" b="1" dirty="0"/>
              <a:t>(Holt &amp; Espelage, 2003; Holt &amp; Espelage, 2005; Espelage &amp; Holt, 2006; Espelage, Basile, &amp; </a:t>
            </a:r>
            <a:r>
              <a:rPr lang="en-US" sz="1200" b="1" dirty="0" err="1"/>
              <a:t>Hambuger</a:t>
            </a:r>
            <a:r>
              <a:rPr lang="en-US" sz="1200" b="1" dirty="0"/>
              <a:t>, 2012, 2014)</a:t>
            </a:r>
          </a:p>
          <a:p>
            <a:pPr marL="0" lvl="1" indent="-246888" eaLnBrk="1" fontAlgn="auto" hangingPunct="1">
              <a:spcBef>
                <a:spcPts val="0"/>
              </a:spcBef>
              <a:spcAft>
                <a:spcPts val="0"/>
              </a:spcAft>
              <a:buFont typeface="Georgia"/>
              <a:buChar char="▫"/>
              <a:defRPr/>
            </a:pPr>
            <a:endParaRPr lang="en-US" sz="1600" b="1" dirty="0"/>
          </a:p>
          <a:p>
            <a:pPr marL="0" lvl="1" indent="-246888" eaLnBrk="1" fontAlgn="auto" hangingPunct="1">
              <a:spcBef>
                <a:spcPts val="0"/>
              </a:spcBef>
              <a:spcAft>
                <a:spcPts val="0"/>
              </a:spcAft>
              <a:buFont typeface="Georgia"/>
              <a:buChar char="▫"/>
              <a:defRPr/>
            </a:pPr>
            <a:r>
              <a:rPr lang="en-US" sz="1600" b="1" dirty="0"/>
              <a:t>THEORY OF MIND, EMPATHY, &amp; PEER RELATIONS </a:t>
            </a:r>
            <a:r>
              <a:rPr lang="en-US" sz="1200" b="1" dirty="0"/>
              <a:t>(Espelage et al., 2004; Mayberry &amp; Espelage, 2006)</a:t>
            </a:r>
          </a:p>
          <a:p>
            <a:pPr marL="0" lvl="1" indent="-246888" eaLnBrk="1" fontAlgn="auto" hangingPunct="1">
              <a:spcBef>
                <a:spcPts val="0"/>
              </a:spcBef>
              <a:spcAft>
                <a:spcPts val="0"/>
              </a:spcAft>
              <a:buFont typeface="Georgia"/>
              <a:buChar char="▫"/>
              <a:defRPr/>
            </a:pPr>
            <a:endParaRPr lang="en-US" sz="1600" b="1" dirty="0"/>
          </a:p>
          <a:p>
            <a:pPr marL="0" lvl="1" indent="-246888" eaLnBrk="1" fontAlgn="auto" hangingPunct="1">
              <a:spcBef>
                <a:spcPts val="0"/>
              </a:spcBef>
              <a:spcAft>
                <a:spcPts val="0"/>
              </a:spcAft>
              <a:buFont typeface="Georgia"/>
              <a:buChar char="▫"/>
              <a:defRPr/>
            </a:pPr>
            <a:r>
              <a:rPr lang="en-US" sz="1600" b="1" dirty="0"/>
              <a:t>SEXUAL VIOLENCE, &amp; BULLYING </a:t>
            </a:r>
            <a:r>
              <a:rPr lang="en-US" sz="1200" b="1" dirty="0"/>
              <a:t>(</a:t>
            </a:r>
            <a:r>
              <a:rPr lang="en-US" sz="1200" b="1" dirty="0" err="1"/>
              <a:t>Poteat</a:t>
            </a:r>
            <a:r>
              <a:rPr lang="en-US" sz="1200" b="1" dirty="0"/>
              <a:t> &amp; Espelage, 2006; Espelage et al., 2008; Espelage et al., 2012)</a:t>
            </a:r>
            <a:endParaRPr lang="en-US" sz="1600" b="1" dirty="0"/>
          </a:p>
          <a:p>
            <a:pPr marL="0" lvl="1" indent="-246888" eaLnBrk="1" fontAlgn="auto" hangingPunct="1">
              <a:spcBef>
                <a:spcPts val="0"/>
              </a:spcBef>
              <a:spcAft>
                <a:spcPts val="0"/>
              </a:spcAft>
              <a:buFont typeface="Georgia"/>
              <a:buChar char="▫"/>
              <a:defRPr/>
            </a:pPr>
            <a:endParaRPr lang="en-US" sz="1600" b="1" dirty="0"/>
          </a:p>
          <a:p>
            <a:pPr marL="0" lvl="1" indent="-246888" eaLnBrk="1" fontAlgn="auto" hangingPunct="1">
              <a:spcBef>
                <a:spcPts val="0"/>
              </a:spcBef>
              <a:spcAft>
                <a:spcPts val="0"/>
              </a:spcAft>
              <a:buFont typeface="Georgia"/>
              <a:buChar char="▫"/>
              <a:defRPr/>
            </a:pPr>
            <a:r>
              <a:rPr lang="en-US" sz="1600" b="1" dirty="0"/>
              <a:t>YOUTH &amp; MENTAL HEALTH OUTCOMES </a:t>
            </a:r>
            <a:r>
              <a:rPr lang="en-US" sz="1200" b="1" dirty="0"/>
              <a:t>(Espelage, Aragon, Birkett, &amp; Koenig, 2008; </a:t>
            </a:r>
            <a:r>
              <a:rPr lang="en-US" sz="1200" b="1" dirty="0" err="1"/>
              <a:t>Poteat</a:t>
            </a:r>
            <a:r>
              <a:rPr lang="en-US" sz="1200" b="1" dirty="0"/>
              <a:t>, Espelage, &amp; Koenig, 2009; Birkett, Espelage, &amp; Koenig, 2009; Robinson &amp; Espelage, 2012, 2013)</a:t>
            </a:r>
          </a:p>
          <a:p>
            <a:pPr marL="0" lvl="1" indent="-246888" eaLnBrk="1" fontAlgn="auto" hangingPunct="1">
              <a:spcBef>
                <a:spcPts val="0"/>
              </a:spcBef>
              <a:spcAft>
                <a:spcPts val="0"/>
              </a:spcAft>
              <a:buFont typeface="Georgia"/>
              <a:buChar char="▫"/>
              <a:defRPr/>
            </a:pPr>
            <a:endParaRPr lang="en-US" sz="1600" b="1" dirty="0"/>
          </a:p>
          <a:p>
            <a:pPr marL="0" lvl="1" indent="-246888" eaLnBrk="1" fontAlgn="auto" hangingPunct="1">
              <a:spcBef>
                <a:spcPts val="0"/>
              </a:spcBef>
              <a:spcAft>
                <a:spcPts val="0"/>
              </a:spcAft>
              <a:buFont typeface="Georgia"/>
              <a:buChar char="▫"/>
              <a:defRPr/>
            </a:pPr>
            <a:r>
              <a:rPr lang="en-US" sz="1600" b="1" dirty="0"/>
              <a:t>STUDENTS WITH DISABILITIES - Victimization &amp; Psychological Correlates &amp; SEL prevention </a:t>
            </a:r>
            <a:r>
              <a:rPr lang="en-US" sz="1200" b="1" dirty="0"/>
              <a:t>(Rose et al., 2010; Rose &amp; Espelage, 2012; Espelage, Rose, &amp; </a:t>
            </a:r>
            <a:r>
              <a:rPr lang="en-US" sz="1200" b="1" dirty="0" err="1"/>
              <a:t>Polanin</a:t>
            </a:r>
            <a:r>
              <a:rPr lang="en-US" sz="1200" b="1" dirty="0"/>
              <a:t>, 2015)</a:t>
            </a:r>
          </a:p>
          <a:p>
            <a:pPr marL="0" lvl="1" indent="-246888" eaLnBrk="1" fontAlgn="auto" hangingPunct="1">
              <a:spcBef>
                <a:spcPts val="0"/>
              </a:spcBef>
              <a:spcAft>
                <a:spcPts val="0"/>
              </a:spcAft>
              <a:buFont typeface="Georgia"/>
              <a:buChar char="▫"/>
              <a:defRPr/>
            </a:pPr>
            <a:endParaRPr lang="en-US" sz="1600" b="1" dirty="0"/>
          </a:p>
          <a:p>
            <a:pPr marL="0" lvl="1" indent="-246888" eaLnBrk="1" fontAlgn="auto" hangingPunct="1">
              <a:spcBef>
                <a:spcPts val="0"/>
              </a:spcBef>
              <a:spcAft>
                <a:spcPts val="0"/>
              </a:spcAft>
              <a:buFont typeface="Georgia"/>
              <a:buChar char="▫"/>
              <a:defRPr/>
            </a:pPr>
            <a:r>
              <a:rPr lang="en-US" sz="1600" b="1" dirty="0"/>
              <a:t>SCHOOL CLIMATE, ACADEMIC ENGAGEMENT </a:t>
            </a:r>
            <a:r>
              <a:rPr lang="en-US" sz="1200" b="1" dirty="0"/>
              <a:t>(Espelage et al., 2014, 2015)</a:t>
            </a:r>
          </a:p>
        </p:txBody>
      </p:sp>
    </p:spTree>
    <p:extLst>
      <p:ext uri="{BB962C8B-B14F-4D97-AF65-F5344CB8AC3E}">
        <p14:creationId xmlns:p14="http://schemas.microsoft.com/office/powerpoint/2010/main" val="3940478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lgn="ctr" eaLnBrk="1" hangingPunct="1"/>
            <a:r>
              <a:rPr lang="en-US" altLang="en-US" sz="3200">
                <a:latin typeface="Arial" panose="020B0604020202020204" pitchFamily="34" charset="0"/>
              </a:rPr>
              <a:t>Bullying – Homophobic Teasing Perpetration</a:t>
            </a:r>
          </a:p>
        </p:txBody>
      </p:sp>
      <p:sp>
        <p:nvSpPr>
          <p:cNvPr id="7" name="Rectangle 4"/>
          <p:cNvSpPr txBox="1">
            <a:spLocks noChangeArrowheads="1"/>
          </p:cNvSpPr>
          <p:nvPr/>
        </p:nvSpPr>
        <p:spPr bwMode="auto">
          <a:xfrm>
            <a:off x="4821238" y="1676400"/>
            <a:ext cx="4170362" cy="3810000"/>
          </a:xfrm>
          <a:prstGeom prst="rect">
            <a:avLst/>
          </a:prstGeom>
          <a:noFill/>
          <a:ln w="9525">
            <a:noFill/>
            <a:miter lim="800000"/>
            <a:headEnd/>
            <a:tailEnd/>
          </a:ln>
        </p:spPr>
        <p:txBody>
          <a:bodyPr lIns="90488" tIns="44450" rIns="90488" bIns="44450"/>
          <a:lstStyle/>
          <a:p>
            <a:pPr marL="657225" lvl="1" indent="-246063" eaLnBrk="0" hangingPunct="0">
              <a:lnSpc>
                <a:spcPct val="80000"/>
              </a:lnSpc>
              <a:spcBef>
                <a:spcPts val="300"/>
              </a:spcBef>
              <a:buClr>
                <a:schemeClr val="accent2"/>
              </a:buClr>
              <a:buFont typeface="Georgia" pitchFamily="18" charset="0"/>
              <a:buNone/>
              <a:defRPr/>
            </a:pPr>
            <a:endParaRPr lang="en-US" sz="2400" dirty="0">
              <a:solidFill>
                <a:schemeClr val="accent2"/>
              </a:solidFill>
              <a:latin typeface="+mn-lt"/>
              <a:ea typeface="MS PGothic" pitchFamily="34" charset="-128"/>
              <a:cs typeface="Arial" charset="0"/>
            </a:endParaRPr>
          </a:p>
          <a:p>
            <a:pPr marL="657225" lvl="1" indent="-246063" eaLnBrk="0" hangingPunct="0">
              <a:lnSpc>
                <a:spcPct val="80000"/>
              </a:lnSpc>
              <a:spcBef>
                <a:spcPts val="300"/>
              </a:spcBef>
              <a:buClr>
                <a:schemeClr val="accent2"/>
              </a:buClr>
              <a:buFont typeface="Georgia" pitchFamily="18" charset="0"/>
              <a:buChar char="▫"/>
              <a:defRPr/>
            </a:pPr>
            <a:endParaRPr lang="en-US" sz="2400" dirty="0">
              <a:solidFill>
                <a:schemeClr val="accent2"/>
              </a:solidFill>
              <a:latin typeface="+mn-lt"/>
              <a:ea typeface="MS PGothic" pitchFamily="34" charset="-128"/>
              <a:cs typeface="Arial" charset="0"/>
            </a:endParaRPr>
          </a:p>
        </p:txBody>
      </p:sp>
      <p:pic>
        <p:nvPicPr>
          <p:cNvPr id="55300" name="Picture 35" descr="Espe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89050"/>
            <a:ext cx="8047038"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4"/>
          <p:cNvSpPr txBox="1">
            <a:spLocks noChangeArrowheads="1"/>
          </p:cNvSpPr>
          <p:nvPr/>
        </p:nvSpPr>
        <p:spPr bwMode="auto">
          <a:xfrm>
            <a:off x="3962400" y="6324600"/>
            <a:ext cx="4960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800" dirty="0">
                <a:latin typeface="Arial" panose="020B0604020202020204" pitchFamily="34" charset="0"/>
              </a:rPr>
              <a:t>(Espelage et al., under revision; Little, 2013)</a:t>
            </a:r>
          </a:p>
        </p:txBody>
      </p:sp>
    </p:spTree>
    <p:extLst>
      <p:ext uri="{BB962C8B-B14F-4D97-AF65-F5344CB8AC3E}">
        <p14:creationId xmlns:p14="http://schemas.microsoft.com/office/powerpoint/2010/main" val="3231856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eaLnBrk="1" hangingPunct="1"/>
            <a:r>
              <a:rPr lang="en-US" altLang="en-US">
                <a:latin typeface="Arial" panose="020B0604020202020204" pitchFamily="34" charset="0"/>
                <a:cs typeface="Arial" panose="020B0604020202020204" pitchFamily="34" charset="0"/>
              </a:rPr>
              <a:t>Take-Away Messages</a:t>
            </a:r>
          </a:p>
        </p:txBody>
      </p:sp>
      <p:sp>
        <p:nvSpPr>
          <p:cNvPr id="56323" name="Rectangle 3"/>
          <p:cNvSpPr>
            <a:spLocks noGrp="1" noChangeArrowheads="1"/>
          </p:cNvSpPr>
          <p:nvPr>
            <p:ph type="body" sz="quarter" idx="11"/>
          </p:nvPr>
        </p:nvSpPr>
        <p:spPr/>
        <p:txBody>
          <a:bodyPr>
            <a:normAutofit fontScale="92500" lnSpcReduction="20000"/>
          </a:bodyPr>
          <a:lstStyle/>
          <a:p>
            <a:pPr marL="571500" indent="-571500" eaLnBrk="1" hangingPunct="1">
              <a:lnSpc>
                <a:spcPct val="90000"/>
              </a:lnSpc>
              <a:buClr>
                <a:srgbClr val="FFC000"/>
              </a:buClr>
              <a:buFont typeface="Arial" panose="020B0604020202020204" pitchFamily="34" charset="0"/>
              <a:buChar char="•"/>
            </a:pPr>
            <a:r>
              <a:rPr lang="en-US" altLang="en-US" sz="3600" dirty="0">
                <a:latin typeface="Arial" panose="020B0604020202020204" pitchFamily="34" charset="0"/>
              </a:rPr>
              <a:t>Homophobic name-calling is prevalent in middle school (Meyer, 2009, 2010).</a:t>
            </a:r>
          </a:p>
          <a:p>
            <a:pPr marL="571500" indent="-571500" eaLnBrk="1" hangingPunct="1">
              <a:lnSpc>
                <a:spcPct val="90000"/>
              </a:lnSpc>
              <a:buClr>
                <a:srgbClr val="FFC000"/>
              </a:buClr>
              <a:buFont typeface="Arial" panose="020B0604020202020204" pitchFamily="34" charset="0"/>
              <a:buChar char="•"/>
            </a:pPr>
            <a:r>
              <a:rPr lang="en-US" altLang="en-US" sz="3600" dirty="0">
                <a:latin typeface="Arial" panose="020B0604020202020204" pitchFamily="34" charset="0"/>
              </a:rPr>
              <a:t>Youth who bully resort to homophobic name-calling over the middle school years.</a:t>
            </a:r>
          </a:p>
          <a:p>
            <a:pPr marL="571500" indent="-571500" eaLnBrk="1" hangingPunct="1">
              <a:lnSpc>
                <a:spcPct val="90000"/>
              </a:lnSpc>
              <a:buClr>
                <a:srgbClr val="FFC000"/>
              </a:buClr>
              <a:buFont typeface="Arial" panose="020B0604020202020204" pitchFamily="34" charset="0"/>
              <a:buChar char="•"/>
            </a:pPr>
            <a:r>
              <a:rPr lang="en-US" altLang="en-US" sz="3600" dirty="0">
                <a:latin typeface="Arial" panose="020B0604020202020204" pitchFamily="34" charset="0"/>
              </a:rPr>
              <a:t>Bully prevention programs should include a discussion of language that marginalizes gender non-conforming and lesbian, gay, bisexual (LGB) youth.</a:t>
            </a:r>
          </a:p>
        </p:txBody>
      </p:sp>
    </p:spTree>
    <p:extLst>
      <p:ext uri="{BB962C8B-B14F-4D97-AF65-F5344CB8AC3E}">
        <p14:creationId xmlns:p14="http://schemas.microsoft.com/office/powerpoint/2010/main" val="2805384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ltLang="en-US" sz="4000">
                <a:latin typeface="Arial" panose="020B0604020202020204" pitchFamily="34" charset="0"/>
                <a:cs typeface="Arial" panose="020B0604020202020204" pitchFamily="34" charset="0"/>
              </a:rPr>
              <a:t>Longitudinal Results </a:t>
            </a:r>
          </a:p>
        </p:txBody>
      </p:sp>
      <p:sp>
        <p:nvSpPr>
          <p:cNvPr id="3" name="Oval 2"/>
          <p:cNvSpPr/>
          <p:nvPr/>
        </p:nvSpPr>
        <p:spPr>
          <a:xfrm>
            <a:off x="1298575" y="1665288"/>
            <a:ext cx="21336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t>Bullying</a:t>
            </a:r>
          </a:p>
          <a:p>
            <a:pPr algn="ctr" fontAlgn="auto">
              <a:spcBef>
                <a:spcPts val="0"/>
              </a:spcBef>
              <a:spcAft>
                <a:spcPts val="0"/>
              </a:spcAft>
              <a:defRPr/>
            </a:pPr>
            <a:r>
              <a:rPr lang="en-US" sz="1600" b="1" dirty="0"/>
              <a:t>Perpetration</a:t>
            </a:r>
          </a:p>
          <a:p>
            <a:pPr algn="ctr" fontAlgn="auto">
              <a:spcBef>
                <a:spcPts val="0"/>
              </a:spcBef>
              <a:spcAft>
                <a:spcPts val="0"/>
              </a:spcAft>
              <a:defRPr/>
            </a:pPr>
            <a:r>
              <a:rPr lang="en-US" sz="1600" b="1" dirty="0"/>
              <a:t>Wave 1</a:t>
            </a:r>
          </a:p>
        </p:txBody>
      </p:sp>
      <p:sp>
        <p:nvSpPr>
          <p:cNvPr id="4" name="Oval 3"/>
          <p:cNvSpPr/>
          <p:nvPr/>
        </p:nvSpPr>
        <p:spPr>
          <a:xfrm>
            <a:off x="1298575" y="3189288"/>
            <a:ext cx="2133600" cy="1181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t>Homophobic Teasing</a:t>
            </a:r>
          </a:p>
          <a:p>
            <a:pPr algn="ctr" fontAlgn="auto">
              <a:spcBef>
                <a:spcPts val="0"/>
              </a:spcBef>
              <a:spcAft>
                <a:spcPts val="0"/>
              </a:spcAft>
              <a:defRPr/>
            </a:pPr>
            <a:r>
              <a:rPr lang="en-US" sz="1600" b="1" dirty="0"/>
              <a:t>Perpetration</a:t>
            </a:r>
          </a:p>
          <a:p>
            <a:pPr algn="ctr" fontAlgn="auto">
              <a:spcBef>
                <a:spcPts val="0"/>
              </a:spcBef>
              <a:spcAft>
                <a:spcPts val="0"/>
              </a:spcAft>
              <a:defRPr/>
            </a:pPr>
            <a:r>
              <a:rPr lang="en-US" sz="1600" b="1" dirty="0"/>
              <a:t>Wave 1</a:t>
            </a:r>
          </a:p>
        </p:txBody>
      </p:sp>
      <p:sp>
        <p:nvSpPr>
          <p:cNvPr id="5" name="Oval 4"/>
          <p:cNvSpPr/>
          <p:nvPr/>
        </p:nvSpPr>
        <p:spPr>
          <a:xfrm>
            <a:off x="1298575" y="4789488"/>
            <a:ext cx="21336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t>Sexual Harassment</a:t>
            </a:r>
          </a:p>
          <a:p>
            <a:pPr algn="ctr" fontAlgn="auto">
              <a:spcBef>
                <a:spcPts val="0"/>
              </a:spcBef>
              <a:spcAft>
                <a:spcPts val="0"/>
              </a:spcAft>
              <a:defRPr/>
            </a:pPr>
            <a:r>
              <a:rPr lang="en-US" sz="1600" b="1" dirty="0"/>
              <a:t>Perpetration</a:t>
            </a:r>
          </a:p>
          <a:p>
            <a:pPr algn="ctr" fontAlgn="auto">
              <a:spcBef>
                <a:spcPts val="0"/>
              </a:spcBef>
              <a:spcAft>
                <a:spcPts val="0"/>
              </a:spcAft>
              <a:defRPr/>
            </a:pPr>
            <a:r>
              <a:rPr lang="en-US" sz="1600" b="1" dirty="0"/>
              <a:t>Wave 1</a:t>
            </a:r>
            <a:endParaRPr lang="en-US" b="1" dirty="0"/>
          </a:p>
        </p:txBody>
      </p:sp>
      <p:sp>
        <p:nvSpPr>
          <p:cNvPr id="6" name="Oval 5"/>
          <p:cNvSpPr/>
          <p:nvPr/>
        </p:nvSpPr>
        <p:spPr>
          <a:xfrm>
            <a:off x="5946775" y="2960688"/>
            <a:ext cx="21336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t>Sexual Harassment</a:t>
            </a:r>
          </a:p>
          <a:p>
            <a:pPr algn="ctr" fontAlgn="auto">
              <a:spcBef>
                <a:spcPts val="0"/>
              </a:spcBef>
              <a:spcAft>
                <a:spcPts val="0"/>
              </a:spcAft>
              <a:defRPr/>
            </a:pPr>
            <a:r>
              <a:rPr lang="en-US" sz="1600" b="1" dirty="0"/>
              <a:t>Perpetration</a:t>
            </a:r>
          </a:p>
          <a:p>
            <a:pPr algn="ctr" fontAlgn="auto">
              <a:spcBef>
                <a:spcPts val="0"/>
              </a:spcBef>
              <a:spcAft>
                <a:spcPts val="0"/>
              </a:spcAft>
              <a:defRPr/>
            </a:pPr>
            <a:r>
              <a:rPr lang="en-US" sz="1600" b="1" dirty="0"/>
              <a:t>Wave 2 (5)</a:t>
            </a:r>
            <a:endParaRPr lang="en-US" b="1" dirty="0"/>
          </a:p>
        </p:txBody>
      </p:sp>
      <p:cxnSp>
        <p:nvCxnSpPr>
          <p:cNvPr id="7" name="Straight Arrow Connector 6"/>
          <p:cNvCxnSpPr>
            <a:stCxn id="3" idx="6"/>
          </p:cNvCxnSpPr>
          <p:nvPr/>
        </p:nvCxnSpPr>
        <p:spPr>
          <a:xfrm>
            <a:off x="3432175" y="2236788"/>
            <a:ext cx="2590800" cy="1028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6"/>
            <a:endCxn id="6" idx="2"/>
          </p:cNvCxnSpPr>
          <p:nvPr/>
        </p:nvCxnSpPr>
        <p:spPr>
          <a:xfrm flipV="1">
            <a:off x="3432175" y="3532188"/>
            <a:ext cx="25146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6"/>
            <a:endCxn id="6" idx="3"/>
          </p:cNvCxnSpPr>
          <p:nvPr/>
        </p:nvCxnSpPr>
        <p:spPr>
          <a:xfrm flipV="1">
            <a:off x="3432175" y="3937000"/>
            <a:ext cx="2827338" cy="1423988"/>
          </a:xfrm>
          <a:prstGeom prst="straightConnector1">
            <a:avLst/>
          </a:prstGeom>
          <a:ln>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5575" y="4484688"/>
            <a:ext cx="7924800" cy="0"/>
          </a:xfrm>
          <a:prstGeom prst="line">
            <a:avLst/>
          </a:prstGeom>
        </p:spPr>
        <p:style>
          <a:lnRef idx="1">
            <a:schemeClr val="accent1"/>
          </a:lnRef>
          <a:fillRef idx="0">
            <a:schemeClr val="accent1"/>
          </a:fillRef>
          <a:effectRef idx="0">
            <a:schemeClr val="accent1"/>
          </a:effectRef>
          <a:fontRef idx="minor">
            <a:schemeClr val="tx1"/>
          </a:fontRef>
        </p:style>
      </p:cxnSp>
      <p:sp>
        <p:nvSpPr>
          <p:cNvPr id="57355" name="TextBox 18"/>
          <p:cNvSpPr txBox="1">
            <a:spLocks noChangeArrowheads="1"/>
          </p:cNvSpPr>
          <p:nvPr/>
        </p:nvSpPr>
        <p:spPr bwMode="auto">
          <a:xfrm>
            <a:off x="561975" y="4484688"/>
            <a:ext cx="14716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600" b="1">
                <a:latin typeface="Calibri" panose="020F0502020204030204" pitchFamily="34" charset="0"/>
              </a:rPr>
              <a:t>Controlling for:</a:t>
            </a:r>
          </a:p>
        </p:txBody>
      </p:sp>
      <p:sp>
        <p:nvSpPr>
          <p:cNvPr id="16" name="Left Bracket 15"/>
          <p:cNvSpPr/>
          <p:nvPr/>
        </p:nvSpPr>
        <p:spPr>
          <a:xfrm>
            <a:off x="795338" y="2236788"/>
            <a:ext cx="503237" cy="1543050"/>
          </a:xfrm>
          <a:prstGeom prst="leftBracket">
            <a:avLst/>
          </a:prstGeom>
          <a:ln>
            <a:solidFill>
              <a:schemeClr val="tx1"/>
            </a:solidFill>
          </a:ln>
        </p:spPr>
        <p:style>
          <a:lnRef idx="1">
            <a:schemeClr val="accent6"/>
          </a:lnRef>
          <a:fillRef idx="0">
            <a:schemeClr val="accent6"/>
          </a:fillRef>
          <a:effectRef idx="0">
            <a:schemeClr val="accent6"/>
          </a:effectRef>
          <a:fontRef idx="minor">
            <a:schemeClr val="tx1"/>
          </a:fontRef>
        </p:style>
        <p:txBody>
          <a:bodyPr anchor="ctr"/>
          <a:lstStyle/>
          <a:p>
            <a:pPr algn="ctr">
              <a:defRPr/>
            </a:pPr>
            <a:endParaRPr lang="en-US" dirty="0">
              <a:ln>
                <a:solidFill>
                  <a:schemeClr val="tx1"/>
                </a:solidFill>
              </a:ln>
              <a:solidFill>
                <a:srgbClr val="000000"/>
              </a:solidFill>
            </a:endParaRPr>
          </a:p>
        </p:txBody>
      </p:sp>
      <p:sp>
        <p:nvSpPr>
          <p:cNvPr id="57357" name="TextBox 16"/>
          <p:cNvSpPr txBox="1">
            <a:spLocks noChangeArrowheads="1"/>
          </p:cNvSpPr>
          <p:nvPr/>
        </p:nvSpPr>
        <p:spPr bwMode="auto">
          <a:xfrm>
            <a:off x="795338" y="2776538"/>
            <a:ext cx="503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800">
                <a:latin typeface="Arial" panose="020B0604020202020204" pitchFamily="34" charset="0"/>
              </a:rPr>
              <a:t>+</a:t>
            </a:r>
          </a:p>
        </p:txBody>
      </p:sp>
      <p:sp>
        <p:nvSpPr>
          <p:cNvPr id="57358" name="TextBox 17"/>
          <p:cNvSpPr txBox="1">
            <a:spLocks noChangeArrowheads="1"/>
          </p:cNvSpPr>
          <p:nvPr/>
        </p:nvSpPr>
        <p:spPr bwMode="auto">
          <a:xfrm>
            <a:off x="4392613" y="3297238"/>
            <a:ext cx="50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800">
                <a:latin typeface="Arial" panose="020B0604020202020204" pitchFamily="34" charset="0"/>
              </a:rPr>
              <a:t>+</a:t>
            </a:r>
          </a:p>
        </p:txBody>
      </p:sp>
      <p:sp>
        <p:nvSpPr>
          <p:cNvPr id="57359" name="TextBox 18"/>
          <p:cNvSpPr txBox="1">
            <a:spLocks noChangeArrowheads="1"/>
          </p:cNvSpPr>
          <p:nvPr/>
        </p:nvSpPr>
        <p:spPr bwMode="auto">
          <a:xfrm>
            <a:off x="4897438" y="2406650"/>
            <a:ext cx="503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800">
                <a:latin typeface="Arial" panose="020B0604020202020204" pitchFamily="34" charset="0"/>
              </a:rPr>
              <a:t>+</a:t>
            </a:r>
          </a:p>
        </p:txBody>
      </p:sp>
      <p:sp>
        <p:nvSpPr>
          <p:cNvPr id="20" name="Left Bracket 19"/>
          <p:cNvSpPr/>
          <p:nvPr/>
        </p:nvSpPr>
        <p:spPr>
          <a:xfrm>
            <a:off x="463550" y="1989138"/>
            <a:ext cx="835025" cy="3371850"/>
          </a:xfrm>
          <a:prstGeom prst="leftBracket">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en-US" dirty="0">
              <a:ln>
                <a:solidFill>
                  <a:schemeClr val="tx1"/>
                </a:solidFill>
              </a:ln>
              <a:solidFill>
                <a:srgbClr val="000000"/>
              </a:solidFill>
            </a:endParaRPr>
          </a:p>
        </p:txBody>
      </p:sp>
      <p:sp>
        <p:nvSpPr>
          <p:cNvPr id="57361" name="TextBox 20"/>
          <p:cNvSpPr txBox="1">
            <a:spLocks noChangeArrowheads="1"/>
          </p:cNvSpPr>
          <p:nvPr/>
        </p:nvSpPr>
        <p:spPr bwMode="auto">
          <a:xfrm>
            <a:off x="542925" y="3919538"/>
            <a:ext cx="503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800">
                <a:latin typeface="Arial" panose="020B0604020202020204" pitchFamily="34" charset="0"/>
              </a:rPr>
              <a:t>+</a:t>
            </a:r>
          </a:p>
        </p:txBody>
      </p:sp>
      <p:sp>
        <p:nvSpPr>
          <p:cNvPr id="57362" name="TextBox 21"/>
          <p:cNvSpPr txBox="1">
            <a:spLocks noChangeArrowheads="1"/>
          </p:cNvSpPr>
          <p:nvPr/>
        </p:nvSpPr>
        <p:spPr bwMode="auto">
          <a:xfrm>
            <a:off x="4645025" y="4789488"/>
            <a:ext cx="503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800">
                <a:latin typeface="Arial" panose="020B0604020202020204" pitchFamily="34" charset="0"/>
              </a:rPr>
              <a:t>+</a:t>
            </a:r>
          </a:p>
        </p:txBody>
      </p:sp>
      <p:sp>
        <p:nvSpPr>
          <p:cNvPr id="57363" name="TextBox 18"/>
          <p:cNvSpPr txBox="1">
            <a:spLocks noChangeArrowheads="1"/>
          </p:cNvSpPr>
          <p:nvPr/>
        </p:nvSpPr>
        <p:spPr bwMode="auto">
          <a:xfrm>
            <a:off x="4191000" y="5867400"/>
            <a:ext cx="4648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800" b="1" dirty="0">
                <a:latin typeface="Arial" panose="020B0604020202020204" pitchFamily="34" charset="0"/>
              </a:rPr>
              <a:t>(Espelage, Basile, &amp; Hamburger, 2012; Espelage, Basile, &amp; De La Rue, 2014; </a:t>
            </a:r>
            <a:r>
              <a:rPr lang="en-US" altLang="en-US" sz="1800" b="1" dirty="0" err="1">
                <a:latin typeface="Arial" panose="020B0604020202020204" pitchFamily="34" charset="0"/>
              </a:rPr>
              <a:t>Espelage</a:t>
            </a:r>
            <a:r>
              <a:rPr lang="en-US" altLang="en-US" sz="1800" b="1" dirty="0">
                <a:latin typeface="Arial" panose="020B0604020202020204" pitchFamily="34" charset="0"/>
              </a:rPr>
              <a:t> et al., 2019) </a:t>
            </a:r>
          </a:p>
        </p:txBody>
      </p:sp>
    </p:spTree>
    <p:extLst>
      <p:ext uri="{BB962C8B-B14F-4D97-AF65-F5344CB8AC3E}">
        <p14:creationId xmlns:p14="http://schemas.microsoft.com/office/powerpoint/2010/main" val="345017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eaLnBrk="1" hangingPunct="1"/>
            <a:r>
              <a:rPr lang="en-US" altLang="en-US" dirty="0">
                <a:latin typeface="Arial" panose="020B0604020202020204" pitchFamily="34" charset="0"/>
                <a:cs typeface="Arial" panose="020B0604020202020204" pitchFamily="34" charset="0"/>
              </a:rPr>
              <a:t>Take-Away Messages</a:t>
            </a:r>
          </a:p>
        </p:txBody>
      </p:sp>
      <p:sp>
        <p:nvSpPr>
          <p:cNvPr id="58371" name="Rectangle 3"/>
          <p:cNvSpPr>
            <a:spLocks noGrp="1" noChangeArrowheads="1"/>
          </p:cNvSpPr>
          <p:nvPr>
            <p:ph type="body" sz="quarter" idx="11"/>
          </p:nvPr>
        </p:nvSpPr>
        <p:spPr/>
        <p:txBody>
          <a:bodyPr/>
          <a:lstStyle/>
          <a:p>
            <a:pPr marL="571500" indent="-571500" eaLnBrk="1" hangingPunct="1">
              <a:lnSpc>
                <a:spcPct val="90000"/>
              </a:lnSpc>
              <a:buClr>
                <a:srgbClr val="FFC000"/>
              </a:buClr>
              <a:buFont typeface="Arial" panose="020B0604020202020204" pitchFamily="34" charset="0"/>
              <a:buChar char="•"/>
            </a:pPr>
            <a:r>
              <a:rPr lang="en-US" altLang="en-US" sz="3600" dirty="0">
                <a:latin typeface="Arial" panose="020B0604020202020204" pitchFamily="34" charset="0"/>
              </a:rPr>
              <a:t>Strong longitudinal associations among bullying, homophobic bantering, and sexual harassment perpetration.</a:t>
            </a:r>
          </a:p>
          <a:p>
            <a:pPr marL="571500" indent="-571500" eaLnBrk="1" hangingPunct="1">
              <a:lnSpc>
                <a:spcPct val="90000"/>
              </a:lnSpc>
              <a:buClr>
                <a:srgbClr val="FFC000"/>
              </a:buClr>
              <a:buFont typeface="Arial" panose="020B0604020202020204" pitchFamily="34" charset="0"/>
              <a:buChar char="•"/>
            </a:pPr>
            <a:r>
              <a:rPr lang="en-US" altLang="en-US" sz="3600" dirty="0">
                <a:latin typeface="Arial" panose="020B0604020202020204" pitchFamily="34" charset="0"/>
              </a:rPr>
              <a:t>For boys, bullying sexual violence link moderated by homophobic name-calling (Espelage et al., 2014)</a:t>
            </a:r>
          </a:p>
          <a:p>
            <a:pPr eaLnBrk="1" hangingPunct="1">
              <a:lnSpc>
                <a:spcPct val="90000"/>
              </a:lnSpc>
            </a:pPr>
            <a:endParaRPr lang="en-US" altLang="en-US" sz="3200" dirty="0">
              <a:latin typeface="Arial" panose="020B0604020202020204" pitchFamily="34" charset="0"/>
            </a:endParaRPr>
          </a:p>
        </p:txBody>
      </p:sp>
    </p:spTree>
    <p:extLst>
      <p:ext uri="{BB962C8B-B14F-4D97-AF65-F5344CB8AC3E}">
        <p14:creationId xmlns:p14="http://schemas.microsoft.com/office/powerpoint/2010/main" val="3835424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0EA307-62C6-E94A-985A-3C457FC27412}"/>
              </a:ext>
            </a:extLst>
          </p:cNvPr>
          <p:cNvSpPr>
            <a:spLocks noGrp="1"/>
          </p:cNvSpPr>
          <p:nvPr>
            <p:ph type="title"/>
          </p:nvPr>
        </p:nvSpPr>
        <p:spPr>
          <a:xfrm>
            <a:off x="495300" y="384406"/>
            <a:ext cx="8153400" cy="990600"/>
          </a:xfrm>
        </p:spPr>
        <p:txBody>
          <a:bodyPr/>
          <a:lstStyle/>
          <a:p>
            <a:r>
              <a:rPr lang="en-US" sz="3600" b="1" dirty="0">
                <a:solidFill>
                  <a:schemeClr val="accent1"/>
                </a:solidFill>
                <a:latin typeface="Arial" panose="020B0604020202020204" pitchFamily="34" charset="0"/>
                <a:cs typeface="Arial" panose="020B0604020202020204" pitchFamily="34" charset="0"/>
              </a:rPr>
              <a:t>Multi-Mediation Effect</a:t>
            </a:r>
            <a:endParaRPr lang="en-US" sz="3600" dirty="0">
              <a:solidFill>
                <a:schemeClr val="accent1"/>
              </a:solidFill>
            </a:endParaRPr>
          </a:p>
        </p:txBody>
      </p:sp>
      <p:grpSp>
        <p:nvGrpSpPr>
          <p:cNvPr id="4" name="Group 3">
            <a:extLst>
              <a:ext uri="{FF2B5EF4-FFF2-40B4-BE49-F238E27FC236}">
                <a16:creationId xmlns:a16="http://schemas.microsoft.com/office/drawing/2014/main" xmlns="" id="{B29AB1BC-7B00-644E-833C-0512D8FFBA0F}"/>
              </a:ext>
            </a:extLst>
          </p:cNvPr>
          <p:cNvGrpSpPr/>
          <p:nvPr/>
        </p:nvGrpSpPr>
        <p:grpSpPr>
          <a:xfrm>
            <a:off x="2128837" y="2005013"/>
            <a:ext cx="4886325" cy="2847975"/>
            <a:chOff x="0" y="0"/>
            <a:chExt cx="5638800" cy="3143250"/>
          </a:xfrm>
        </p:grpSpPr>
        <p:grpSp>
          <p:nvGrpSpPr>
            <p:cNvPr id="5" name="Group 4">
              <a:extLst>
                <a:ext uri="{FF2B5EF4-FFF2-40B4-BE49-F238E27FC236}">
                  <a16:creationId xmlns:a16="http://schemas.microsoft.com/office/drawing/2014/main" xmlns="" id="{297EFA64-370B-DC49-9DD4-C673C95E9655}"/>
                </a:ext>
              </a:extLst>
            </p:cNvPr>
            <p:cNvGrpSpPr/>
            <p:nvPr/>
          </p:nvGrpSpPr>
          <p:grpSpPr>
            <a:xfrm>
              <a:off x="0" y="0"/>
              <a:ext cx="5638800" cy="3143250"/>
              <a:chOff x="0" y="0"/>
              <a:chExt cx="5638800" cy="3143250"/>
            </a:xfrm>
          </p:grpSpPr>
          <p:grpSp>
            <p:nvGrpSpPr>
              <p:cNvPr id="11" name="Group 10">
                <a:extLst>
                  <a:ext uri="{FF2B5EF4-FFF2-40B4-BE49-F238E27FC236}">
                    <a16:creationId xmlns:a16="http://schemas.microsoft.com/office/drawing/2014/main" xmlns="" id="{055A48C4-F627-7D4B-8235-814965BDB9F9}"/>
                  </a:ext>
                </a:extLst>
              </p:cNvPr>
              <p:cNvGrpSpPr/>
              <p:nvPr/>
            </p:nvGrpSpPr>
            <p:grpSpPr>
              <a:xfrm>
                <a:off x="0" y="0"/>
                <a:ext cx="5638800" cy="2028825"/>
                <a:chOff x="0" y="0"/>
                <a:chExt cx="5638800" cy="2028825"/>
              </a:xfrm>
            </p:grpSpPr>
            <p:sp>
              <p:nvSpPr>
                <p:cNvPr id="15" name="Rectangle 14">
                  <a:extLst>
                    <a:ext uri="{FF2B5EF4-FFF2-40B4-BE49-F238E27FC236}">
                      <a16:creationId xmlns:a16="http://schemas.microsoft.com/office/drawing/2014/main" xmlns="" id="{C2B71793-201C-8B4B-B05F-9B92AACA381C}"/>
                    </a:ext>
                  </a:extLst>
                </p:cNvPr>
                <p:cNvSpPr/>
                <p:nvPr/>
              </p:nvSpPr>
              <p:spPr>
                <a:xfrm>
                  <a:off x="0" y="1276350"/>
                  <a:ext cx="1095375" cy="75247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100">
                      <a:effectLst/>
                      <a:ea typeface="Calibri" panose="020F0502020204030204" pitchFamily="34" charset="0"/>
                      <a:cs typeface="Times New Roman" panose="02020603050405020304" pitchFamily="18" charset="0"/>
                    </a:rPr>
                    <a:t>Bullying</a:t>
                  </a:r>
                </a:p>
                <a:p>
                  <a:pPr marL="0" marR="0" algn="ctr">
                    <a:lnSpc>
                      <a:spcPct val="107000"/>
                    </a:lnSpc>
                    <a:spcBef>
                      <a:spcPts val="0"/>
                    </a:spcBef>
                    <a:spcAft>
                      <a:spcPts val="0"/>
                    </a:spcAft>
                  </a:pPr>
                  <a:r>
                    <a:rPr lang="en-US" sz="1100">
                      <a:effectLst/>
                      <a:ea typeface="Calibri" panose="020F0502020204030204" pitchFamily="34" charset="0"/>
                      <a:cs typeface="Times New Roman" panose="02020603050405020304" pitchFamily="18" charset="0"/>
                    </a:rPr>
                    <a:t>Perpetration</a:t>
                  </a:r>
                </a:p>
              </p:txBody>
            </p:sp>
            <p:sp>
              <p:nvSpPr>
                <p:cNvPr id="16" name="Rectangle 15">
                  <a:extLst>
                    <a:ext uri="{FF2B5EF4-FFF2-40B4-BE49-F238E27FC236}">
                      <a16:creationId xmlns:a16="http://schemas.microsoft.com/office/drawing/2014/main" xmlns="" id="{E1F0BE07-F7E2-714E-B4CE-0A6A2FD6C97F}"/>
                    </a:ext>
                  </a:extLst>
                </p:cNvPr>
                <p:cNvSpPr/>
                <p:nvPr/>
              </p:nvSpPr>
              <p:spPr>
                <a:xfrm>
                  <a:off x="2276475" y="0"/>
                  <a:ext cx="1095375" cy="75247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100">
                      <a:effectLst/>
                      <a:ea typeface="Calibri" panose="020F0502020204030204" pitchFamily="34" charset="0"/>
                      <a:cs typeface="Times New Roman" panose="02020603050405020304" pitchFamily="18" charset="0"/>
                    </a:rPr>
                    <a:t>Homophobic Perpetration</a:t>
                  </a:r>
                </a:p>
              </p:txBody>
            </p:sp>
            <p:sp>
              <p:nvSpPr>
                <p:cNvPr id="17" name="Rectangle 16">
                  <a:extLst>
                    <a:ext uri="{FF2B5EF4-FFF2-40B4-BE49-F238E27FC236}">
                      <a16:creationId xmlns:a16="http://schemas.microsoft.com/office/drawing/2014/main" xmlns="" id="{4B6F6714-45CF-B941-9CAA-DEF76C1EE266}"/>
                    </a:ext>
                  </a:extLst>
                </p:cNvPr>
                <p:cNvSpPr/>
                <p:nvPr/>
              </p:nvSpPr>
              <p:spPr>
                <a:xfrm>
                  <a:off x="4543425" y="1276350"/>
                  <a:ext cx="1095375" cy="75247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100">
                      <a:effectLst/>
                      <a:ea typeface="Calibri" panose="020F0502020204030204" pitchFamily="34" charset="0"/>
                      <a:cs typeface="Times New Roman" panose="02020603050405020304" pitchFamily="18" charset="0"/>
                    </a:rPr>
                    <a:t>Sexual Violence</a:t>
                  </a:r>
                </a:p>
                <a:p>
                  <a:pPr marL="0" marR="0" algn="ctr">
                    <a:lnSpc>
                      <a:spcPct val="107000"/>
                    </a:lnSpc>
                    <a:spcBef>
                      <a:spcPts val="0"/>
                    </a:spcBef>
                    <a:spcAft>
                      <a:spcPts val="0"/>
                    </a:spcAft>
                  </a:pPr>
                  <a:r>
                    <a:rPr lang="en-US" sz="1100">
                      <a:effectLst/>
                      <a:ea typeface="Calibri" panose="020F0502020204030204" pitchFamily="34" charset="0"/>
                      <a:cs typeface="Times New Roman" panose="02020603050405020304" pitchFamily="18" charset="0"/>
                    </a:rPr>
                    <a:t>Perpetration</a:t>
                  </a:r>
                </a:p>
              </p:txBody>
            </p:sp>
            <p:cxnSp>
              <p:nvCxnSpPr>
                <p:cNvPr id="18" name="Straight Arrow Connector 17">
                  <a:extLst>
                    <a:ext uri="{FF2B5EF4-FFF2-40B4-BE49-F238E27FC236}">
                      <a16:creationId xmlns:a16="http://schemas.microsoft.com/office/drawing/2014/main" xmlns="" id="{A665FF17-CB0F-3747-B258-1A534A49DD45}"/>
                    </a:ext>
                  </a:extLst>
                </p:cNvPr>
                <p:cNvCxnSpPr/>
                <p:nvPr/>
              </p:nvCxnSpPr>
              <p:spPr>
                <a:xfrm flipV="1">
                  <a:off x="533400" y="361950"/>
                  <a:ext cx="1743075" cy="914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xmlns="" id="{2D34B4C5-0594-F94C-B774-CD5E7582B685}"/>
                    </a:ext>
                  </a:extLst>
                </p:cNvPr>
                <p:cNvCxnSpPr/>
                <p:nvPr/>
              </p:nvCxnSpPr>
              <p:spPr>
                <a:xfrm flipV="1">
                  <a:off x="1095375" y="1657350"/>
                  <a:ext cx="3448050" cy="381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xmlns="" id="{38201F9E-B2C1-A64F-801B-832C5E3EAF49}"/>
                    </a:ext>
                  </a:extLst>
                </p:cNvPr>
                <p:cNvCxnSpPr/>
                <p:nvPr/>
              </p:nvCxnSpPr>
              <p:spPr>
                <a:xfrm>
                  <a:off x="3371850" y="295275"/>
                  <a:ext cx="1638300" cy="9810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2" name="Rectangle 11">
                <a:extLst>
                  <a:ext uri="{FF2B5EF4-FFF2-40B4-BE49-F238E27FC236}">
                    <a16:creationId xmlns:a16="http://schemas.microsoft.com/office/drawing/2014/main" xmlns="" id="{3CF4B21D-4C9F-5543-A92E-2CB9B4514B28}"/>
                  </a:ext>
                </a:extLst>
              </p:cNvPr>
              <p:cNvSpPr/>
              <p:nvPr/>
            </p:nvSpPr>
            <p:spPr>
              <a:xfrm>
                <a:off x="2276475" y="2390775"/>
                <a:ext cx="1095375" cy="75247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100">
                    <a:effectLst/>
                    <a:ea typeface="Calibri" panose="020F0502020204030204" pitchFamily="34" charset="0"/>
                    <a:cs typeface="Times New Roman" panose="02020603050405020304" pitchFamily="18" charset="0"/>
                  </a:rPr>
                  <a:t>Homophobic</a:t>
                </a:r>
              </a:p>
              <a:p>
                <a:pPr marL="0" marR="0" algn="ctr">
                  <a:lnSpc>
                    <a:spcPct val="107000"/>
                  </a:lnSpc>
                  <a:spcBef>
                    <a:spcPts val="0"/>
                  </a:spcBef>
                  <a:spcAft>
                    <a:spcPts val="0"/>
                  </a:spcAft>
                </a:pPr>
                <a:r>
                  <a:rPr lang="en-US" sz="1100">
                    <a:effectLst/>
                    <a:ea typeface="Calibri" panose="020F0502020204030204" pitchFamily="34" charset="0"/>
                    <a:cs typeface="Times New Roman" panose="02020603050405020304" pitchFamily="18" charset="0"/>
                  </a:rPr>
                  <a:t>Victimization</a:t>
                </a:r>
              </a:p>
            </p:txBody>
          </p:sp>
          <p:cxnSp>
            <p:nvCxnSpPr>
              <p:cNvPr id="13" name="Straight Arrow Connector 12">
                <a:extLst>
                  <a:ext uri="{FF2B5EF4-FFF2-40B4-BE49-F238E27FC236}">
                    <a16:creationId xmlns:a16="http://schemas.microsoft.com/office/drawing/2014/main" xmlns="" id="{B377EDDA-0601-7A4B-B705-E433861DF073}"/>
                  </a:ext>
                </a:extLst>
              </p:cNvPr>
              <p:cNvCxnSpPr/>
              <p:nvPr/>
            </p:nvCxnSpPr>
            <p:spPr>
              <a:xfrm>
                <a:off x="533400" y="2028825"/>
                <a:ext cx="1743075" cy="8096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xmlns="" id="{875E04E7-F9F1-7645-B45A-097B24B85F7A}"/>
                  </a:ext>
                </a:extLst>
              </p:cNvPr>
              <p:cNvCxnSpPr/>
              <p:nvPr/>
            </p:nvCxnSpPr>
            <p:spPr>
              <a:xfrm flipV="1">
                <a:off x="3371850" y="2028825"/>
                <a:ext cx="1743075" cy="762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6" name="Text Box 14">
              <a:extLst>
                <a:ext uri="{FF2B5EF4-FFF2-40B4-BE49-F238E27FC236}">
                  <a16:creationId xmlns:a16="http://schemas.microsoft.com/office/drawing/2014/main" xmlns="" id="{CA8F2CD9-4530-0142-AA98-88A59D50897D}"/>
                </a:ext>
              </a:extLst>
            </p:cNvPr>
            <p:cNvSpPr txBox="1"/>
            <p:nvPr/>
          </p:nvSpPr>
          <p:spPr>
            <a:xfrm>
              <a:off x="293480" y="507678"/>
              <a:ext cx="1234524" cy="30018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B</a:t>
              </a:r>
              <a:r>
                <a:rPr lang="en-US" sz="1100">
                  <a:effectLst/>
                  <a:latin typeface="Calibri" panose="020F0502020204030204" pitchFamily="34" charset="0"/>
                  <a:ea typeface="Calibri" panose="020F0502020204030204" pitchFamily="34" charset="0"/>
                  <a:cs typeface="Times New Roman" panose="02020603050405020304" pitchFamily="18" charset="0"/>
                </a:rPr>
                <a:t> = 0.41 (0.03)</a:t>
              </a:r>
            </a:p>
          </p:txBody>
        </p:sp>
        <p:sp>
          <p:nvSpPr>
            <p:cNvPr id="7" name="Text Box 15">
              <a:extLst>
                <a:ext uri="{FF2B5EF4-FFF2-40B4-BE49-F238E27FC236}">
                  <a16:creationId xmlns:a16="http://schemas.microsoft.com/office/drawing/2014/main" xmlns="" id="{EE6ADDE0-4DC5-CE4F-BC33-A9C1314F9EEB}"/>
                </a:ext>
              </a:extLst>
            </p:cNvPr>
            <p:cNvSpPr txBox="1"/>
            <p:nvPr/>
          </p:nvSpPr>
          <p:spPr>
            <a:xfrm>
              <a:off x="4425505" y="274249"/>
              <a:ext cx="1213295" cy="54114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B</a:t>
              </a:r>
              <a:r>
                <a:rPr lang="en-US" sz="1100">
                  <a:effectLst/>
                  <a:latin typeface="Calibri" panose="020F0502020204030204" pitchFamily="34" charset="0"/>
                  <a:ea typeface="Calibri" panose="020F0502020204030204" pitchFamily="34" charset="0"/>
                  <a:cs typeface="Times New Roman" panose="02020603050405020304" pitchFamily="18" charset="0"/>
                </a:rPr>
                <a:t> = 1.9 (0.16)</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AOR = 6.73</a:t>
              </a:r>
            </a:p>
          </p:txBody>
        </p:sp>
        <p:sp>
          <p:nvSpPr>
            <p:cNvPr id="8" name="Text Box 16">
              <a:extLst>
                <a:ext uri="{FF2B5EF4-FFF2-40B4-BE49-F238E27FC236}">
                  <a16:creationId xmlns:a16="http://schemas.microsoft.com/office/drawing/2014/main" xmlns="" id="{1BF0C640-0CD2-C64B-BFFF-940E0CD7A721}"/>
                </a:ext>
              </a:extLst>
            </p:cNvPr>
            <p:cNvSpPr txBox="1"/>
            <p:nvPr/>
          </p:nvSpPr>
          <p:spPr>
            <a:xfrm>
              <a:off x="2228850" y="1070050"/>
              <a:ext cx="1222579" cy="46478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B</a:t>
              </a:r>
              <a:r>
                <a:rPr lang="en-US" sz="1100">
                  <a:effectLst/>
                  <a:latin typeface="Calibri" panose="020F0502020204030204" pitchFamily="34" charset="0"/>
                  <a:ea typeface="Calibri" panose="020F0502020204030204" pitchFamily="34" charset="0"/>
                  <a:cs typeface="Times New Roman" panose="02020603050405020304" pitchFamily="18" charset="0"/>
                </a:rPr>
                <a:t> = 1.21 (0.21)</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OR = 3.31</a:t>
              </a:r>
            </a:p>
          </p:txBody>
        </p:sp>
        <p:sp>
          <p:nvSpPr>
            <p:cNvPr id="9" name="Text Box 17">
              <a:extLst>
                <a:ext uri="{FF2B5EF4-FFF2-40B4-BE49-F238E27FC236}">
                  <a16:creationId xmlns:a16="http://schemas.microsoft.com/office/drawing/2014/main" xmlns="" id="{BBE665AF-8E8D-F748-B3BF-A1701C373F0F}"/>
                </a:ext>
              </a:extLst>
            </p:cNvPr>
            <p:cNvSpPr txBox="1"/>
            <p:nvPr/>
          </p:nvSpPr>
          <p:spPr>
            <a:xfrm>
              <a:off x="4345647" y="2438399"/>
              <a:ext cx="1231913" cy="57870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B</a:t>
              </a:r>
              <a:r>
                <a:rPr lang="en-US" sz="1100">
                  <a:effectLst/>
                  <a:latin typeface="Calibri" panose="020F0502020204030204" pitchFamily="34" charset="0"/>
                  <a:ea typeface="Calibri" panose="020F0502020204030204" pitchFamily="34" charset="0"/>
                  <a:cs typeface="Times New Roman" panose="02020603050405020304" pitchFamily="18" charset="0"/>
                </a:rPr>
                <a:t> = -0.67 (0.18)</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AOR = 0.51</a:t>
              </a:r>
            </a:p>
          </p:txBody>
        </p:sp>
        <p:sp>
          <p:nvSpPr>
            <p:cNvPr id="10" name="Text Box 18">
              <a:extLst>
                <a:ext uri="{FF2B5EF4-FFF2-40B4-BE49-F238E27FC236}">
                  <a16:creationId xmlns:a16="http://schemas.microsoft.com/office/drawing/2014/main" xmlns="" id="{645966EA-7488-DB41-B658-F86A42ADFEEF}"/>
                </a:ext>
              </a:extLst>
            </p:cNvPr>
            <p:cNvSpPr txBox="1"/>
            <p:nvPr/>
          </p:nvSpPr>
          <p:spPr>
            <a:xfrm>
              <a:off x="224905" y="2516416"/>
              <a:ext cx="1268839" cy="48408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B</a:t>
              </a:r>
              <a:r>
                <a:rPr lang="en-US" sz="1100">
                  <a:effectLst/>
                  <a:latin typeface="Calibri" panose="020F0502020204030204" pitchFamily="34" charset="0"/>
                  <a:ea typeface="Calibri" panose="020F0502020204030204" pitchFamily="34" charset="0"/>
                  <a:cs typeface="Times New Roman" panose="02020603050405020304" pitchFamily="18" charset="0"/>
                </a:rPr>
                <a:t> = 0.13 (0.01)</a:t>
              </a:r>
            </a:p>
          </p:txBody>
        </p:sp>
      </p:grpSp>
      <p:sp>
        <p:nvSpPr>
          <p:cNvPr id="3" name="Rectangle 2">
            <a:extLst>
              <a:ext uri="{FF2B5EF4-FFF2-40B4-BE49-F238E27FC236}">
                <a16:creationId xmlns:a16="http://schemas.microsoft.com/office/drawing/2014/main" xmlns="" id="{A8C5A8EC-6415-884B-B5B2-BB40B75F8AD0}"/>
              </a:ext>
            </a:extLst>
          </p:cNvPr>
          <p:cNvSpPr/>
          <p:nvPr/>
        </p:nvSpPr>
        <p:spPr>
          <a:xfrm>
            <a:off x="5343702" y="6011886"/>
            <a:ext cx="3236784" cy="369332"/>
          </a:xfrm>
          <a:prstGeom prst="rect">
            <a:avLst/>
          </a:prstGeom>
        </p:spPr>
        <p:txBody>
          <a:bodyPr wrap="none">
            <a:spAutoFit/>
          </a:bodyPr>
          <a:lstStyle/>
          <a:p>
            <a:r>
              <a:rPr lang="en-US" altLang="en-US" b="1" dirty="0" err="1">
                <a:latin typeface="Arial" panose="020B0604020202020204" pitchFamily="34" charset="0"/>
              </a:rPr>
              <a:t>Espelage</a:t>
            </a:r>
            <a:r>
              <a:rPr lang="en-US" altLang="en-US" b="1" dirty="0">
                <a:latin typeface="Arial" panose="020B0604020202020204" pitchFamily="34" charset="0"/>
              </a:rPr>
              <a:t>, Basile et al., 2019</a:t>
            </a:r>
            <a:endParaRPr lang="en-US" dirty="0"/>
          </a:p>
        </p:txBody>
      </p:sp>
    </p:spTree>
    <p:extLst>
      <p:ext uri="{BB962C8B-B14F-4D97-AF65-F5344CB8AC3E}">
        <p14:creationId xmlns:p14="http://schemas.microsoft.com/office/powerpoint/2010/main" val="1523766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51461"/>
            <a:ext cx="7886700" cy="994172"/>
          </a:xfrm>
        </p:spPr>
        <p:txBody>
          <a:bodyPr>
            <a:normAutofit/>
          </a:bodyPr>
          <a:lstStyle/>
          <a:p>
            <a:r>
              <a:rPr lang="en-US" sz="4800" b="1" dirty="0">
                <a:solidFill>
                  <a:schemeClr val="accent1"/>
                </a:solidFill>
                <a:latin typeface="Arial" panose="020B0604020202020204" pitchFamily="34" charset="0"/>
                <a:cs typeface="Arial" panose="020B0604020202020204" pitchFamily="34" charset="0"/>
              </a:rPr>
              <a:t>Additional moderators</a:t>
            </a:r>
          </a:p>
        </p:txBody>
      </p:sp>
      <p:sp>
        <p:nvSpPr>
          <p:cNvPr id="3" name="Content Placeholder 2"/>
          <p:cNvSpPr>
            <a:spLocks noGrp="1"/>
          </p:cNvSpPr>
          <p:nvPr>
            <p:ph idx="1"/>
          </p:nvPr>
        </p:nvSpPr>
        <p:spPr>
          <a:xfrm>
            <a:off x="308017" y="1423911"/>
            <a:ext cx="7886700" cy="4513751"/>
          </a:xfrm>
        </p:spPr>
        <p:txBody>
          <a:bodyPr>
            <a:normAutofit/>
          </a:bodyPr>
          <a:lstStyle/>
          <a:p>
            <a:pPr marL="385763" indent="-385763">
              <a:buFont typeface="+mj-lt"/>
              <a:buAutoNum type="arabicPeriod"/>
            </a:pPr>
            <a:r>
              <a:rPr lang="en-US" sz="2400" dirty="0">
                <a:latin typeface="Arial" panose="020B0604020202020204" pitchFamily="34" charset="0"/>
                <a:cs typeface="Arial" panose="020B0604020202020204" pitchFamily="34" charset="0"/>
              </a:rPr>
              <a:t>Traditional masculinity ideology – Linked to gender-based harassment </a:t>
            </a:r>
            <a:r>
              <a:rPr lang="en-US" sz="1800" dirty="0">
                <a:latin typeface="Arial" panose="020B0604020202020204" pitchFamily="34" charset="0"/>
                <a:cs typeface="Arial" panose="020B0604020202020204" pitchFamily="34" charset="0"/>
              </a:rPr>
              <a:t>(Horn, 2007, Parrott, 2009, </a:t>
            </a:r>
            <a:r>
              <a:rPr lang="en-US" sz="1800" dirty="0" err="1">
                <a:latin typeface="Arial" panose="020B0604020202020204" pitchFamily="34" charset="0"/>
                <a:cs typeface="Arial" panose="020B0604020202020204" pitchFamily="34" charset="0"/>
              </a:rPr>
              <a:t>Pleck</a:t>
            </a:r>
            <a:r>
              <a:rPr lang="en-US" sz="1800" dirty="0">
                <a:latin typeface="Arial" panose="020B0604020202020204" pitchFamily="34" charset="0"/>
                <a:cs typeface="Arial" panose="020B0604020202020204" pitchFamily="34" charset="0"/>
              </a:rPr>
              <a:t>, 1995) </a:t>
            </a:r>
          </a:p>
          <a:p>
            <a:pPr marL="385763" indent="-385763">
              <a:buFont typeface="+mj-lt"/>
              <a:buAutoNum type="arabicPeriod"/>
            </a:pPr>
            <a:r>
              <a:rPr lang="en-US" sz="2400" dirty="0">
                <a:latin typeface="Arial" panose="020B0604020202020204" pitchFamily="34" charset="0"/>
                <a:cs typeface="Arial" panose="020B0604020202020204" pitchFamily="34" charset="0"/>
              </a:rPr>
              <a:t>Social dominance – Linked to bullying &amp; sexual harassment </a:t>
            </a:r>
            <a:r>
              <a:rPr lang="en-US" sz="1800" dirty="0">
                <a:latin typeface="Arial" panose="020B0604020202020204" pitchFamily="34" charset="0"/>
                <a:cs typeface="Arial" panose="020B0604020202020204" pitchFamily="34" charset="0"/>
              </a:rPr>
              <a:t>(McMaster et al., 2002; Pellegrini, 2001; Volk, Camilleri, Dane, &amp; Marini, 2012) </a:t>
            </a:r>
          </a:p>
          <a:p>
            <a:pPr marL="385763" indent="-385763">
              <a:buFont typeface="+mj-lt"/>
              <a:buAutoNum type="arabicPeriod"/>
            </a:pPr>
            <a:r>
              <a:rPr lang="en-US" sz="2400" dirty="0">
                <a:latin typeface="Arial" panose="020B0604020202020204" pitchFamily="34" charset="0"/>
                <a:cs typeface="Arial" panose="020B0604020202020204" pitchFamily="34" charset="0"/>
              </a:rPr>
              <a:t>Dismissive attitudes toward sexual harassment – Associated with greater sexual violence perp and victimization (</a:t>
            </a:r>
            <a:r>
              <a:rPr lang="en-US" sz="1800" dirty="0" err="1">
                <a:latin typeface="Arial" panose="020B0604020202020204" pitchFamily="34" charset="0"/>
                <a:cs typeface="Arial" panose="020B0604020202020204" pitchFamily="34" charset="0"/>
              </a:rPr>
              <a:t>Charmaraman</a:t>
            </a:r>
            <a:r>
              <a:rPr lang="en-US" sz="1800" dirty="0">
                <a:latin typeface="Arial" panose="020B0604020202020204" pitchFamily="34" charset="0"/>
                <a:cs typeface="Arial" panose="020B0604020202020204" pitchFamily="34" charset="0"/>
              </a:rPr>
              <a:t>, Jones, Stein, &amp; Espelage, 2013; Rogers et al., 2017) </a:t>
            </a:r>
          </a:p>
          <a:p>
            <a:pPr marL="0" indent="0"/>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dirty="0"/>
          </a:p>
          <a:p>
            <a:pPr marL="385763" indent="-385763">
              <a:buFont typeface="+mj-lt"/>
              <a:buAutoNum type="arabicPeriod"/>
            </a:pPr>
            <a:endParaRPr lang="en-US" dirty="0"/>
          </a:p>
          <a:p>
            <a:pPr marL="385763" indent="-385763">
              <a:buFont typeface="+mj-lt"/>
              <a:buAutoNum type="arabicPeriod"/>
            </a:pPr>
            <a:endParaRPr lang="en-US" dirty="0"/>
          </a:p>
          <a:p>
            <a:pPr marL="385763" indent="-385763">
              <a:buFont typeface="+mj-lt"/>
              <a:buAutoNum type="arabicPeriod"/>
            </a:pPr>
            <a:endParaRPr lang="en-US" dirty="0"/>
          </a:p>
        </p:txBody>
      </p:sp>
    </p:spTree>
    <p:extLst>
      <p:ext uri="{BB962C8B-B14F-4D97-AF65-F5344CB8AC3E}">
        <p14:creationId xmlns:p14="http://schemas.microsoft.com/office/powerpoint/2010/main" val="3166658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51461"/>
            <a:ext cx="7886700" cy="994172"/>
          </a:xfrm>
        </p:spPr>
        <p:txBody>
          <a:bodyPr>
            <a:normAutofit/>
          </a:bodyPr>
          <a:lstStyle/>
          <a:p>
            <a:r>
              <a:rPr lang="en-US" sz="4800" b="1" dirty="0">
                <a:solidFill>
                  <a:schemeClr val="accent1"/>
                </a:solidFill>
                <a:latin typeface="Arial" panose="020B0604020202020204" pitchFamily="34" charset="0"/>
                <a:cs typeface="Arial" panose="020B0604020202020204" pitchFamily="34" charset="0"/>
              </a:rPr>
              <a:t>Discussion </a:t>
            </a:r>
          </a:p>
        </p:txBody>
      </p:sp>
      <p:sp>
        <p:nvSpPr>
          <p:cNvPr id="3" name="Content Placeholder 2"/>
          <p:cNvSpPr>
            <a:spLocks noGrp="1"/>
          </p:cNvSpPr>
          <p:nvPr>
            <p:ph idx="1"/>
          </p:nvPr>
        </p:nvSpPr>
        <p:spPr>
          <a:xfrm>
            <a:off x="308017" y="1423911"/>
            <a:ext cx="7886700" cy="4513751"/>
          </a:xfrm>
        </p:spPr>
        <p:txBody>
          <a:bodyPr>
            <a:normAutofit lnSpcReduction="10000"/>
          </a:bodyPr>
          <a:lstStyle/>
          <a:p>
            <a:pPr marL="385763" indent="-385763">
              <a:buFont typeface="Arial" panose="020B0604020202020204" pitchFamily="34" charset="0"/>
              <a:buChar char="•"/>
            </a:pPr>
            <a:r>
              <a:rPr lang="en-US" sz="2800" dirty="0">
                <a:latin typeface="Arial" panose="020B0604020202020204" pitchFamily="34" charset="0"/>
                <a:cs typeface="Arial" panose="020B0604020202020204" pitchFamily="34" charset="0"/>
              </a:rPr>
              <a:t>A comprehensive approach that addresses the climate that may give potential perpetrators the license to perpetrate is important and may diffuse risk for sexual violence perpetration later in high school and emerging adulthood. </a:t>
            </a:r>
          </a:p>
          <a:p>
            <a:pPr marL="385763" indent="-385763">
              <a:buFont typeface="Arial" panose="020B0604020202020204" pitchFamily="34" charset="0"/>
              <a:buChar char="•"/>
            </a:pPr>
            <a:r>
              <a:rPr lang="en-US" sz="2800" dirty="0">
                <a:latin typeface="Arial" panose="020B0604020202020204" pitchFamily="34" charset="0"/>
                <a:cs typeface="Arial" panose="020B0604020202020204" pitchFamily="34" charset="0"/>
              </a:rPr>
              <a:t>Another important piece of prevention programming suggested by this research is counteracting perceptions of gender non-conformity (Messerschmidt, 2000; Meyer, 2008).</a:t>
            </a:r>
          </a:p>
          <a:p>
            <a:endParaRPr lang="en-US" sz="1400" dirty="0"/>
          </a:p>
          <a:p>
            <a:pPr marL="385763" indent="-385763">
              <a:buFont typeface="+mj-lt"/>
              <a:buAutoNum type="arabicPeriod"/>
            </a:pPr>
            <a:endParaRPr lang="en-US" dirty="0"/>
          </a:p>
          <a:p>
            <a:pPr marL="385763" indent="-385763">
              <a:buFont typeface="+mj-lt"/>
              <a:buAutoNum type="arabicPeriod"/>
            </a:pPr>
            <a:endParaRPr lang="en-US" dirty="0"/>
          </a:p>
          <a:p>
            <a:pPr marL="385763" indent="-385763">
              <a:buFont typeface="+mj-lt"/>
              <a:buAutoNum type="arabicPeriod"/>
            </a:pPr>
            <a:endParaRPr lang="en-US" dirty="0"/>
          </a:p>
        </p:txBody>
      </p:sp>
    </p:spTree>
    <p:extLst>
      <p:ext uri="{BB962C8B-B14F-4D97-AF65-F5344CB8AC3E}">
        <p14:creationId xmlns:p14="http://schemas.microsoft.com/office/powerpoint/2010/main" val="2158654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Developmental model of bullying, sexual harassment and dating violence </a:t>
            </a:r>
          </a:p>
        </p:txBody>
      </p:sp>
      <p:pic>
        <p:nvPicPr>
          <p:cNvPr id="4" name="Content Placeholder 3" descr="C:\Users\Espelage\AppData\Local\Temp\revised_fig_1.png"/>
          <p:cNvPicPr>
            <a:picLocks noGrp="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135359" y="1524519"/>
            <a:ext cx="7695190" cy="3744191"/>
          </a:xfrm>
          <a:prstGeom prst="rect">
            <a:avLst/>
          </a:prstGeom>
          <a:noFill/>
          <a:ln>
            <a:noFill/>
          </a:ln>
        </p:spPr>
      </p:pic>
      <p:sp>
        <p:nvSpPr>
          <p:cNvPr id="6" name="TextBox 5"/>
          <p:cNvSpPr txBox="1"/>
          <p:nvPr/>
        </p:nvSpPr>
        <p:spPr>
          <a:xfrm>
            <a:off x="3439668" y="5802630"/>
            <a:ext cx="4949496" cy="646331"/>
          </a:xfrm>
          <a:prstGeom prst="rect">
            <a:avLst/>
          </a:prstGeom>
          <a:noFill/>
        </p:spPr>
        <p:txBody>
          <a:bodyPr wrap="none" rtlCol="0">
            <a:spAutoFit/>
          </a:bodyPr>
          <a:lstStyle/>
          <a:p>
            <a:r>
              <a:rPr lang="en-US" altLang="en-US" b="1" dirty="0"/>
              <a:t>NIJ Grant (MUOFX-0022) to Dorothy Espelage (PI) </a:t>
            </a:r>
          </a:p>
          <a:p>
            <a:r>
              <a:rPr lang="en-US" dirty="0"/>
              <a:t>Espelage, Low, Anderson, &amp; De La Rue, 2014</a:t>
            </a:r>
          </a:p>
        </p:txBody>
      </p:sp>
    </p:spTree>
    <p:extLst>
      <p:ext uri="{BB962C8B-B14F-4D97-AF65-F5344CB8AC3E}">
        <p14:creationId xmlns:p14="http://schemas.microsoft.com/office/powerpoint/2010/main" val="1745442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eaLnBrk="1" hangingPunct="1"/>
            <a:r>
              <a:rPr lang="en-US" altLang="en-US" dirty="0">
                <a:cs typeface="Arial" panose="020B0604020202020204" pitchFamily="34" charset="0"/>
              </a:rPr>
              <a:t>Implications for Prevention</a:t>
            </a:r>
          </a:p>
        </p:txBody>
      </p:sp>
      <p:sp>
        <p:nvSpPr>
          <p:cNvPr id="60419" name="Rectangle 3"/>
          <p:cNvSpPr>
            <a:spLocks noGrp="1" noChangeArrowheads="1"/>
          </p:cNvSpPr>
          <p:nvPr>
            <p:ph type="body" sz="quarter" idx="11"/>
          </p:nvPr>
        </p:nvSpPr>
        <p:spPr>
          <a:xfrm>
            <a:off x="304800" y="1465118"/>
            <a:ext cx="7848600" cy="4648200"/>
          </a:xfrm>
        </p:spPr>
        <p:txBody>
          <a:bodyPr/>
          <a:lstStyle/>
          <a:p>
            <a:pPr eaLnBrk="1" hangingPunct="1">
              <a:lnSpc>
                <a:spcPct val="90000"/>
              </a:lnSpc>
              <a:buClr>
                <a:srgbClr val="FFC000"/>
              </a:buClr>
              <a:buFont typeface="Arial" panose="020B0604020202020204" pitchFamily="34" charset="0"/>
              <a:buChar char="•"/>
            </a:pPr>
            <a:r>
              <a:rPr lang="en-US" altLang="en-US" sz="2400" dirty="0">
                <a:latin typeface="Arial" panose="020B0604020202020204" pitchFamily="34" charset="0"/>
              </a:rPr>
              <a:t>Research must consider multiple contexts to identify longitudinal predictors, mediators, moderators associated with outcomes for youth who bully and later forms of violence.</a:t>
            </a:r>
          </a:p>
          <a:p>
            <a:pPr eaLnBrk="1" hangingPunct="1">
              <a:lnSpc>
                <a:spcPct val="90000"/>
              </a:lnSpc>
              <a:buClr>
                <a:srgbClr val="FFC000"/>
              </a:buClr>
              <a:buFont typeface="Arial" panose="020B0604020202020204" pitchFamily="34" charset="0"/>
              <a:buChar char="•"/>
            </a:pPr>
            <a:endParaRPr lang="en-US" altLang="en-US" sz="2400" dirty="0">
              <a:latin typeface="Arial" panose="020B0604020202020204" pitchFamily="34" charset="0"/>
            </a:endParaRPr>
          </a:p>
          <a:p>
            <a:pPr eaLnBrk="1" hangingPunct="1">
              <a:lnSpc>
                <a:spcPct val="90000"/>
              </a:lnSpc>
              <a:buClr>
                <a:srgbClr val="FFC000"/>
              </a:buClr>
              <a:buFont typeface="Arial" panose="020B0604020202020204" pitchFamily="34" charset="0"/>
              <a:buChar char="•"/>
            </a:pPr>
            <a:r>
              <a:rPr lang="en-US" altLang="en-US" sz="2400" dirty="0">
                <a:latin typeface="Arial" panose="020B0604020202020204" pitchFamily="34" charset="0"/>
              </a:rPr>
              <a:t>Bullying programs need to incorporate discussion of gender-based name-calling, sexual violence, and gender expression (homophobic language; Birkett &amp; Espelage, 2010; Meyer, 2009, 2010; Espelage, 2016).</a:t>
            </a:r>
          </a:p>
          <a:p>
            <a:pPr eaLnBrk="1" hangingPunct="1">
              <a:lnSpc>
                <a:spcPct val="90000"/>
              </a:lnSpc>
              <a:buClr>
                <a:srgbClr val="FFC000"/>
              </a:buClr>
              <a:buFont typeface="Arial" panose="020B0604020202020204" pitchFamily="34" charset="0"/>
              <a:buChar char="•"/>
            </a:pPr>
            <a:endParaRPr lang="en-US" altLang="en-US" sz="2400" dirty="0">
              <a:latin typeface="Arial" panose="020B0604020202020204" pitchFamily="34" charset="0"/>
            </a:endParaRPr>
          </a:p>
        </p:txBody>
      </p:sp>
    </p:spTree>
    <p:extLst>
      <p:ext uri="{BB962C8B-B14F-4D97-AF65-F5344CB8AC3E}">
        <p14:creationId xmlns:p14="http://schemas.microsoft.com/office/powerpoint/2010/main" val="1824415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en-US" b="1" dirty="0"/>
              <a:t>Social-Ecological Perspective </a:t>
            </a:r>
          </a:p>
        </p:txBody>
      </p:sp>
      <p:grpSp>
        <p:nvGrpSpPr>
          <p:cNvPr id="27651" name="Group 2"/>
          <p:cNvGrpSpPr>
            <a:grpSpLocks/>
          </p:cNvGrpSpPr>
          <p:nvPr/>
        </p:nvGrpSpPr>
        <p:grpSpPr bwMode="auto">
          <a:xfrm>
            <a:off x="138546" y="1683327"/>
            <a:ext cx="8382000" cy="3352800"/>
            <a:chOff x="336" y="960"/>
            <a:chExt cx="5280" cy="2112"/>
          </a:xfrm>
        </p:grpSpPr>
        <p:sp>
          <p:nvSpPr>
            <p:cNvPr id="27653" name="Oval 3"/>
            <p:cNvSpPr>
              <a:spLocks noChangeArrowheads="1"/>
            </p:cNvSpPr>
            <p:nvPr/>
          </p:nvSpPr>
          <p:spPr bwMode="auto">
            <a:xfrm>
              <a:off x="336" y="960"/>
              <a:ext cx="5280" cy="2112"/>
            </a:xfrm>
            <a:prstGeom prst="ellipse">
              <a:avLst/>
            </a:prstGeom>
            <a:solidFill>
              <a:srgbClr val="CC66FF"/>
            </a:solidFill>
            <a:ln w="9525">
              <a:solidFill>
                <a:schemeClr val="accent1"/>
              </a:solidFill>
              <a:round/>
              <a:headEnd/>
              <a:tailEnd/>
            </a:ln>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endParaRPr lang="en-US" altLang="en-US" sz="1800">
                <a:latin typeface="Arial" pitchFamily="34" charset="0"/>
              </a:endParaRPr>
            </a:p>
          </p:txBody>
        </p:sp>
        <p:sp>
          <p:nvSpPr>
            <p:cNvPr id="27654" name="Oval 4"/>
            <p:cNvSpPr>
              <a:spLocks noChangeArrowheads="1"/>
            </p:cNvSpPr>
            <p:nvPr/>
          </p:nvSpPr>
          <p:spPr bwMode="auto">
            <a:xfrm>
              <a:off x="1392" y="1008"/>
              <a:ext cx="4224" cy="2016"/>
            </a:xfrm>
            <a:prstGeom prst="ellipse">
              <a:avLst/>
            </a:prstGeom>
            <a:solidFill>
              <a:srgbClr val="CC99FF"/>
            </a:solidFill>
            <a:ln w="9525">
              <a:solidFill>
                <a:schemeClr val="accent1"/>
              </a:solidFill>
              <a:round/>
              <a:headEnd/>
              <a:tailEnd/>
            </a:ln>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endParaRPr lang="en-US" altLang="en-US" sz="1800">
                <a:latin typeface="Arial" pitchFamily="34" charset="0"/>
              </a:endParaRPr>
            </a:p>
          </p:txBody>
        </p:sp>
        <p:sp>
          <p:nvSpPr>
            <p:cNvPr id="27655" name="Text Box 5"/>
            <p:cNvSpPr txBox="1">
              <a:spLocks noChangeArrowheads="1"/>
            </p:cNvSpPr>
            <p:nvPr/>
          </p:nvSpPr>
          <p:spPr bwMode="auto">
            <a:xfrm>
              <a:off x="1296" y="1891"/>
              <a:ext cx="104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50000"/>
                </a:spcBef>
                <a:buClrTx/>
                <a:buSzTx/>
                <a:buFontTx/>
                <a:buNone/>
              </a:pPr>
              <a:r>
                <a:rPr lang="en-US" altLang="en-US" sz="1600" b="1">
                  <a:solidFill>
                    <a:srgbClr val="000000"/>
                  </a:solidFill>
                  <a:latin typeface="Arial Narrow" pitchFamily="34" charset="0"/>
                </a:rPr>
                <a:t>Community</a:t>
              </a:r>
              <a:endParaRPr lang="en-US" altLang="en-US" sz="1600" b="1">
                <a:solidFill>
                  <a:srgbClr val="000000"/>
                </a:solidFill>
                <a:latin typeface="Arial" pitchFamily="34" charset="0"/>
              </a:endParaRPr>
            </a:p>
          </p:txBody>
        </p:sp>
        <p:sp>
          <p:nvSpPr>
            <p:cNvPr id="27656" name="Oval 6"/>
            <p:cNvSpPr>
              <a:spLocks noChangeArrowheads="1"/>
            </p:cNvSpPr>
            <p:nvPr/>
          </p:nvSpPr>
          <p:spPr bwMode="auto">
            <a:xfrm>
              <a:off x="2208" y="1104"/>
              <a:ext cx="3408" cy="1824"/>
            </a:xfrm>
            <a:prstGeom prst="ellipse">
              <a:avLst/>
            </a:prstGeom>
            <a:solidFill>
              <a:srgbClr val="6699FF"/>
            </a:solidFill>
            <a:ln w="9525">
              <a:solidFill>
                <a:schemeClr val="accent2"/>
              </a:solidFill>
              <a:round/>
              <a:headEnd/>
              <a:tailEnd/>
            </a:ln>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endParaRPr lang="en-US" altLang="en-US" sz="1800">
                <a:latin typeface="Arial" pitchFamily="34" charset="0"/>
              </a:endParaRPr>
            </a:p>
          </p:txBody>
        </p:sp>
        <p:sp>
          <p:nvSpPr>
            <p:cNvPr id="27657" name="Text Box 7"/>
            <p:cNvSpPr txBox="1">
              <a:spLocks noChangeArrowheads="1"/>
            </p:cNvSpPr>
            <p:nvPr/>
          </p:nvSpPr>
          <p:spPr bwMode="auto">
            <a:xfrm>
              <a:off x="2304" y="1891"/>
              <a:ext cx="936"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50000"/>
                </a:spcBef>
                <a:buClrTx/>
                <a:buSzTx/>
                <a:buFontTx/>
                <a:buNone/>
              </a:pPr>
              <a:r>
                <a:rPr lang="en-US" altLang="en-US" sz="1600" b="1">
                  <a:solidFill>
                    <a:srgbClr val="000000"/>
                  </a:solidFill>
                  <a:latin typeface="Arial Narrow" pitchFamily="34" charset="0"/>
                </a:rPr>
                <a:t>School</a:t>
              </a:r>
            </a:p>
            <a:p>
              <a:pPr algn="ctr" eaLnBrk="1" hangingPunct="1">
                <a:spcBef>
                  <a:spcPct val="50000"/>
                </a:spcBef>
                <a:buClrTx/>
                <a:buSzTx/>
                <a:buFontTx/>
                <a:buNone/>
              </a:pPr>
              <a:r>
                <a:rPr lang="en-US" altLang="en-US" sz="1600" b="1">
                  <a:solidFill>
                    <a:srgbClr val="000000"/>
                  </a:solidFill>
                  <a:latin typeface="Arial Narrow" pitchFamily="34" charset="0"/>
                </a:rPr>
                <a:t>/Peers</a:t>
              </a:r>
            </a:p>
          </p:txBody>
        </p:sp>
        <p:sp>
          <p:nvSpPr>
            <p:cNvPr id="27658" name="Oval 8"/>
            <p:cNvSpPr>
              <a:spLocks noChangeArrowheads="1"/>
            </p:cNvSpPr>
            <p:nvPr/>
          </p:nvSpPr>
          <p:spPr bwMode="auto">
            <a:xfrm>
              <a:off x="3216" y="1224"/>
              <a:ext cx="2400" cy="1584"/>
            </a:xfrm>
            <a:prstGeom prst="ellipse">
              <a:avLst/>
            </a:pr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endParaRPr lang="en-US" altLang="en-US" sz="1800">
                <a:latin typeface="Arial" pitchFamily="34" charset="0"/>
              </a:endParaRPr>
            </a:p>
          </p:txBody>
        </p:sp>
        <p:sp>
          <p:nvSpPr>
            <p:cNvPr id="27659" name="Text Box 9"/>
            <p:cNvSpPr txBox="1">
              <a:spLocks noChangeArrowheads="1"/>
            </p:cNvSpPr>
            <p:nvPr/>
          </p:nvSpPr>
          <p:spPr bwMode="auto">
            <a:xfrm>
              <a:off x="3312" y="1891"/>
              <a:ext cx="999" cy="25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50000"/>
                </a:spcBef>
                <a:buClrTx/>
                <a:buSzTx/>
                <a:buFontTx/>
                <a:buNone/>
              </a:pPr>
              <a:r>
                <a:rPr lang="en-US" altLang="en-US" sz="1600" b="1">
                  <a:solidFill>
                    <a:srgbClr val="000000"/>
                  </a:solidFill>
                  <a:latin typeface="Arial Narrow" pitchFamily="34" charset="0"/>
                </a:rPr>
                <a:t>Family</a:t>
              </a:r>
              <a:endParaRPr lang="en-US" altLang="en-US" sz="1600" b="1">
                <a:solidFill>
                  <a:srgbClr val="000000"/>
                </a:solidFill>
                <a:latin typeface="Arial" pitchFamily="34" charset="0"/>
              </a:endParaRPr>
            </a:p>
          </p:txBody>
        </p:sp>
        <p:sp>
          <p:nvSpPr>
            <p:cNvPr id="27660" name="Oval 10"/>
            <p:cNvSpPr>
              <a:spLocks noChangeArrowheads="1"/>
            </p:cNvSpPr>
            <p:nvPr/>
          </p:nvSpPr>
          <p:spPr bwMode="auto">
            <a:xfrm>
              <a:off x="4176" y="1536"/>
              <a:ext cx="1440" cy="960"/>
            </a:xfrm>
            <a:prstGeom prst="ellipse">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endParaRPr lang="en-US" altLang="en-US" sz="1800">
                <a:latin typeface="Arial" pitchFamily="34" charset="0"/>
              </a:endParaRPr>
            </a:p>
          </p:txBody>
        </p:sp>
        <p:sp>
          <p:nvSpPr>
            <p:cNvPr id="27661" name="Text Box 11"/>
            <p:cNvSpPr txBox="1">
              <a:spLocks noChangeArrowheads="1"/>
            </p:cNvSpPr>
            <p:nvPr/>
          </p:nvSpPr>
          <p:spPr bwMode="auto">
            <a:xfrm>
              <a:off x="4320" y="1891"/>
              <a:ext cx="1152" cy="2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50000"/>
                </a:spcBef>
                <a:buClrTx/>
                <a:buSzTx/>
                <a:buFontTx/>
                <a:buNone/>
              </a:pPr>
              <a:r>
                <a:rPr lang="en-US" altLang="en-US" sz="1600" b="1">
                  <a:solidFill>
                    <a:srgbClr val="000000"/>
                  </a:solidFill>
                  <a:latin typeface="Arial Narrow" pitchFamily="34" charset="0"/>
                </a:rPr>
                <a:t>Child</a:t>
              </a:r>
              <a:endParaRPr lang="en-US" altLang="en-US" sz="1600" b="1">
                <a:solidFill>
                  <a:srgbClr val="000000"/>
                </a:solidFill>
                <a:latin typeface="Arial" pitchFamily="34" charset="0"/>
              </a:endParaRPr>
            </a:p>
          </p:txBody>
        </p:sp>
        <p:sp>
          <p:nvSpPr>
            <p:cNvPr id="27662" name="Text Box 12"/>
            <p:cNvSpPr txBox="1">
              <a:spLocks noChangeArrowheads="1"/>
            </p:cNvSpPr>
            <p:nvPr/>
          </p:nvSpPr>
          <p:spPr bwMode="auto">
            <a:xfrm>
              <a:off x="384" y="1891"/>
              <a:ext cx="104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50000"/>
                </a:spcBef>
                <a:buClrTx/>
                <a:buSzTx/>
                <a:buFontTx/>
                <a:buNone/>
              </a:pPr>
              <a:r>
                <a:rPr lang="en-US" altLang="en-US" sz="1600" b="1">
                  <a:solidFill>
                    <a:srgbClr val="000000"/>
                  </a:solidFill>
                  <a:latin typeface="Arial Narrow" pitchFamily="34" charset="0"/>
                </a:rPr>
                <a:t>Society</a:t>
              </a:r>
              <a:endParaRPr lang="en-US" altLang="en-US" sz="1600" b="1">
                <a:solidFill>
                  <a:srgbClr val="000000"/>
                </a:solidFill>
                <a:latin typeface="Arial" pitchFamily="34" charset="0"/>
              </a:endParaRPr>
            </a:p>
          </p:txBody>
        </p:sp>
      </p:grpSp>
      <p:sp>
        <p:nvSpPr>
          <p:cNvPr id="17" name="Rectangle 16"/>
          <p:cNvSpPr/>
          <p:nvPr/>
        </p:nvSpPr>
        <p:spPr>
          <a:xfrm>
            <a:off x="685800" y="5638800"/>
            <a:ext cx="8077200" cy="341632"/>
          </a:xfrm>
          <a:prstGeom prst="rect">
            <a:avLst/>
          </a:prstGeom>
        </p:spPr>
        <p:txBody>
          <a:bodyPr>
            <a:spAutoFit/>
          </a:bodyPr>
          <a:lstStyle/>
          <a:p>
            <a:pPr algn="ctr">
              <a:lnSpc>
                <a:spcPct val="90000"/>
              </a:lnSpc>
              <a:defRPr/>
            </a:pPr>
            <a:r>
              <a:rPr lang="en-US" b="1" dirty="0">
                <a:solidFill>
                  <a:schemeClr val="tx2"/>
                </a:solidFill>
                <a:latin typeface="Arial" charset="0"/>
                <a:ea typeface="ＭＳ Ｐゴシック" pitchFamily="1" charset="-128"/>
                <a:cs typeface="+mn-cs"/>
              </a:rPr>
              <a:t>(Bronfenbrenner, 1979; Espelage &amp; Horne, 2007; Espelage, 2014)</a:t>
            </a:r>
          </a:p>
        </p:txBody>
      </p:sp>
    </p:spTree>
    <p:extLst>
      <p:ext uri="{BB962C8B-B14F-4D97-AF65-F5344CB8AC3E}">
        <p14:creationId xmlns:p14="http://schemas.microsoft.com/office/powerpoint/2010/main" val="2834589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04800" y="304800"/>
            <a:ext cx="7772400" cy="1143000"/>
          </a:xfrm>
        </p:spPr>
        <p:txBody>
          <a:bodyPr/>
          <a:lstStyle/>
          <a:p>
            <a:pPr algn="ctr"/>
            <a:r>
              <a:rPr lang="en-US" altLang="en-US" sz="4000" b="1" dirty="0">
                <a:solidFill>
                  <a:srgbClr val="FF9900"/>
                </a:solidFill>
              </a:rPr>
              <a:t>Funding</a:t>
            </a:r>
            <a:r>
              <a:rPr lang="en-US" altLang="en-US" sz="4000" b="1" dirty="0"/>
              <a:t> </a:t>
            </a:r>
            <a:r>
              <a:rPr lang="en-US" altLang="en-US" sz="4000" b="1" dirty="0">
                <a:solidFill>
                  <a:srgbClr val="FF9900"/>
                </a:solidFill>
              </a:rPr>
              <a:t>Sources &amp; Disclaimer</a:t>
            </a:r>
            <a:endParaRPr lang="en-US" altLang="en-US" sz="4000" dirty="0"/>
          </a:p>
        </p:txBody>
      </p:sp>
      <p:sp>
        <p:nvSpPr>
          <p:cNvPr id="4099" name="Rectangle 5"/>
          <p:cNvSpPr>
            <a:spLocks noGrp="1" noChangeArrowheads="1"/>
          </p:cNvSpPr>
          <p:nvPr>
            <p:ph idx="1"/>
          </p:nvPr>
        </p:nvSpPr>
        <p:spPr>
          <a:xfrm>
            <a:off x="673925" y="1447800"/>
            <a:ext cx="7772400" cy="3736407"/>
          </a:xfrm>
        </p:spPr>
        <p:txBody>
          <a:bodyPr>
            <a:spAutoFit/>
          </a:bodyPr>
          <a:lstStyle/>
          <a:p>
            <a:r>
              <a:rPr lang="en-US" altLang="en-US" sz="2000" b="1" dirty="0"/>
              <a:t>Research was supported by Centers for Disease Control &amp; Prevention (#1U01/CE001677) to Dorothy Espelage (PI); </a:t>
            </a:r>
            <a:r>
              <a:rPr lang="en-US" altLang="en-US" sz="2000" i="1" dirty="0"/>
              <a:t>Opinions, findings, and conclusions or recommendations expressed in this presentation are those of the author(s) and do not necessarily reflect those of the CDC</a:t>
            </a:r>
            <a:r>
              <a:rPr lang="en-US" altLang="en-US" sz="2000" b="1" dirty="0"/>
              <a:t> </a:t>
            </a:r>
          </a:p>
          <a:p>
            <a:endParaRPr lang="en-US" altLang="en-US" sz="2000" b="1" dirty="0"/>
          </a:p>
          <a:p>
            <a:r>
              <a:rPr lang="en-US" altLang="en-US" sz="2000" b="1" dirty="0"/>
              <a:t>Research was supported by NIJ Grant (MUOFX-0022) to Dorothy Espelage (PI) &amp; Sabina Low (co-PI); </a:t>
            </a:r>
            <a:r>
              <a:rPr lang="en-US" altLang="en-US" sz="2000" i="1" dirty="0"/>
              <a:t>Opinions, findings, and conclusions or recommendations expressed in this presentation are those of the author(s) and do not necessarily reflect those of the Department of Justice </a:t>
            </a:r>
          </a:p>
          <a:p>
            <a:endParaRPr lang="en-US" altLang="en-US" sz="2000" b="1" i="1" dirty="0"/>
          </a:p>
          <a:p>
            <a:r>
              <a:rPr lang="en-US" altLang="en-US" sz="2000" b="1" dirty="0"/>
              <a:t>Research was supported by NIJ Grant (</a:t>
            </a:r>
            <a:r>
              <a:rPr lang="en-US" sz="2000" b="1" dirty="0"/>
              <a:t>#2015-MU-MU-K003 </a:t>
            </a:r>
            <a:r>
              <a:rPr lang="en-US" altLang="en-US" sz="2000" b="1" dirty="0"/>
              <a:t>) to Iris Ed, Vincent, Espelage, Walker (co-PIs); </a:t>
            </a:r>
            <a:r>
              <a:rPr lang="en-US" sz="2000" dirty="0"/>
              <a:t>Project SOARS (Student Ownership, Accountability, and Responsibility for School safety).  National Institutes of Justice (IRIS Ed)</a:t>
            </a:r>
          </a:p>
          <a:p>
            <a:endParaRPr lang="en-US" altLang="en-US" sz="2000" b="1" dirty="0"/>
          </a:p>
          <a:p>
            <a:endParaRPr lang="en-US" altLang="en-US" sz="2400" b="1" dirty="0"/>
          </a:p>
        </p:txBody>
      </p:sp>
    </p:spTree>
    <p:extLst>
      <p:ext uri="{BB962C8B-B14F-4D97-AF65-F5344CB8AC3E}">
        <p14:creationId xmlns:p14="http://schemas.microsoft.com/office/powerpoint/2010/main" val="1616907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eaLnBrk="1" hangingPunct="1"/>
            <a:r>
              <a:rPr lang="en-US" altLang="en-US" sz="3600" dirty="0"/>
              <a:t>Individual Correlates of Bullying Involvement</a:t>
            </a:r>
            <a:endParaRPr lang="en-US" altLang="en-US" sz="4800" dirty="0"/>
          </a:p>
        </p:txBody>
      </p:sp>
      <p:sp>
        <p:nvSpPr>
          <p:cNvPr id="30723" name="Rectangle 3"/>
          <p:cNvSpPr>
            <a:spLocks noGrp="1" noChangeArrowheads="1"/>
          </p:cNvSpPr>
          <p:nvPr>
            <p:ph type="body" sz="quarter" idx="11"/>
          </p:nvPr>
        </p:nvSpPr>
        <p:spPr/>
        <p:txBody>
          <a:bodyPr>
            <a:normAutofit/>
          </a:bodyPr>
          <a:lstStyle/>
          <a:p>
            <a:pPr marL="457200" indent="-457200" eaLnBrk="1" hangingPunct="1">
              <a:lnSpc>
                <a:spcPct val="80000"/>
              </a:lnSpc>
              <a:buClr>
                <a:srgbClr val="FFC000"/>
              </a:buClr>
              <a:buFont typeface="Arial" panose="020B0604020202020204" pitchFamily="34" charset="0"/>
              <a:buChar char="•"/>
            </a:pPr>
            <a:r>
              <a:rPr lang="en-US" altLang="en-US" dirty="0">
                <a:latin typeface="Arial" pitchFamily="34" charset="0"/>
              </a:rPr>
              <a:t>Depression/Anxiety</a:t>
            </a:r>
          </a:p>
          <a:p>
            <a:pPr marL="457200" indent="-457200" eaLnBrk="1" hangingPunct="1">
              <a:lnSpc>
                <a:spcPct val="80000"/>
              </a:lnSpc>
              <a:buClr>
                <a:srgbClr val="FFC000"/>
              </a:buClr>
              <a:buFont typeface="Arial" panose="020B0604020202020204" pitchFamily="34" charset="0"/>
              <a:buChar char="•"/>
            </a:pPr>
            <a:r>
              <a:rPr lang="en-US" altLang="en-US" dirty="0">
                <a:latin typeface="Arial" pitchFamily="34" charset="0"/>
              </a:rPr>
              <a:t>Empathy</a:t>
            </a:r>
          </a:p>
          <a:p>
            <a:pPr marL="457200" indent="-457200" eaLnBrk="1" hangingPunct="1">
              <a:lnSpc>
                <a:spcPct val="80000"/>
              </a:lnSpc>
              <a:buClr>
                <a:srgbClr val="FFC000"/>
              </a:buClr>
              <a:buFont typeface="Arial" panose="020B0604020202020204" pitchFamily="34" charset="0"/>
              <a:buChar char="•"/>
            </a:pPr>
            <a:r>
              <a:rPr lang="en-US" altLang="en-US" dirty="0">
                <a:latin typeface="Arial" pitchFamily="34" charset="0"/>
              </a:rPr>
              <a:t>Delinquency</a:t>
            </a:r>
          </a:p>
          <a:p>
            <a:pPr marL="457200" indent="-457200" eaLnBrk="1" hangingPunct="1">
              <a:lnSpc>
                <a:spcPct val="80000"/>
              </a:lnSpc>
              <a:buClr>
                <a:srgbClr val="FFC000"/>
              </a:buClr>
              <a:buFont typeface="Arial" panose="020B0604020202020204" pitchFamily="34" charset="0"/>
              <a:buChar char="•"/>
            </a:pPr>
            <a:r>
              <a:rPr lang="en-US" altLang="en-US" dirty="0">
                <a:latin typeface="Arial" pitchFamily="34" charset="0"/>
              </a:rPr>
              <a:t>Impulsivity</a:t>
            </a:r>
          </a:p>
          <a:p>
            <a:pPr marL="457200" indent="-457200" eaLnBrk="1" hangingPunct="1">
              <a:lnSpc>
                <a:spcPct val="80000"/>
              </a:lnSpc>
              <a:buClr>
                <a:srgbClr val="FFC000"/>
              </a:buClr>
              <a:buFont typeface="Arial" panose="020B0604020202020204" pitchFamily="34" charset="0"/>
              <a:buChar char="•"/>
            </a:pPr>
            <a:r>
              <a:rPr lang="en-US" altLang="en-US" dirty="0">
                <a:latin typeface="Arial" pitchFamily="34" charset="0"/>
              </a:rPr>
              <a:t>Other forms of Aggression</a:t>
            </a:r>
          </a:p>
          <a:p>
            <a:pPr marL="457200" indent="-457200" eaLnBrk="1" hangingPunct="1">
              <a:lnSpc>
                <a:spcPct val="80000"/>
              </a:lnSpc>
              <a:buClr>
                <a:srgbClr val="FFC000"/>
              </a:buClr>
              <a:buFont typeface="Arial" panose="020B0604020202020204" pitchFamily="34" charset="0"/>
              <a:buChar char="•"/>
            </a:pPr>
            <a:r>
              <a:rPr lang="en-US" altLang="en-US" dirty="0">
                <a:latin typeface="Arial" pitchFamily="34" charset="0"/>
              </a:rPr>
              <a:t>Alcohol/Drug Use</a:t>
            </a:r>
          </a:p>
          <a:p>
            <a:pPr marL="457200" indent="-457200" eaLnBrk="1" hangingPunct="1">
              <a:lnSpc>
                <a:spcPct val="80000"/>
              </a:lnSpc>
              <a:buClr>
                <a:srgbClr val="FFC000"/>
              </a:buClr>
              <a:buFont typeface="Arial" panose="020B0604020202020204" pitchFamily="34" charset="0"/>
              <a:buChar char="•"/>
            </a:pPr>
            <a:r>
              <a:rPr lang="en-US" altLang="en-US" dirty="0">
                <a:latin typeface="Arial" pitchFamily="34" charset="0"/>
              </a:rPr>
              <a:t>Positive Attitudes toward Violence/Bullying</a:t>
            </a:r>
          </a:p>
          <a:p>
            <a:pPr marL="457200" indent="-457200" eaLnBrk="1" hangingPunct="1">
              <a:lnSpc>
                <a:spcPct val="80000"/>
              </a:lnSpc>
              <a:buClr>
                <a:srgbClr val="FFC000"/>
              </a:buClr>
              <a:buFont typeface="Arial" panose="020B0604020202020204" pitchFamily="34" charset="0"/>
              <a:buChar char="•"/>
            </a:pPr>
            <a:r>
              <a:rPr lang="en-US" altLang="en-US" dirty="0">
                <a:latin typeface="Arial" pitchFamily="34" charset="0"/>
              </a:rPr>
              <a:t>Low Value for Prosocial Behaviors</a:t>
            </a:r>
          </a:p>
          <a:p>
            <a:pPr marL="0" indent="0" eaLnBrk="1" hangingPunct="1">
              <a:lnSpc>
                <a:spcPct val="80000"/>
              </a:lnSpc>
              <a:buClr>
                <a:srgbClr val="FFC000"/>
              </a:buClr>
            </a:pPr>
            <a:endParaRPr lang="en-US" altLang="en-US" sz="2000" dirty="0">
              <a:latin typeface="Arial" pitchFamily="34" charset="0"/>
            </a:endParaRPr>
          </a:p>
          <a:p>
            <a:pPr marL="0" indent="0" eaLnBrk="1" hangingPunct="1">
              <a:lnSpc>
                <a:spcPct val="80000"/>
              </a:lnSpc>
              <a:buClr>
                <a:srgbClr val="FFC000"/>
              </a:buClr>
            </a:pPr>
            <a:r>
              <a:rPr lang="en-US" altLang="en-US" sz="2000" dirty="0"/>
              <a:t>For review (</a:t>
            </a:r>
            <a:r>
              <a:rPr lang="en-US" altLang="en-US" sz="2000" dirty="0" err="1"/>
              <a:t>Espelage</a:t>
            </a:r>
            <a:r>
              <a:rPr lang="en-US" altLang="en-US" sz="2000" dirty="0"/>
              <a:t> &amp; Horne, 2007; </a:t>
            </a:r>
            <a:r>
              <a:rPr lang="en-US" altLang="en-US" sz="2000" dirty="0" err="1"/>
              <a:t>Espelage</a:t>
            </a:r>
            <a:r>
              <a:rPr lang="en-US" altLang="en-US" sz="2000" dirty="0"/>
              <a:t> &amp; Holt, 2012; </a:t>
            </a:r>
            <a:r>
              <a:rPr lang="en-US" altLang="en-US" sz="2000" dirty="0" err="1"/>
              <a:t>Espelage</a:t>
            </a:r>
            <a:r>
              <a:rPr lang="en-US" altLang="en-US" sz="2000" dirty="0"/>
              <a:t> &amp; Hong, 2012; </a:t>
            </a:r>
            <a:r>
              <a:rPr lang="en-US" altLang="en-US" sz="2000" dirty="0" err="1"/>
              <a:t>Espelage</a:t>
            </a:r>
            <a:r>
              <a:rPr lang="en-US" altLang="en-US" sz="2000" dirty="0"/>
              <a:t> et al., 2019)</a:t>
            </a:r>
          </a:p>
        </p:txBody>
      </p:sp>
    </p:spTree>
    <p:extLst>
      <p:ext uri="{BB962C8B-B14F-4D97-AF65-F5344CB8AC3E}">
        <p14:creationId xmlns:p14="http://schemas.microsoft.com/office/powerpoint/2010/main" val="709825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293"/>
            <a:ext cx="7848600" cy="685800"/>
          </a:xfrm>
        </p:spPr>
        <p:txBody>
          <a:bodyPr/>
          <a:lstStyle/>
          <a:p>
            <a:r>
              <a:rPr lang="en-US" dirty="0"/>
              <a:t>Affective-Cognitive Empathy &amp; Bullying Behavior</a:t>
            </a:r>
            <a:endParaRPr lang="es-US" dirty="0"/>
          </a:p>
        </p:txBody>
      </p:sp>
      <p:sp>
        <p:nvSpPr>
          <p:cNvPr id="5" name="Rectangle 4"/>
          <p:cNvSpPr/>
          <p:nvPr/>
        </p:nvSpPr>
        <p:spPr>
          <a:xfrm>
            <a:off x="304800" y="1434548"/>
            <a:ext cx="7998941" cy="6124112"/>
          </a:xfrm>
          <a:prstGeom prst="rect">
            <a:avLst/>
          </a:prstGeom>
        </p:spPr>
        <p:txBody>
          <a:bodyPr wrap="square">
            <a:spAutoFit/>
          </a:bodyPr>
          <a:lstStyle/>
          <a:p>
            <a:pPr fontAlgn="base">
              <a:lnSpc>
                <a:spcPct val="80000"/>
              </a:lnSpc>
              <a:spcBef>
                <a:spcPct val="20000"/>
              </a:spcBef>
              <a:spcAft>
                <a:spcPct val="0"/>
              </a:spcAft>
              <a:buClr>
                <a:srgbClr val="FFC000"/>
              </a:buClr>
            </a:pPr>
            <a:endParaRPr lang="en-US" sz="2400" dirty="0">
              <a:ea typeface="Geneva" charset="0"/>
              <a:cs typeface="Geneva" charset="0"/>
            </a:endParaRPr>
          </a:p>
          <a:p>
            <a:pPr fontAlgn="base">
              <a:lnSpc>
                <a:spcPct val="80000"/>
              </a:lnSpc>
              <a:spcBef>
                <a:spcPct val="20000"/>
              </a:spcBef>
              <a:spcAft>
                <a:spcPct val="0"/>
              </a:spcAft>
              <a:buClr>
                <a:srgbClr val="FFC000"/>
              </a:buClr>
            </a:pPr>
            <a:r>
              <a:rPr lang="en-US" sz="3200" u="sng" dirty="0">
                <a:ea typeface="Geneva" charset="0"/>
                <a:cs typeface="Geneva" charset="0"/>
              </a:rPr>
              <a:t>A recent meta analysis</a:t>
            </a:r>
            <a:r>
              <a:rPr lang="en-US" sz="3200" dirty="0">
                <a:ea typeface="Geneva" charset="0"/>
                <a:cs typeface="Geneva" charset="0"/>
              </a:rPr>
              <a:t>:</a:t>
            </a:r>
          </a:p>
          <a:p>
            <a:pPr marL="342900" indent="-342900" fontAlgn="base">
              <a:lnSpc>
                <a:spcPct val="80000"/>
              </a:lnSpc>
              <a:spcBef>
                <a:spcPct val="20000"/>
              </a:spcBef>
              <a:spcAft>
                <a:spcPct val="0"/>
              </a:spcAft>
              <a:buClr>
                <a:srgbClr val="FFC000"/>
              </a:buClr>
              <a:buFont typeface="Arial" panose="020B0604020202020204" pitchFamily="34" charset="0"/>
              <a:buChar char="•"/>
            </a:pPr>
            <a:r>
              <a:rPr lang="en-US" sz="3200" dirty="0">
                <a:ea typeface="Geneva" charset="0"/>
                <a:cs typeface="Geneva" charset="0"/>
              </a:rPr>
              <a:t>38 studies on affective empathy</a:t>
            </a:r>
          </a:p>
          <a:p>
            <a:pPr marL="342900" indent="-342900" fontAlgn="base">
              <a:lnSpc>
                <a:spcPct val="80000"/>
              </a:lnSpc>
              <a:spcBef>
                <a:spcPct val="20000"/>
              </a:spcBef>
              <a:spcAft>
                <a:spcPct val="0"/>
              </a:spcAft>
              <a:buClr>
                <a:srgbClr val="FFC000"/>
              </a:buClr>
              <a:buFont typeface="Arial" panose="020B0604020202020204" pitchFamily="34" charset="0"/>
              <a:buChar char="•"/>
            </a:pPr>
            <a:r>
              <a:rPr lang="en-US" sz="3200" dirty="0">
                <a:ea typeface="Geneva" charset="0"/>
                <a:cs typeface="Geneva" charset="0"/>
              </a:rPr>
              <a:t>24 studies on cognitive empathy </a:t>
            </a:r>
          </a:p>
          <a:p>
            <a:pPr marL="342900" indent="-342900" fontAlgn="base">
              <a:lnSpc>
                <a:spcPct val="80000"/>
              </a:lnSpc>
              <a:spcBef>
                <a:spcPct val="20000"/>
              </a:spcBef>
              <a:spcAft>
                <a:spcPct val="0"/>
              </a:spcAft>
              <a:buClr>
                <a:srgbClr val="FFC000"/>
              </a:buClr>
              <a:buFont typeface="Arial" panose="020B0604020202020204" pitchFamily="34" charset="0"/>
              <a:buChar char="•"/>
            </a:pPr>
            <a:r>
              <a:rPr lang="en-US" sz="3200" dirty="0">
                <a:ea typeface="Geneva" charset="0"/>
                <a:cs typeface="Geneva" charset="0"/>
              </a:rPr>
              <a:t>Relation with bullying behaviors indicated that there is support for the association of lower levels of empathy and bullying –</a:t>
            </a:r>
          </a:p>
          <a:p>
            <a:pPr marL="342900" indent="-342900" fontAlgn="base">
              <a:lnSpc>
                <a:spcPct val="80000"/>
              </a:lnSpc>
              <a:spcBef>
                <a:spcPct val="20000"/>
              </a:spcBef>
              <a:spcAft>
                <a:spcPct val="0"/>
              </a:spcAft>
              <a:buClr>
                <a:srgbClr val="FFC000"/>
              </a:buClr>
              <a:buFont typeface="Arial" panose="020B0604020202020204" pitchFamily="34" charset="0"/>
              <a:buChar char="•"/>
            </a:pPr>
            <a:r>
              <a:rPr lang="en-US" sz="3200" dirty="0">
                <a:ea typeface="Geneva" charset="0"/>
                <a:cs typeface="Geneva" charset="0"/>
              </a:rPr>
              <a:t>Particularly for affective empathy (Van </a:t>
            </a:r>
            <a:r>
              <a:rPr lang="en-US" sz="3200" dirty="0" err="1">
                <a:ea typeface="Geneva" charset="0"/>
                <a:cs typeface="Geneva" charset="0"/>
              </a:rPr>
              <a:t>Noorden</a:t>
            </a:r>
            <a:r>
              <a:rPr lang="en-US" sz="3200" dirty="0">
                <a:ea typeface="Geneva" charset="0"/>
                <a:cs typeface="Geneva" charset="0"/>
              </a:rPr>
              <a:t> et al., 2015).</a:t>
            </a:r>
          </a:p>
          <a:p>
            <a:pPr marL="342900" indent="-342900" fontAlgn="base">
              <a:lnSpc>
                <a:spcPct val="80000"/>
              </a:lnSpc>
              <a:spcBef>
                <a:spcPct val="20000"/>
              </a:spcBef>
              <a:spcAft>
                <a:spcPct val="0"/>
              </a:spcAft>
              <a:buClr>
                <a:srgbClr val="FFC000"/>
              </a:buClr>
              <a:buFont typeface="Arial" panose="020B0604020202020204" pitchFamily="34" charset="0"/>
              <a:buChar char="•"/>
            </a:pPr>
            <a:r>
              <a:rPr lang="en-US" sz="3200" dirty="0">
                <a:ea typeface="Geneva" charset="0"/>
                <a:cs typeface="Geneva" charset="0"/>
              </a:rPr>
              <a:t>Nickerson et al. 2015 – links to defending behavior. </a:t>
            </a:r>
          </a:p>
          <a:p>
            <a:pPr marL="342900" indent="-342900" fontAlgn="base">
              <a:lnSpc>
                <a:spcPct val="80000"/>
              </a:lnSpc>
              <a:spcBef>
                <a:spcPct val="20000"/>
              </a:spcBef>
              <a:spcAft>
                <a:spcPct val="0"/>
              </a:spcAft>
              <a:buClr>
                <a:srgbClr val="FFC000"/>
              </a:buClr>
              <a:buFont typeface="Arial" panose="020B0604020202020204" pitchFamily="34" charset="0"/>
              <a:buChar char="•"/>
            </a:pPr>
            <a:endParaRPr lang="it-IT" sz="2400" dirty="0">
              <a:ea typeface="Geneva" charset="0"/>
              <a:cs typeface="Geneva" charset="0"/>
            </a:endParaRPr>
          </a:p>
          <a:p>
            <a:pPr fontAlgn="base">
              <a:lnSpc>
                <a:spcPct val="80000"/>
              </a:lnSpc>
              <a:spcBef>
                <a:spcPct val="20000"/>
              </a:spcBef>
              <a:spcAft>
                <a:spcPct val="0"/>
              </a:spcAft>
              <a:buClr>
                <a:srgbClr val="FFC000"/>
              </a:buClr>
            </a:pPr>
            <a:endParaRPr lang="en-US" dirty="0">
              <a:ea typeface="Geneva" charset="0"/>
              <a:cs typeface="Geneva" charset="0"/>
            </a:endParaRPr>
          </a:p>
          <a:p>
            <a:pPr fontAlgn="base">
              <a:lnSpc>
                <a:spcPct val="80000"/>
              </a:lnSpc>
              <a:spcBef>
                <a:spcPct val="20000"/>
              </a:spcBef>
              <a:spcAft>
                <a:spcPct val="0"/>
              </a:spcAft>
              <a:buClr>
                <a:srgbClr val="FFC000"/>
              </a:buClr>
            </a:pPr>
            <a:endParaRPr lang="en-US" dirty="0">
              <a:ea typeface="Geneva" charset="0"/>
              <a:cs typeface="Geneva" charset="0"/>
            </a:endParaRPr>
          </a:p>
          <a:p>
            <a:pPr fontAlgn="base">
              <a:lnSpc>
                <a:spcPct val="80000"/>
              </a:lnSpc>
              <a:spcBef>
                <a:spcPct val="20000"/>
              </a:spcBef>
              <a:spcAft>
                <a:spcPct val="0"/>
              </a:spcAft>
              <a:buClr>
                <a:srgbClr val="FFC000"/>
              </a:buClr>
            </a:pPr>
            <a:endParaRPr lang="en-US" dirty="0">
              <a:ea typeface="Geneva" charset="0"/>
              <a:cs typeface="Geneva" charset="0"/>
            </a:endParaRPr>
          </a:p>
        </p:txBody>
      </p:sp>
    </p:spTree>
    <p:extLst>
      <p:ext uri="{BB962C8B-B14F-4D97-AF65-F5344CB8AC3E}">
        <p14:creationId xmlns:p14="http://schemas.microsoft.com/office/powerpoint/2010/main" val="2501273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07264" y="122521"/>
            <a:ext cx="8522208" cy="685800"/>
          </a:xfrm>
        </p:spPr>
        <p:txBody>
          <a:bodyPr>
            <a:normAutofit fontScale="90000"/>
          </a:bodyPr>
          <a:lstStyle/>
          <a:p>
            <a:pPr eaLnBrk="1" fontAlgn="auto" hangingPunct="1">
              <a:spcAft>
                <a:spcPts val="0"/>
              </a:spcAft>
              <a:defRPr/>
            </a:pPr>
            <a:r>
              <a:rPr lang="en-US" dirty="0"/>
              <a:t>Attitudes Supportive of Bullying and Bullying Perpetration</a:t>
            </a:r>
            <a:endParaRPr lang="en-US" b="1" dirty="0"/>
          </a:p>
        </p:txBody>
      </p:sp>
      <p:sp>
        <p:nvSpPr>
          <p:cNvPr id="14340" name="Content Placeholder 2"/>
          <p:cNvSpPr>
            <a:spLocks noGrp="1"/>
          </p:cNvSpPr>
          <p:nvPr>
            <p:ph type="body" sz="quarter" idx="11"/>
          </p:nvPr>
        </p:nvSpPr>
        <p:spPr>
          <a:xfrm>
            <a:off x="207263" y="1175657"/>
            <a:ext cx="8354845" cy="5559822"/>
          </a:xfrm>
        </p:spPr>
        <p:txBody>
          <a:bodyPr>
            <a:normAutofit/>
          </a:bodyPr>
          <a:lstStyle/>
          <a:p>
            <a:pPr marL="0" indent="0">
              <a:buClr>
                <a:srgbClr val="FFC000"/>
              </a:buClr>
            </a:pPr>
            <a:endParaRPr lang="en-US" dirty="0"/>
          </a:p>
          <a:p>
            <a:pPr marL="457200" indent="-457200">
              <a:buClr>
                <a:srgbClr val="FFC000"/>
              </a:buClr>
              <a:buFont typeface="Arial" panose="020B0604020202020204" pitchFamily="34" charset="0"/>
              <a:buChar char="•"/>
            </a:pPr>
            <a:r>
              <a:rPr lang="en-US" sz="2600" dirty="0" err="1"/>
              <a:t>Boulton</a:t>
            </a:r>
            <a:r>
              <a:rPr lang="en-US" sz="2600" dirty="0"/>
              <a:t> et al. (1999) found that among Swedish and English secondary school students (n=210):</a:t>
            </a:r>
          </a:p>
          <a:p>
            <a:pPr marL="0" indent="0">
              <a:buClr>
                <a:srgbClr val="FFC000"/>
              </a:buClr>
            </a:pPr>
            <a:r>
              <a:rPr lang="en-US" sz="2600" dirty="0"/>
              <a:t>	&gt; Supportive attitudes towards bullying 	significantly predicted involvement in bullying 	behaviors after controlling for sex. </a:t>
            </a:r>
          </a:p>
          <a:p>
            <a:pPr>
              <a:buClr>
                <a:srgbClr val="FFC000"/>
              </a:buClr>
              <a:buFont typeface="Arial" panose="020B0604020202020204" pitchFamily="34" charset="0"/>
              <a:buChar char="•"/>
            </a:pPr>
            <a:r>
              <a:rPr lang="en-US" sz="2600" dirty="0" err="1"/>
              <a:t>Salmivalli</a:t>
            </a:r>
            <a:r>
              <a:rPr lang="en-US" sz="2600" dirty="0"/>
              <a:t> &amp; </a:t>
            </a:r>
            <a:r>
              <a:rPr lang="en-US" sz="2600" dirty="0" err="1"/>
              <a:t>Voeten</a:t>
            </a:r>
            <a:r>
              <a:rPr lang="en-US" sz="2600" dirty="0"/>
              <a:t> (2004) found that among 1220 elementary school children (600 girls and 620 boys) from 48 school classes:</a:t>
            </a:r>
          </a:p>
          <a:p>
            <a:pPr marL="0" indent="0">
              <a:buClr>
                <a:srgbClr val="FFC000"/>
              </a:buClr>
            </a:pPr>
            <a:r>
              <a:rPr lang="en-US" sz="2600" dirty="0"/>
              <a:t>	&gt;Attitudes towards bullying moderately predicted 	bullying behavior after controlling for sex.</a:t>
            </a:r>
            <a:endParaRPr lang="en-US" sz="2400" b="1" dirty="0"/>
          </a:p>
          <a:p>
            <a:pPr marL="0" indent="0">
              <a:buClr>
                <a:srgbClr val="FFC000"/>
              </a:buClr>
            </a:pPr>
            <a:endParaRPr lang="en-US" sz="2400" dirty="0"/>
          </a:p>
          <a:p>
            <a:pPr>
              <a:buClr>
                <a:srgbClr val="FFC000"/>
              </a:buClr>
              <a:buFont typeface="Arial" panose="020B0604020202020204" pitchFamily="34" charset="0"/>
              <a:buChar char="•"/>
            </a:pPr>
            <a:endParaRPr lang="en-US" sz="2400" dirty="0"/>
          </a:p>
        </p:txBody>
      </p:sp>
    </p:spTree>
    <p:extLst>
      <p:ext uri="{BB962C8B-B14F-4D97-AF65-F5344CB8AC3E}">
        <p14:creationId xmlns:p14="http://schemas.microsoft.com/office/powerpoint/2010/main" val="3483964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Content Placeholder 2"/>
          <p:cNvSpPr>
            <a:spLocks noGrp="1"/>
          </p:cNvSpPr>
          <p:nvPr>
            <p:ph type="body" sz="quarter" idx="11"/>
          </p:nvPr>
        </p:nvSpPr>
        <p:spPr>
          <a:xfrm>
            <a:off x="207263" y="1175657"/>
            <a:ext cx="8354845" cy="5559822"/>
          </a:xfrm>
        </p:spPr>
        <p:txBody>
          <a:bodyPr>
            <a:normAutofit/>
          </a:bodyPr>
          <a:lstStyle/>
          <a:p>
            <a:pPr marL="0" indent="0">
              <a:buClr>
                <a:srgbClr val="FFC000"/>
              </a:buClr>
            </a:pPr>
            <a:endParaRPr lang="en-US" dirty="0"/>
          </a:p>
          <a:p>
            <a:pPr marL="0" indent="0" algn="ctr">
              <a:buClr>
                <a:srgbClr val="FFC000"/>
              </a:buClr>
            </a:pPr>
            <a:r>
              <a:rPr lang="en-US" sz="3600" b="1" dirty="0"/>
              <a:t>Findings suggest that targeting affective empathy and attitudes supportive over time </a:t>
            </a:r>
            <a:r>
              <a:rPr lang="en-US" sz="3600" dirty="0"/>
              <a:t>within youth appears to be a fruitful prevention strategy.</a:t>
            </a:r>
          </a:p>
          <a:p>
            <a:pPr marL="0" indent="0" algn="ctr">
              <a:buClr>
                <a:srgbClr val="FFC000"/>
              </a:buClr>
            </a:pPr>
            <a:endParaRPr lang="en-US" sz="3600" dirty="0"/>
          </a:p>
          <a:p>
            <a:pPr>
              <a:buClr>
                <a:srgbClr val="FFC000"/>
              </a:buClr>
              <a:buFont typeface="Arial" panose="020B0604020202020204" pitchFamily="34" charset="0"/>
              <a:buChar char="•"/>
            </a:pPr>
            <a:endParaRPr lang="en-US" sz="2400" dirty="0"/>
          </a:p>
        </p:txBody>
      </p:sp>
    </p:spTree>
    <p:extLst>
      <p:ext uri="{BB962C8B-B14F-4D97-AF65-F5344CB8AC3E}">
        <p14:creationId xmlns:p14="http://schemas.microsoft.com/office/powerpoint/2010/main" val="2838280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pPr algn="ctr" eaLnBrk="1" hangingPunct="1"/>
            <a:r>
              <a:rPr lang="en-US" altLang="en-US" dirty="0"/>
              <a:t>Meta-Analytic Study</a:t>
            </a:r>
          </a:p>
        </p:txBody>
      </p:sp>
      <p:sp>
        <p:nvSpPr>
          <p:cNvPr id="28674" name="Content Placeholder 2"/>
          <p:cNvSpPr>
            <a:spLocks noGrp="1"/>
          </p:cNvSpPr>
          <p:nvPr>
            <p:ph type="body" sz="quarter" idx="11"/>
          </p:nvPr>
        </p:nvSpPr>
        <p:spPr>
          <a:xfrm>
            <a:off x="304800" y="1319646"/>
            <a:ext cx="7848600" cy="4648200"/>
          </a:xfrm>
        </p:spPr>
        <p:txBody>
          <a:bodyPr/>
          <a:lstStyle/>
          <a:p>
            <a:pPr eaLnBrk="1" hangingPunct="1"/>
            <a:r>
              <a:rPr lang="en-US" altLang="en-US" sz="3000" dirty="0">
                <a:latin typeface="Arial" pitchFamily="34" charset="0"/>
                <a:cs typeface="Arial" pitchFamily="34" charset="0"/>
              </a:rPr>
              <a:t>Cook, Williams, Guerra, Kim, &amp; </a:t>
            </a:r>
            <a:r>
              <a:rPr lang="en-US" altLang="en-US" sz="3000" dirty="0" err="1">
                <a:latin typeface="Arial" pitchFamily="34" charset="0"/>
                <a:cs typeface="Arial" pitchFamily="34" charset="0"/>
              </a:rPr>
              <a:t>Sadek</a:t>
            </a:r>
            <a:r>
              <a:rPr lang="en-US" altLang="en-US" sz="3000" dirty="0">
                <a:latin typeface="Arial" pitchFamily="34" charset="0"/>
                <a:cs typeface="Arial" pitchFamily="34" charset="0"/>
              </a:rPr>
              <a:t> (2010)</a:t>
            </a:r>
          </a:p>
          <a:p>
            <a:pPr marL="914400" lvl="1" indent="-457200" eaLnBrk="1" hangingPunct="1">
              <a:buClr>
                <a:srgbClr val="FFC000"/>
              </a:buClr>
              <a:buFont typeface="Arial" panose="020B0604020202020204" pitchFamily="34" charset="0"/>
              <a:buChar char="•"/>
            </a:pPr>
            <a:r>
              <a:rPr lang="en-US" altLang="en-US" dirty="0">
                <a:latin typeface="Arial" pitchFamily="34" charset="0"/>
                <a:cs typeface="Arial" pitchFamily="34" charset="0"/>
              </a:rPr>
              <a:t>Reviewed 153 studies since 1970</a:t>
            </a:r>
          </a:p>
          <a:p>
            <a:pPr marL="914400" lvl="1" indent="-457200" eaLnBrk="1" hangingPunct="1">
              <a:buClr>
                <a:srgbClr val="FFC000"/>
              </a:buClr>
              <a:buFont typeface="Arial" panose="020B0604020202020204" pitchFamily="34" charset="0"/>
              <a:buChar char="•"/>
            </a:pPr>
            <a:r>
              <a:rPr lang="en-US" altLang="en-US" u="sng" dirty="0">
                <a:latin typeface="Arial" pitchFamily="34" charset="0"/>
                <a:cs typeface="Arial" pitchFamily="34" charset="0"/>
              </a:rPr>
              <a:t>Youth who bully other students</a:t>
            </a:r>
            <a:r>
              <a:rPr lang="en-US" altLang="en-US" dirty="0">
                <a:latin typeface="Arial" pitchFamily="34" charset="0"/>
                <a:cs typeface="Arial" pitchFamily="34" charset="0"/>
              </a:rPr>
              <a:t>:  have significant externalizing behavior, social competence and academic challenges, negative attitudes toward others, family characterized by conflict</a:t>
            </a:r>
          </a:p>
          <a:p>
            <a:pPr marL="914400" lvl="1" indent="-457200" eaLnBrk="1" hangingPunct="1">
              <a:buClr>
                <a:srgbClr val="FFC000"/>
              </a:buClr>
              <a:buFont typeface="Arial" panose="020B0604020202020204" pitchFamily="34" charset="0"/>
              <a:buChar char="•"/>
            </a:pPr>
            <a:r>
              <a:rPr lang="en-US" altLang="en-US" u="sng" dirty="0">
                <a:latin typeface="Arial" pitchFamily="34" charset="0"/>
                <a:cs typeface="Arial" pitchFamily="34" charset="0"/>
              </a:rPr>
              <a:t>Peer Status &amp; Bully varied by age:</a:t>
            </a:r>
            <a:r>
              <a:rPr lang="en-US" altLang="en-US" dirty="0">
                <a:latin typeface="Arial" pitchFamily="34" charset="0"/>
                <a:cs typeface="Arial" pitchFamily="34" charset="0"/>
              </a:rPr>
              <a:t>  Adolescents who bully have higher peer status than children who bully others</a:t>
            </a:r>
          </a:p>
          <a:p>
            <a:pPr eaLnBrk="1" hangingPunct="1">
              <a:buFont typeface="Wingdings 3" pitchFamily="18" charset="2"/>
              <a:buNone/>
            </a:pPr>
            <a:endParaRPr lang="en-US" altLang="en-US" sz="3000" dirty="0">
              <a:latin typeface="Arial" pitchFamily="34" charset="0"/>
              <a:cs typeface="Arial" pitchFamily="34" charset="0"/>
            </a:endParaRPr>
          </a:p>
        </p:txBody>
      </p:sp>
    </p:spTree>
    <p:extLst>
      <p:ext uri="{BB962C8B-B14F-4D97-AF65-F5344CB8AC3E}">
        <p14:creationId xmlns:p14="http://schemas.microsoft.com/office/powerpoint/2010/main" val="2396909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304799" y="304800"/>
            <a:ext cx="8081963" cy="685800"/>
          </a:xfrm>
        </p:spPr>
        <p:txBody>
          <a:bodyPr/>
          <a:lstStyle/>
          <a:p>
            <a:pPr algn="ctr" eaLnBrk="1" hangingPunct="1"/>
            <a:r>
              <a:rPr lang="en-US" altLang="en-US" sz="4000" dirty="0"/>
              <a:t>Social Network Studies: Peers Matter</a:t>
            </a:r>
          </a:p>
        </p:txBody>
      </p:sp>
      <p:sp>
        <p:nvSpPr>
          <p:cNvPr id="28674" name="Content Placeholder 2"/>
          <p:cNvSpPr>
            <a:spLocks noGrp="1"/>
          </p:cNvSpPr>
          <p:nvPr>
            <p:ph type="body" sz="quarter" idx="11"/>
          </p:nvPr>
        </p:nvSpPr>
        <p:spPr>
          <a:xfrm>
            <a:off x="304800" y="1319646"/>
            <a:ext cx="7848600" cy="4648200"/>
          </a:xfrm>
        </p:spPr>
        <p:txBody>
          <a:bodyPr/>
          <a:lstStyle/>
          <a:p>
            <a:pPr eaLnBrk="1" hangingPunct="1"/>
            <a:r>
              <a:rPr lang="en-US" altLang="en-US" sz="3000" i="1" dirty="0" err="1">
                <a:latin typeface="Arial" pitchFamily="34" charset="0"/>
                <a:cs typeface="Arial" pitchFamily="34" charset="0"/>
              </a:rPr>
              <a:t>Homophily</a:t>
            </a:r>
            <a:r>
              <a:rPr lang="en-US" altLang="en-US" sz="3000" i="1" dirty="0">
                <a:latin typeface="Arial" pitchFamily="34" charset="0"/>
                <a:cs typeface="Arial" pitchFamily="34" charset="0"/>
              </a:rPr>
              <a:t> hypothesis </a:t>
            </a:r>
            <a:r>
              <a:rPr lang="en-US" altLang="en-US" sz="3000" dirty="0">
                <a:latin typeface="Arial" pitchFamily="34" charset="0"/>
                <a:cs typeface="Arial" pitchFamily="34" charset="0"/>
              </a:rPr>
              <a:t>supported in social network studies – early adolescence:</a:t>
            </a:r>
          </a:p>
          <a:p>
            <a:pPr marL="457200" indent="-457200" eaLnBrk="1" hangingPunct="1">
              <a:buClr>
                <a:schemeClr val="accent1"/>
              </a:buClr>
              <a:buFont typeface="Arial" charset="0"/>
              <a:buChar char="•"/>
            </a:pPr>
            <a:endParaRPr lang="en-US" altLang="en-US" sz="3000" dirty="0">
              <a:latin typeface="Arial" pitchFamily="34" charset="0"/>
              <a:cs typeface="Arial" pitchFamily="34" charset="0"/>
            </a:endParaRPr>
          </a:p>
          <a:p>
            <a:pPr marL="457200" indent="-457200" eaLnBrk="1" hangingPunct="1">
              <a:buClr>
                <a:schemeClr val="accent1"/>
              </a:buClr>
              <a:buFont typeface="Arial" charset="0"/>
              <a:buChar char="•"/>
            </a:pPr>
            <a:r>
              <a:rPr lang="en-US" altLang="en-US" sz="3000" dirty="0">
                <a:latin typeface="Arial" pitchFamily="34" charset="0"/>
                <a:cs typeface="Arial" pitchFamily="34" charset="0"/>
              </a:rPr>
              <a:t>Bully perpetration – selection &amp; socialization </a:t>
            </a:r>
            <a:r>
              <a:rPr lang="en-US" altLang="en-US" sz="1800" dirty="0">
                <a:latin typeface="Arial" pitchFamily="34" charset="0"/>
                <a:cs typeface="Arial" pitchFamily="34" charset="0"/>
              </a:rPr>
              <a:t>(Espelage et al. 2003; </a:t>
            </a:r>
            <a:r>
              <a:rPr lang="en-US" altLang="en-US" sz="1800" dirty="0" err="1">
                <a:latin typeface="Arial" pitchFamily="34" charset="0"/>
                <a:cs typeface="Arial" pitchFamily="34" charset="0"/>
              </a:rPr>
              <a:t>Merrin</a:t>
            </a:r>
            <a:r>
              <a:rPr lang="en-US" altLang="en-US" sz="1800" dirty="0">
                <a:latin typeface="Arial" pitchFamily="34" charset="0"/>
                <a:cs typeface="Arial" pitchFamily="34" charset="0"/>
              </a:rPr>
              <a:t> et al., 2019)</a:t>
            </a:r>
            <a:endParaRPr lang="en-US" altLang="en-US" sz="2000" dirty="0">
              <a:latin typeface="Arial" pitchFamily="34" charset="0"/>
              <a:cs typeface="Arial" pitchFamily="34" charset="0"/>
            </a:endParaRPr>
          </a:p>
          <a:p>
            <a:pPr marL="457200" indent="-457200" eaLnBrk="1" hangingPunct="1">
              <a:buClr>
                <a:schemeClr val="accent1"/>
              </a:buClr>
              <a:buFont typeface="Arial" charset="0"/>
              <a:buChar char="•"/>
            </a:pPr>
            <a:r>
              <a:rPr lang="en-US" altLang="en-US" sz="3000" dirty="0">
                <a:latin typeface="Arial" pitchFamily="34" charset="0"/>
                <a:cs typeface="Arial" pitchFamily="34" charset="0"/>
              </a:rPr>
              <a:t>Homophobic name-naming/Sexual harassment – selection &amp; socialization </a:t>
            </a:r>
            <a:r>
              <a:rPr lang="en-US" altLang="en-US" sz="1800" dirty="0">
                <a:latin typeface="Arial" pitchFamily="34" charset="0"/>
                <a:cs typeface="Arial" pitchFamily="34" charset="0"/>
              </a:rPr>
              <a:t>(</a:t>
            </a:r>
            <a:r>
              <a:rPr lang="en-US" altLang="en-US" sz="1800" dirty="0" err="1">
                <a:latin typeface="Arial" pitchFamily="34" charset="0"/>
                <a:cs typeface="Arial" pitchFamily="34" charset="0"/>
              </a:rPr>
              <a:t>Poteat</a:t>
            </a:r>
            <a:r>
              <a:rPr lang="en-US" altLang="en-US" sz="1800" dirty="0">
                <a:latin typeface="Arial" pitchFamily="34" charset="0"/>
                <a:cs typeface="Arial" pitchFamily="34" charset="0"/>
              </a:rPr>
              <a:t>, Espelage, &amp; Green, 2007; Tucker et al., 2016)</a:t>
            </a:r>
          </a:p>
          <a:p>
            <a:pPr marL="457200" indent="-457200" eaLnBrk="1" hangingPunct="1">
              <a:buClr>
                <a:schemeClr val="accent1"/>
              </a:buClr>
              <a:buFont typeface="Arial" charset="0"/>
              <a:buChar char="•"/>
            </a:pPr>
            <a:r>
              <a:rPr lang="en-US" altLang="en-US" sz="3000" dirty="0">
                <a:latin typeface="Arial" pitchFamily="34" charset="0"/>
                <a:cs typeface="Arial" pitchFamily="34" charset="0"/>
              </a:rPr>
              <a:t>Willingness to Intervene – socialization </a:t>
            </a:r>
            <a:r>
              <a:rPr lang="en-US" altLang="en-US" sz="1800" dirty="0">
                <a:latin typeface="Arial" pitchFamily="34" charset="0"/>
                <a:cs typeface="Arial" pitchFamily="34" charset="0"/>
              </a:rPr>
              <a:t>(Espelage, Green, &amp; </a:t>
            </a:r>
            <a:r>
              <a:rPr lang="en-US" altLang="en-US" sz="1800" dirty="0" err="1">
                <a:latin typeface="Arial" pitchFamily="34" charset="0"/>
                <a:cs typeface="Arial" pitchFamily="34" charset="0"/>
              </a:rPr>
              <a:t>Polanin</a:t>
            </a:r>
            <a:r>
              <a:rPr lang="en-US" altLang="en-US" sz="1800" dirty="0">
                <a:latin typeface="Arial" pitchFamily="34" charset="0"/>
                <a:cs typeface="Arial" pitchFamily="34" charset="0"/>
              </a:rPr>
              <a:t>, 2012; Ingram, </a:t>
            </a:r>
            <a:r>
              <a:rPr lang="en-US" altLang="en-US" sz="1800" dirty="0" err="1">
                <a:latin typeface="Arial" pitchFamily="34" charset="0"/>
                <a:cs typeface="Arial" pitchFamily="34" charset="0"/>
              </a:rPr>
              <a:t>Espelage</a:t>
            </a:r>
            <a:r>
              <a:rPr lang="en-US" altLang="en-US" sz="1800" dirty="0">
                <a:latin typeface="Arial" pitchFamily="34" charset="0"/>
                <a:cs typeface="Arial" pitchFamily="34" charset="0"/>
              </a:rPr>
              <a:t> et al., 2019) </a:t>
            </a:r>
          </a:p>
          <a:p>
            <a:pPr marL="457200" indent="-457200" eaLnBrk="1" hangingPunct="1">
              <a:buClr>
                <a:schemeClr val="accent1"/>
              </a:buClr>
              <a:buFont typeface="Arial" charset="0"/>
              <a:buChar char="•"/>
            </a:pPr>
            <a:endParaRPr lang="en-US" altLang="en-US" sz="3000" dirty="0">
              <a:latin typeface="Arial" pitchFamily="34" charset="0"/>
              <a:cs typeface="Arial" pitchFamily="34" charset="0"/>
            </a:endParaRPr>
          </a:p>
          <a:p>
            <a:pPr marL="457200" indent="-457200" eaLnBrk="1" hangingPunct="1">
              <a:buClr>
                <a:schemeClr val="accent1"/>
              </a:buClr>
              <a:buFont typeface="Arial" charset="0"/>
              <a:buChar char="•"/>
            </a:pPr>
            <a:endParaRPr lang="en-US" altLang="en-US" sz="3000" dirty="0">
              <a:latin typeface="Arial" pitchFamily="34" charset="0"/>
              <a:cs typeface="Arial" pitchFamily="34" charset="0"/>
            </a:endParaRPr>
          </a:p>
        </p:txBody>
      </p:sp>
    </p:spTree>
    <p:extLst>
      <p:ext uri="{BB962C8B-B14F-4D97-AF65-F5344CB8AC3E}">
        <p14:creationId xmlns:p14="http://schemas.microsoft.com/office/powerpoint/2010/main" val="1583104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pPr algn="ctr" eaLnBrk="1" fontAlgn="auto" hangingPunct="1">
              <a:spcAft>
                <a:spcPts val="0"/>
              </a:spcAft>
              <a:defRPr/>
            </a:pPr>
            <a:r>
              <a:rPr lang="en-US" dirty="0">
                <a:latin typeface="Arial" pitchFamily="34" charset="0"/>
                <a:cs typeface="Arial" pitchFamily="34" charset="0"/>
              </a:rPr>
              <a:t>Bystander Interventions</a:t>
            </a:r>
            <a:br>
              <a:rPr lang="en-US" dirty="0">
                <a:latin typeface="Arial" pitchFamily="34" charset="0"/>
                <a:cs typeface="Arial" pitchFamily="34" charset="0"/>
              </a:rPr>
            </a:br>
            <a:r>
              <a:rPr lang="en-US" sz="3100" dirty="0">
                <a:latin typeface="Arial" pitchFamily="34" charset="0"/>
                <a:cs typeface="Arial" pitchFamily="34" charset="0"/>
              </a:rPr>
              <a:t>(</a:t>
            </a:r>
            <a:r>
              <a:rPr lang="en-US" sz="3100" dirty="0" err="1">
                <a:latin typeface="Arial" pitchFamily="34" charset="0"/>
                <a:cs typeface="Arial" pitchFamily="34" charset="0"/>
              </a:rPr>
              <a:t>Polanin</a:t>
            </a:r>
            <a:r>
              <a:rPr lang="en-US" sz="3100" dirty="0">
                <a:latin typeface="Arial" pitchFamily="34" charset="0"/>
                <a:cs typeface="Arial" pitchFamily="34" charset="0"/>
              </a:rPr>
              <a:t>, </a:t>
            </a:r>
            <a:r>
              <a:rPr lang="en-US" sz="3100" dirty="0" err="1">
                <a:latin typeface="Arial" pitchFamily="34" charset="0"/>
                <a:cs typeface="Arial" pitchFamily="34" charset="0"/>
              </a:rPr>
              <a:t>Espelage</a:t>
            </a:r>
            <a:r>
              <a:rPr lang="en-US" sz="3100" dirty="0">
                <a:latin typeface="Arial" pitchFamily="34" charset="0"/>
                <a:cs typeface="Arial" pitchFamily="34" charset="0"/>
              </a:rPr>
              <a:t>, &amp; </a:t>
            </a:r>
            <a:r>
              <a:rPr lang="en-US" sz="3100" dirty="0" err="1">
                <a:latin typeface="Arial" pitchFamily="34" charset="0"/>
                <a:cs typeface="Arial" pitchFamily="34" charset="0"/>
              </a:rPr>
              <a:t>Pigott</a:t>
            </a:r>
            <a:r>
              <a:rPr lang="en-US" sz="3100" dirty="0">
                <a:latin typeface="Arial" pitchFamily="34" charset="0"/>
                <a:cs typeface="Arial" pitchFamily="34" charset="0"/>
              </a:rPr>
              <a:t>, 2011)</a:t>
            </a:r>
          </a:p>
        </p:txBody>
      </p:sp>
      <p:sp>
        <p:nvSpPr>
          <p:cNvPr id="64516" name="Content Placeholder 2"/>
          <p:cNvSpPr>
            <a:spLocks noGrp="1"/>
          </p:cNvSpPr>
          <p:nvPr>
            <p:ph type="body" sz="quarter" idx="11"/>
          </p:nvPr>
        </p:nvSpPr>
        <p:spPr>
          <a:xfrm>
            <a:off x="331063" y="1610591"/>
            <a:ext cx="7848600" cy="4648200"/>
          </a:xfrm>
        </p:spPr>
        <p:txBody>
          <a:bodyPr/>
          <a:lstStyle/>
          <a:p>
            <a:pPr eaLnBrk="1" hangingPunct="1">
              <a:buClr>
                <a:srgbClr val="FFC000"/>
              </a:buClr>
              <a:buFont typeface="Arial" pitchFamily="34" charset="0"/>
              <a:buChar char="•"/>
            </a:pPr>
            <a:r>
              <a:rPr lang="en-US" altLang="en-US" sz="2000" dirty="0"/>
              <a:t>Meta-analysis synthesized the effectiveness of bullying prevention programs in altering bystander behavior to intervene in bullying situations.  </a:t>
            </a:r>
          </a:p>
          <a:p>
            <a:pPr eaLnBrk="1" hangingPunct="1">
              <a:buClr>
                <a:srgbClr val="FFC000"/>
              </a:buClr>
              <a:buFont typeface="Arial" pitchFamily="34" charset="0"/>
              <a:buChar char="•"/>
            </a:pPr>
            <a:r>
              <a:rPr lang="en-US" altLang="en-US" sz="2000" dirty="0"/>
              <a:t>Evidence from twelve school-based interventions, involving 12,874 students, revealed that overall the programs were successful (ES = .21, C.I.: .12, .30), with larger effects for high school samples compared to K-8 student samples </a:t>
            </a:r>
            <a:r>
              <a:rPr lang="en-US" altLang="en-US" sz="3200" b="1" dirty="0">
                <a:solidFill>
                  <a:srgbClr val="FF0000"/>
                </a:solidFill>
              </a:rPr>
              <a:t>(HS ES = .44, K-8 ES = .13; </a:t>
            </a:r>
            <a:r>
              <a:rPr lang="en-US" altLang="en-US" sz="3200" b="1" i="1" dirty="0">
                <a:solidFill>
                  <a:srgbClr val="FF0000"/>
                </a:solidFill>
              </a:rPr>
              <a:t>p</a:t>
            </a:r>
            <a:r>
              <a:rPr lang="en-US" altLang="en-US" sz="3200" b="1" dirty="0">
                <a:solidFill>
                  <a:srgbClr val="FF0000"/>
                </a:solidFill>
              </a:rPr>
              <a:t> = .001).  </a:t>
            </a:r>
            <a:endParaRPr lang="en-US" altLang="en-US" sz="2000" dirty="0"/>
          </a:p>
          <a:p>
            <a:pPr eaLnBrk="1" hangingPunct="1">
              <a:buClr>
                <a:srgbClr val="FFC000"/>
              </a:buClr>
              <a:buFont typeface="Arial" pitchFamily="34" charset="0"/>
              <a:buChar char="•"/>
            </a:pPr>
            <a:r>
              <a:rPr lang="en-US" altLang="en-US" sz="2000" dirty="0"/>
              <a:t>Analysis of empathy for the victim revealed treatment effectiveness that was positive but not significantly different from zero (ES = .05, CI: -.07, .17).</a:t>
            </a:r>
          </a:p>
          <a:p>
            <a:pPr eaLnBrk="1" hangingPunct="1">
              <a:buClr>
                <a:srgbClr val="FFC000"/>
              </a:buClr>
              <a:buFont typeface="Arial" pitchFamily="34" charset="0"/>
              <a:buChar char="•"/>
            </a:pPr>
            <a:r>
              <a:rPr lang="en-US" altLang="en-US" sz="2000" dirty="0"/>
              <a:t>Nevertheless, this meta-analysis indicated that programs were effective at changing bystander behavior both on a practical and statistically significant level. </a:t>
            </a:r>
          </a:p>
        </p:txBody>
      </p:sp>
      <p:sp>
        <p:nvSpPr>
          <p:cNvPr id="64515" name="Footer Placeholder 3"/>
          <p:cNvSpPr>
            <a:spLocks noGrp="1"/>
          </p:cNvSpPr>
          <p:nvPr>
            <p:ph type="ftr" sz="quarter" idx="4294967295"/>
          </p:nvPr>
        </p:nvSpPr>
        <p:spPr bwMode="auto">
          <a:xfrm>
            <a:off x="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fld id="{2C33028E-466A-4380-8A8C-857C6B818B7E}" type="slidenum">
              <a:rPr lang="en-US" altLang="en-US" sz="1400" smtClean="0">
                <a:solidFill>
                  <a:schemeClr val="tx2"/>
                </a:solidFill>
                <a:latin typeface="Arial" pitchFamily="34" charset="0"/>
                <a:cs typeface="Arial" pitchFamily="34" charset="0"/>
              </a:rPr>
              <a:pPr eaLnBrk="1" hangingPunct="1">
                <a:spcBef>
                  <a:spcPct val="0"/>
                </a:spcBef>
                <a:buClrTx/>
                <a:buSzTx/>
                <a:buFontTx/>
                <a:buNone/>
              </a:pPr>
              <a:t>36</a:t>
            </a:fld>
            <a:endParaRPr lang="en-US" altLang="en-US" sz="1400">
              <a:solidFill>
                <a:schemeClr val="tx2"/>
              </a:solidFill>
              <a:latin typeface="Arial" pitchFamily="34" charset="0"/>
              <a:cs typeface="Arial" pitchFamily="34" charset="0"/>
            </a:endParaRPr>
          </a:p>
        </p:txBody>
      </p:sp>
      <p:sp>
        <p:nvSpPr>
          <p:cNvPr id="2" name="Oval 1"/>
          <p:cNvSpPr/>
          <p:nvPr/>
        </p:nvSpPr>
        <p:spPr>
          <a:xfrm>
            <a:off x="1574508" y="3305612"/>
            <a:ext cx="74676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74936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pPr algn="ctr" eaLnBrk="1" fontAlgn="auto" hangingPunct="1">
              <a:spcAft>
                <a:spcPts val="0"/>
              </a:spcAft>
              <a:defRPr/>
            </a:pPr>
            <a:r>
              <a:rPr lang="en-US" dirty="0">
                <a:cs typeface="Arial" pitchFamily="34" charset="0"/>
              </a:rPr>
              <a:t>Bystander Interventions</a:t>
            </a:r>
            <a:br>
              <a:rPr lang="en-US" dirty="0">
                <a:cs typeface="Arial" pitchFamily="34" charset="0"/>
              </a:rPr>
            </a:br>
            <a:r>
              <a:rPr lang="en-US" sz="3100" dirty="0">
                <a:cs typeface="Arial" pitchFamily="34" charset="0"/>
              </a:rPr>
              <a:t>(</a:t>
            </a:r>
            <a:r>
              <a:rPr lang="en-US" sz="3100" dirty="0" err="1">
                <a:cs typeface="Arial" pitchFamily="34" charset="0"/>
              </a:rPr>
              <a:t>Polanin</a:t>
            </a:r>
            <a:r>
              <a:rPr lang="en-US" sz="3100" dirty="0">
                <a:cs typeface="Arial" pitchFamily="34" charset="0"/>
              </a:rPr>
              <a:t>, </a:t>
            </a:r>
            <a:r>
              <a:rPr lang="en-US" sz="3100" dirty="0" err="1">
                <a:cs typeface="Arial" pitchFamily="34" charset="0"/>
              </a:rPr>
              <a:t>Espelage</a:t>
            </a:r>
            <a:r>
              <a:rPr lang="en-US" sz="3100" dirty="0">
                <a:cs typeface="Arial" pitchFamily="34" charset="0"/>
              </a:rPr>
              <a:t>, &amp; </a:t>
            </a:r>
            <a:r>
              <a:rPr lang="en-US" sz="3100" dirty="0" err="1">
                <a:cs typeface="Arial" pitchFamily="34" charset="0"/>
              </a:rPr>
              <a:t>Pigott</a:t>
            </a:r>
            <a:r>
              <a:rPr lang="en-US" sz="3100" dirty="0">
                <a:cs typeface="Arial" pitchFamily="34" charset="0"/>
              </a:rPr>
              <a:t>, 2011)</a:t>
            </a:r>
          </a:p>
        </p:txBody>
      </p:sp>
      <p:graphicFrame>
        <p:nvGraphicFramePr>
          <p:cNvPr id="65539" name="Content Placeholder 8"/>
          <p:cNvGraphicFramePr>
            <a:graphicFrameLocks noGrp="1" noChangeAspect="1"/>
          </p:cNvGraphicFramePr>
          <p:nvPr>
            <p:ph sz="quarter" idx="4294967295"/>
          </p:nvPr>
        </p:nvGraphicFramePr>
        <p:xfrm>
          <a:off x="157162" y="1567152"/>
          <a:ext cx="8143875" cy="5026025"/>
        </p:xfrm>
        <a:graphic>
          <a:graphicData uri="http://schemas.openxmlformats.org/presentationml/2006/ole">
            <mc:AlternateContent xmlns:mc="http://schemas.openxmlformats.org/markup-compatibility/2006">
              <mc:Choice xmlns:v="urn:schemas-microsoft-com:vml" Requires="v">
                <p:oleObj spid="_x0000_s24580" name="Document" r:id="rId5" imgW="8657655" imgH="5343700" progId="Word.Document.12">
                  <p:embed/>
                </p:oleObj>
              </mc:Choice>
              <mc:Fallback>
                <p:oleObj name="Document" r:id="rId5" imgW="8657655" imgH="5343700" progId="Word.Document.12">
                  <p:embed/>
                  <p:pic>
                    <p:nvPicPr>
                      <p:cNvPr id="65539" name="Content Placeholder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 y="1567152"/>
                        <a:ext cx="8143875" cy="5026025"/>
                      </a:xfrm>
                      <a:prstGeom prst="rect">
                        <a:avLst/>
                      </a:prstGeom>
                      <a:noFill/>
                      <a:ln>
                        <a:noFill/>
                      </a:ln>
                      <a:effectLst/>
                    </p:spPr>
                  </p:pic>
                </p:oleObj>
              </mc:Fallback>
            </mc:AlternateContent>
          </a:graphicData>
        </a:graphic>
      </p:graphicFrame>
      <p:sp>
        <p:nvSpPr>
          <p:cNvPr id="5" name="Oval 4"/>
          <p:cNvSpPr/>
          <p:nvPr/>
        </p:nvSpPr>
        <p:spPr>
          <a:xfrm>
            <a:off x="2982033" y="2970592"/>
            <a:ext cx="30480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7046053" y="2970592"/>
            <a:ext cx="6096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34559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b="1" dirty="0">
                <a:latin typeface="+mn-lt"/>
              </a:rPr>
              <a:t>Family &amp; School Risk Factors</a:t>
            </a:r>
            <a:endParaRPr lang="en-US" sz="6600" b="1" dirty="0">
              <a:latin typeface="+mn-lt"/>
            </a:endParaRPr>
          </a:p>
        </p:txBody>
      </p:sp>
      <p:sp>
        <p:nvSpPr>
          <p:cNvPr id="74756" name="Rectangle 4"/>
          <p:cNvSpPr>
            <a:spLocks noChangeArrowheads="1"/>
          </p:cNvSpPr>
          <p:nvPr/>
        </p:nvSpPr>
        <p:spPr bwMode="auto">
          <a:xfrm>
            <a:off x="381000" y="1219200"/>
            <a:ext cx="4419600" cy="2427288"/>
          </a:xfrm>
          <a:prstGeom prst="rect">
            <a:avLst/>
          </a:prstGeom>
          <a:noFill/>
          <a:ln w="9525">
            <a:noFill/>
            <a:miter lim="800000"/>
            <a:headEnd/>
            <a:tailEnd/>
          </a:ln>
          <a:effectLst/>
        </p:spPr>
        <p:txBody>
          <a:bodyPr/>
          <a:lstStyle/>
          <a:p>
            <a:pPr marL="342900" indent="-342900">
              <a:spcBef>
                <a:spcPct val="20000"/>
              </a:spcBef>
              <a:buClr>
                <a:srgbClr val="FFC000"/>
              </a:buClr>
              <a:buSzPct val="80000"/>
              <a:buFont typeface="Wingdings" pitchFamily="2" charset="2"/>
              <a:buChar char="n"/>
              <a:defRPr/>
            </a:pPr>
            <a:r>
              <a:rPr lang="en-US" sz="2400" b="1" dirty="0">
                <a:solidFill>
                  <a:schemeClr val="tx1">
                    <a:lumMod val="95000"/>
                    <a:lumOff val="5000"/>
                  </a:schemeClr>
                </a:solidFill>
                <a:latin typeface="+mn-lt"/>
                <a:ea typeface="ＭＳ Ｐゴシック" pitchFamily="1" charset="-128"/>
                <a:cs typeface="+mn-cs"/>
              </a:rPr>
              <a:t>FAMILY</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Lack of supervision</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Lack of attachment</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Negative, critical relationships</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Lack of discipline/ consequences</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Support for violence</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Modeling of violence</a:t>
            </a:r>
          </a:p>
          <a:p>
            <a:pPr marL="742950" lvl="1" indent="-285750">
              <a:spcBef>
                <a:spcPct val="20000"/>
              </a:spcBef>
              <a:buClr>
                <a:schemeClr val="tx1"/>
              </a:buClr>
              <a:defRPr/>
            </a:pPr>
            <a:endParaRPr lang="en-US" sz="2800" dirty="0">
              <a:solidFill>
                <a:schemeClr val="tx1">
                  <a:lumMod val="95000"/>
                  <a:lumOff val="5000"/>
                </a:schemeClr>
              </a:solidFill>
              <a:latin typeface="Arial" charset="0"/>
              <a:ea typeface="ＭＳ Ｐゴシック" pitchFamily="1" charset="-128"/>
              <a:cs typeface="+mn-cs"/>
            </a:endParaRPr>
          </a:p>
        </p:txBody>
      </p:sp>
      <p:sp>
        <p:nvSpPr>
          <p:cNvPr id="18438" name="TextBox 5"/>
          <p:cNvSpPr txBox="1">
            <a:spLocks noChangeArrowheads="1"/>
          </p:cNvSpPr>
          <p:nvPr/>
        </p:nvSpPr>
        <p:spPr bwMode="auto">
          <a:xfrm>
            <a:off x="381000" y="5792998"/>
            <a:ext cx="7848600" cy="892552"/>
          </a:xfrm>
          <a:prstGeom prst="rect">
            <a:avLst/>
          </a:prstGeom>
          <a:noFill/>
          <a:ln w="9525">
            <a:noFill/>
            <a:miter lim="800000"/>
            <a:headEnd/>
            <a:tailEnd/>
          </a:ln>
        </p:spPr>
        <p:txBody>
          <a:bodyPr>
            <a:spAutoFit/>
          </a:bodyPr>
          <a:lstStyle/>
          <a:p>
            <a:pPr marL="0" lvl="1">
              <a:defRPr/>
            </a:pPr>
            <a:r>
              <a:rPr lang="en-US" dirty="0">
                <a:solidFill>
                  <a:schemeClr val="tx1">
                    <a:lumMod val="95000"/>
                    <a:lumOff val="5000"/>
                  </a:schemeClr>
                </a:solidFill>
                <a:latin typeface="Arial" charset="0"/>
                <a:ea typeface="ＭＳ Ｐゴシック" pitchFamily="1" charset="-128"/>
                <a:cs typeface="+mn-cs"/>
              </a:rPr>
              <a:t>For review (</a:t>
            </a:r>
            <a:r>
              <a:rPr lang="en-US" dirty="0" err="1">
                <a:solidFill>
                  <a:schemeClr val="tx1">
                    <a:lumMod val="95000"/>
                    <a:lumOff val="5000"/>
                  </a:schemeClr>
                </a:solidFill>
                <a:latin typeface="Arial" charset="0"/>
                <a:ea typeface="ＭＳ Ｐゴシック" pitchFamily="1" charset="-128"/>
                <a:cs typeface="+mn-cs"/>
              </a:rPr>
              <a:t>Espelage</a:t>
            </a:r>
            <a:r>
              <a:rPr lang="en-US" dirty="0">
                <a:solidFill>
                  <a:schemeClr val="tx1">
                    <a:lumMod val="95000"/>
                    <a:lumOff val="5000"/>
                  </a:schemeClr>
                </a:solidFill>
                <a:latin typeface="Arial" charset="0"/>
                <a:ea typeface="ＭＳ Ｐゴシック" pitchFamily="1" charset="-128"/>
                <a:cs typeface="+mn-cs"/>
              </a:rPr>
              <a:t>, 2012; </a:t>
            </a:r>
            <a:r>
              <a:rPr lang="en-US" dirty="0" err="1">
                <a:solidFill>
                  <a:schemeClr val="tx1">
                    <a:lumMod val="95000"/>
                    <a:lumOff val="5000"/>
                  </a:schemeClr>
                </a:solidFill>
                <a:latin typeface="Arial" charset="0"/>
                <a:ea typeface="ＭＳ Ｐゴシック" pitchFamily="1" charset="-128"/>
                <a:cs typeface="+mn-cs"/>
              </a:rPr>
              <a:t>Espelage</a:t>
            </a:r>
            <a:r>
              <a:rPr lang="en-US" dirty="0">
                <a:solidFill>
                  <a:schemeClr val="tx1">
                    <a:lumMod val="95000"/>
                    <a:lumOff val="5000"/>
                  </a:schemeClr>
                </a:solidFill>
                <a:latin typeface="Arial" charset="0"/>
                <a:ea typeface="ＭＳ Ｐゴシック" pitchFamily="1" charset="-128"/>
                <a:cs typeface="+mn-cs"/>
              </a:rPr>
              <a:t> &amp; Horne, 2007; </a:t>
            </a:r>
            <a:r>
              <a:rPr lang="en-US" dirty="0" err="1">
                <a:solidFill>
                  <a:schemeClr val="tx1">
                    <a:lumMod val="95000"/>
                    <a:lumOff val="5000"/>
                  </a:schemeClr>
                </a:solidFill>
                <a:latin typeface="Arial" charset="0"/>
                <a:ea typeface="ＭＳ Ｐゴシック" pitchFamily="1" charset="-128"/>
                <a:cs typeface="+mn-cs"/>
              </a:rPr>
              <a:t>Espelage</a:t>
            </a:r>
            <a:r>
              <a:rPr lang="en-US" dirty="0">
                <a:solidFill>
                  <a:schemeClr val="tx1">
                    <a:lumMod val="95000"/>
                    <a:lumOff val="5000"/>
                  </a:schemeClr>
                </a:solidFill>
                <a:latin typeface="Arial" charset="0"/>
                <a:ea typeface="ＭＳ Ｐゴシック" pitchFamily="1" charset="-128"/>
                <a:cs typeface="+mn-cs"/>
              </a:rPr>
              <a:t>, Hong, &amp; Carter, 2019)</a:t>
            </a:r>
          </a:p>
          <a:p>
            <a:pPr>
              <a:defRPr/>
            </a:pPr>
            <a:endParaRPr lang="en-US" sz="1600" dirty="0">
              <a:solidFill>
                <a:srgbClr val="FFFF00"/>
              </a:solidFill>
              <a:latin typeface="Arial" charset="0"/>
              <a:ea typeface="ＭＳ Ｐゴシック" pitchFamily="1" charset="-128"/>
              <a:cs typeface="+mn-cs"/>
            </a:endParaRPr>
          </a:p>
        </p:txBody>
      </p:sp>
      <p:sp>
        <p:nvSpPr>
          <p:cNvPr id="8" name="Rectangle 4"/>
          <p:cNvSpPr>
            <a:spLocks noChangeArrowheads="1"/>
          </p:cNvSpPr>
          <p:nvPr/>
        </p:nvSpPr>
        <p:spPr bwMode="auto">
          <a:xfrm>
            <a:off x="4495800" y="1219200"/>
            <a:ext cx="4419600" cy="2427288"/>
          </a:xfrm>
          <a:prstGeom prst="rect">
            <a:avLst/>
          </a:prstGeom>
          <a:noFill/>
          <a:ln w="9525">
            <a:noFill/>
            <a:miter lim="800000"/>
            <a:headEnd/>
            <a:tailEnd/>
          </a:ln>
          <a:effectLst/>
        </p:spPr>
        <p:txBody>
          <a:bodyPr/>
          <a:lstStyle/>
          <a:p>
            <a:pPr marL="342900" indent="-342900">
              <a:spcBef>
                <a:spcPct val="20000"/>
              </a:spcBef>
              <a:buClr>
                <a:srgbClr val="FFC000"/>
              </a:buClr>
              <a:buSzPct val="80000"/>
              <a:buFont typeface="Wingdings" pitchFamily="2" charset="2"/>
              <a:buChar char="n"/>
              <a:defRPr/>
            </a:pPr>
            <a:r>
              <a:rPr lang="en-US" sz="2400" b="1" dirty="0">
                <a:solidFill>
                  <a:schemeClr val="tx1">
                    <a:lumMod val="95000"/>
                    <a:lumOff val="5000"/>
                  </a:schemeClr>
                </a:solidFill>
                <a:latin typeface="+mn-lt"/>
                <a:ea typeface="ＭＳ Ｐゴシック" pitchFamily="1" charset="-128"/>
                <a:cs typeface="+mn-cs"/>
              </a:rPr>
              <a:t>SCHOOL</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Lack of supervision</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Lack of attachment</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Negative, critical relationships</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Lack of discipline/ consequences</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Support for violence</a:t>
            </a:r>
          </a:p>
          <a:p>
            <a:pPr marL="742950" lvl="1" indent="-285750">
              <a:spcBef>
                <a:spcPct val="20000"/>
              </a:spcBef>
              <a:buClr>
                <a:schemeClr val="tx1"/>
              </a:buClr>
              <a:buFontTx/>
              <a:buChar char="–"/>
              <a:defRPr/>
            </a:pPr>
            <a:r>
              <a:rPr lang="en-US" sz="2800" dirty="0">
                <a:solidFill>
                  <a:schemeClr val="tx1">
                    <a:lumMod val="95000"/>
                    <a:lumOff val="5000"/>
                  </a:schemeClr>
                </a:solidFill>
                <a:latin typeface="+mn-lt"/>
                <a:ea typeface="ＭＳ Ｐゴシック" pitchFamily="1" charset="-128"/>
                <a:cs typeface="+mn-cs"/>
              </a:rPr>
              <a:t>Modeling of violence</a:t>
            </a:r>
          </a:p>
          <a:p>
            <a:pPr marL="742950" lvl="1" indent="-285750">
              <a:spcBef>
                <a:spcPct val="20000"/>
              </a:spcBef>
              <a:buClr>
                <a:schemeClr val="tx1"/>
              </a:buClr>
              <a:defRPr/>
            </a:pPr>
            <a:endParaRPr lang="en-US" sz="2800" dirty="0">
              <a:solidFill>
                <a:schemeClr val="tx1">
                  <a:lumMod val="95000"/>
                  <a:lumOff val="5000"/>
                </a:schemeClr>
              </a:solidFill>
              <a:latin typeface="+mn-lt"/>
              <a:ea typeface="ＭＳ Ｐゴシック" pitchFamily="1" charset="-128"/>
              <a:cs typeface="+mn-cs"/>
            </a:endParaRPr>
          </a:p>
        </p:txBody>
      </p:sp>
    </p:spTree>
    <p:extLst>
      <p:ext uri="{BB962C8B-B14F-4D97-AF65-F5344CB8AC3E}">
        <p14:creationId xmlns:p14="http://schemas.microsoft.com/office/powerpoint/2010/main" val="1624502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B7D809-5460-8444-AC16-4C908599E6AD}"/>
              </a:ext>
            </a:extLst>
          </p:cNvPr>
          <p:cNvSpPr>
            <a:spLocks noGrp="1"/>
          </p:cNvSpPr>
          <p:nvPr>
            <p:ph type="title"/>
          </p:nvPr>
        </p:nvSpPr>
        <p:spPr/>
        <p:txBody>
          <a:bodyPr/>
          <a:lstStyle/>
          <a:p>
            <a:r>
              <a:rPr lang="en-US" dirty="0"/>
              <a:t>Latent Class = Sibling, Family, &amp; Peer Aggression</a:t>
            </a:r>
          </a:p>
        </p:txBody>
      </p:sp>
      <p:pic>
        <p:nvPicPr>
          <p:cNvPr id="2049" name="Picture 6">
            <a:extLst>
              <a:ext uri="{FF2B5EF4-FFF2-40B4-BE49-F238E27FC236}">
                <a16:creationId xmlns:a16="http://schemas.microsoft.com/office/drawing/2014/main" xmlns="" id="{FB4E9F9C-851C-8748-9F58-C1986A679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38604"/>
            <a:ext cx="7985760" cy="40142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xmlns="" id="{0F8A2163-4D59-7742-A7BE-E9A9871269BD}"/>
              </a:ext>
            </a:extLst>
          </p:cNvPr>
          <p:cNvSpPr>
            <a:spLocks noChangeArrowheads="1"/>
          </p:cNvSpPr>
          <p:nvPr/>
        </p:nvSpPr>
        <p:spPr bwMode="auto">
          <a:xfrm>
            <a:off x="853440" y="55956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e 5">
            <a:extLst>
              <a:ext uri="{FF2B5EF4-FFF2-40B4-BE49-F238E27FC236}">
                <a16:creationId xmlns:a16="http://schemas.microsoft.com/office/drawing/2014/main" xmlns="" id="{7FE3809F-141A-194B-922A-41B171737DC3}"/>
              </a:ext>
            </a:extLst>
          </p:cNvPr>
          <p:cNvGraphicFramePr>
            <a:graphicFrameLocks noGrp="1"/>
          </p:cNvGraphicFramePr>
          <p:nvPr/>
        </p:nvGraphicFramePr>
        <p:xfrm>
          <a:off x="3791712" y="2050796"/>
          <a:ext cx="1755648" cy="853440"/>
        </p:xfrm>
        <a:graphic>
          <a:graphicData uri="http://schemas.openxmlformats.org/drawingml/2006/table">
            <a:tbl>
              <a:tblPr firstRow="1" firstCol="1" bandRow="1">
                <a:tableStyleId>{5C22544A-7EE6-4342-B048-85BDC9FD1C3A}</a:tableStyleId>
              </a:tblPr>
              <a:tblGrid>
                <a:gridCol w="1755648">
                  <a:extLst>
                    <a:ext uri="{9D8B030D-6E8A-4147-A177-3AD203B41FA5}">
                      <a16:colId xmlns:a16="http://schemas.microsoft.com/office/drawing/2014/main" xmlns="" val="494513035"/>
                    </a:ext>
                  </a:extLst>
                </a:gridCol>
              </a:tblGrid>
              <a:tr h="0">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Membership %</a:t>
                      </a:r>
                    </a:p>
                  </a:txBody>
                  <a:tcPr marL="68580" marR="68580" marT="0" marB="0"/>
                </a:tc>
                <a:extLst>
                  <a:ext uri="{0D108BD9-81ED-4DB2-BD59-A6C34878D82A}">
                    <a16:rowId xmlns:a16="http://schemas.microsoft.com/office/drawing/2014/main" xmlns="" val="534928487"/>
                  </a:ext>
                </a:extLst>
              </a:tr>
              <a:tr h="0">
                <a:tc>
                  <a:txBody>
                    <a:bodyPr/>
                    <a:lstStyle/>
                    <a:p>
                      <a:pPr marL="0" marR="0">
                        <a:spcBef>
                          <a:spcPts val="0"/>
                        </a:spcBef>
                        <a:spcAft>
                          <a:spcPts val="0"/>
                        </a:spcAft>
                      </a:pPr>
                      <a:r>
                        <a:rPr lang="en-US" sz="1100" dirty="0">
                          <a:effectLst/>
                        </a:rPr>
                        <a:t>16.56% - High All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418805895"/>
                  </a:ext>
                </a:extLst>
              </a:tr>
              <a:tr h="0">
                <a:tc>
                  <a:txBody>
                    <a:bodyPr/>
                    <a:lstStyle/>
                    <a:p>
                      <a:pPr marL="0" marR="0">
                        <a:spcBef>
                          <a:spcPts val="0"/>
                        </a:spcBef>
                        <a:spcAft>
                          <a:spcPts val="0"/>
                        </a:spcAft>
                      </a:pPr>
                      <a:r>
                        <a:rPr lang="en-US" sz="1100" dirty="0">
                          <a:effectLst/>
                        </a:rPr>
                        <a:t>32.10% - Sib/Family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858713415"/>
                  </a:ext>
                </a:extLst>
              </a:tr>
              <a:tr h="0">
                <a:tc>
                  <a:txBody>
                    <a:bodyPr/>
                    <a:lstStyle/>
                    <a:p>
                      <a:pPr marL="0" marR="0">
                        <a:spcBef>
                          <a:spcPts val="0"/>
                        </a:spcBef>
                        <a:spcAft>
                          <a:spcPts val="0"/>
                        </a:spcAft>
                      </a:pPr>
                      <a:r>
                        <a:rPr lang="en-US" sz="1100" dirty="0">
                          <a:effectLst/>
                        </a:rPr>
                        <a:t>11.00% - Peer Aggression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086174139"/>
                  </a:ext>
                </a:extLst>
              </a:tr>
              <a:tr h="0">
                <a:tc>
                  <a:txBody>
                    <a:bodyPr/>
                    <a:lstStyle/>
                    <a:p>
                      <a:pPr marL="0" marR="0">
                        <a:spcBef>
                          <a:spcPts val="0"/>
                        </a:spcBef>
                        <a:spcAft>
                          <a:spcPts val="0"/>
                        </a:spcAft>
                      </a:pPr>
                      <a:r>
                        <a:rPr lang="en-US" sz="1100" dirty="0">
                          <a:effectLst/>
                        </a:rPr>
                        <a:t>40.38%  - Low Aggression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865684668"/>
                  </a:ext>
                </a:extLst>
              </a:tr>
            </a:tbl>
          </a:graphicData>
        </a:graphic>
      </p:graphicFrame>
      <p:sp>
        <p:nvSpPr>
          <p:cNvPr id="7" name="Rectangle 6">
            <a:extLst>
              <a:ext uri="{FF2B5EF4-FFF2-40B4-BE49-F238E27FC236}">
                <a16:creationId xmlns:a16="http://schemas.microsoft.com/office/drawing/2014/main" xmlns="" id="{76E4389F-39B0-5D43-8EAF-6EBD700B21CE}"/>
              </a:ext>
            </a:extLst>
          </p:cNvPr>
          <p:cNvSpPr/>
          <p:nvPr/>
        </p:nvSpPr>
        <p:spPr>
          <a:xfrm>
            <a:off x="4017264" y="6091920"/>
            <a:ext cx="4380623" cy="369332"/>
          </a:xfrm>
          <a:prstGeom prst="rect">
            <a:avLst/>
          </a:prstGeom>
        </p:spPr>
        <p:txBody>
          <a:bodyPr wrap="none">
            <a:spAutoFit/>
          </a:bodyPr>
          <a:lstStyle/>
          <a:p>
            <a:r>
              <a:rPr lang="en-US" dirty="0"/>
              <a:t> (Ingram, </a:t>
            </a:r>
            <a:r>
              <a:rPr lang="en-US" dirty="0" err="1"/>
              <a:t>Espelage</a:t>
            </a:r>
            <a:r>
              <a:rPr lang="en-US" dirty="0"/>
              <a:t>, Davis, &amp; </a:t>
            </a:r>
            <a:r>
              <a:rPr lang="en-US" dirty="0" err="1"/>
              <a:t>Merrin</a:t>
            </a:r>
            <a:r>
              <a:rPr lang="en-US" dirty="0"/>
              <a:t>, in press)</a:t>
            </a:r>
          </a:p>
        </p:txBody>
      </p:sp>
    </p:spTree>
    <p:extLst>
      <p:ext uri="{BB962C8B-B14F-4D97-AF65-F5344CB8AC3E}">
        <p14:creationId xmlns:p14="http://schemas.microsoft.com/office/powerpoint/2010/main" val="1482556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lIns="90488" tIns="44450" rIns="90488" bIns="44450">
            <a:noAutofit/>
          </a:bodyPr>
          <a:lstStyle/>
          <a:p>
            <a:pPr algn="ctr" eaLnBrk="1" fontAlgn="auto" hangingPunct="1">
              <a:spcAft>
                <a:spcPts val="0"/>
              </a:spcAft>
              <a:defRPr/>
            </a:pPr>
            <a:r>
              <a:rPr lang="en-US" sz="3600" b="1" dirty="0" err="1">
                <a:latin typeface="+mn-lt"/>
              </a:rPr>
              <a:t>Espelage</a:t>
            </a:r>
            <a:r>
              <a:rPr lang="en-US" sz="3600" b="1" dirty="0">
                <a:latin typeface="+mn-lt"/>
              </a:rPr>
              <a:t> Mantra:</a:t>
            </a:r>
            <a:br>
              <a:rPr lang="en-US" sz="3600" b="1" dirty="0">
                <a:latin typeface="+mn-lt"/>
              </a:rPr>
            </a:br>
            <a:r>
              <a:rPr lang="en-US" sz="3600" b="1" dirty="0">
                <a:latin typeface="+mn-lt"/>
              </a:rPr>
              <a:t>With Awareness Comes Misperception</a:t>
            </a:r>
            <a:br>
              <a:rPr lang="en-US" sz="3600" b="1" dirty="0">
                <a:latin typeface="+mn-lt"/>
              </a:rPr>
            </a:br>
            <a:endParaRPr lang="en-US" b="1" u="sng" dirty="0">
              <a:solidFill>
                <a:srgbClr val="FAFD00"/>
              </a:solidFill>
              <a:latin typeface="+mn-lt"/>
            </a:endParaRPr>
          </a:p>
        </p:txBody>
      </p:sp>
      <p:sp>
        <p:nvSpPr>
          <p:cNvPr id="41987" name="Rectangle 3"/>
          <p:cNvSpPr>
            <a:spLocks noGrp="1" noChangeArrowheads="1"/>
          </p:cNvSpPr>
          <p:nvPr>
            <p:ph type="body" sz="quarter" idx="11"/>
          </p:nvPr>
        </p:nvSpPr>
        <p:spPr>
          <a:xfrm>
            <a:off x="304800" y="1548246"/>
            <a:ext cx="8194964" cy="4648200"/>
          </a:xfrm>
        </p:spPr>
        <p:txBody>
          <a:bodyPr lIns="90488" tIns="44450" rIns="90488" bIns="44450">
            <a:noAutofit/>
          </a:bodyPr>
          <a:lstStyle/>
          <a:p>
            <a:pPr marL="365760" indent="-256032" eaLnBrk="1" fontAlgn="auto" hangingPunct="1">
              <a:spcAft>
                <a:spcPts val="0"/>
              </a:spcAft>
              <a:buClr>
                <a:schemeClr val="accent3"/>
              </a:buClr>
              <a:buFont typeface="Wingdings" pitchFamily="2" charset="2"/>
              <a:buNone/>
              <a:defRPr/>
            </a:pPr>
            <a:endParaRPr lang="en-US" sz="2000" b="1" u="sng" dirty="0"/>
          </a:p>
          <a:p>
            <a:pPr marL="365760" indent="-256032" eaLnBrk="1" fontAlgn="auto" hangingPunct="1">
              <a:spcAft>
                <a:spcPts val="0"/>
              </a:spcAft>
              <a:buClr>
                <a:schemeClr val="accent3"/>
              </a:buClr>
              <a:buFont typeface="Wingdings" pitchFamily="2" charset="2"/>
              <a:buNone/>
              <a:defRPr/>
            </a:pPr>
            <a:r>
              <a:rPr lang="en-US" sz="1800" b="1" u="sng" dirty="0"/>
              <a:t>Misperception in Media</a:t>
            </a:r>
            <a:r>
              <a:rPr lang="en-US" sz="1800" b="1" dirty="0"/>
              <a:t>			</a:t>
            </a:r>
            <a:r>
              <a:rPr lang="en-US" sz="1800" b="1" u="sng" dirty="0"/>
              <a:t>Scientific Evidence</a:t>
            </a:r>
          </a:p>
          <a:p>
            <a:pPr marL="365760" indent="-256032" eaLnBrk="1" fontAlgn="auto" hangingPunct="1">
              <a:spcAft>
                <a:spcPts val="0"/>
              </a:spcAft>
              <a:buClr>
                <a:schemeClr val="accent3"/>
              </a:buClr>
              <a:buFont typeface="Wingdings" pitchFamily="2" charset="2"/>
              <a:buNone/>
              <a:defRPr/>
            </a:pPr>
            <a:r>
              <a:rPr lang="en-US" sz="1800" b="1" dirty="0"/>
              <a:t>-Bullying is an epidemic.			-Bully Rates Vary</a:t>
            </a:r>
          </a:p>
          <a:p>
            <a:pPr marL="365760" indent="-256032" eaLnBrk="1" fontAlgn="auto" hangingPunct="1">
              <a:spcAft>
                <a:spcPts val="0"/>
              </a:spcAft>
              <a:buClr>
                <a:schemeClr val="accent3"/>
              </a:buClr>
              <a:buFont typeface="Wingdings" pitchFamily="2" charset="2"/>
              <a:buNone/>
              <a:defRPr/>
            </a:pPr>
            <a:endParaRPr lang="en-US" sz="1800" b="1" dirty="0"/>
          </a:p>
          <a:p>
            <a:pPr marL="365760" indent="-256032" eaLnBrk="1" fontAlgn="auto" hangingPunct="1">
              <a:spcAft>
                <a:spcPts val="0"/>
              </a:spcAft>
              <a:buClr>
                <a:schemeClr val="accent3"/>
              </a:buClr>
              <a:buFont typeface="Wingdings" pitchFamily="2" charset="2"/>
              <a:buNone/>
              <a:defRPr/>
            </a:pPr>
            <a:r>
              <a:rPr lang="en-US" sz="1800" b="1" dirty="0"/>
              <a:t>-Bully-suicide linked.			-Bully Only One of Many 						Predictors</a:t>
            </a:r>
          </a:p>
          <a:p>
            <a:pPr marL="365760" indent="-256032" eaLnBrk="1" fontAlgn="auto" hangingPunct="1">
              <a:spcAft>
                <a:spcPts val="0"/>
              </a:spcAft>
              <a:buClr>
                <a:schemeClr val="accent3"/>
              </a:buClr>
              <a:buFont typeface="Wingdings" pitchFamily="2" charset="2"/>
              <a:buNone/>
              <a:defRPr/>
            </a:pPr>
            <a:r>
              <a:rPr lang="en-US" sz="1800" b="1" dirty="0"/>
              <a:t>-Bully are young criminals.			-Bullies are diverse in their 						outcomes</a:t>
            </a:r>
          </a:p>
          <a:p>
            <a:pPr marL="365760" indent="-256032" eaLnBrk="1" fontAlgn="auto" hangingPunct="1">
              <a:spcAft>
                <a:spcPts val="0"/>
              </a:spcAft>
              <a:buClr>
                <a:schemeClr val="accent3"/>
              </a:buClr>
              <a:buFont typeface="Wingdings" pitchFamily="2" charset="2"/>
              <a:buNone/>
              <a:defRPr/>
            </a:pPr>
            <a:r>
              <a:rPr lang="en-US" sz="1800" b="1" dirty="0"/>
              <a:t>-Bullies need to be punished.		-Ignores Group Phenomena</a:t>
            </a:r>
          </a:p>
          <a:p>
            <a:pPr marL="365760" indent="-256032" eaLnBrk="1" fontAlgn="auto" hangingPunct="1">
              <a:spcAft>
                <a:spcPts val="0"/>
              </a:spcAft>
              <a:buClr>
                <a:schemeClr val="accent3"/>
              </a:buClr>
              <a:buFont typeface="Wingdings" pitchFamily="2" charset="2"/>
              <a:buNone/>
              <a:defRPr/>
            </a:pPr>
            <a:endParaRPr lang="en-US" sz="1800" b="1" dirty="0"/>
          </a:p>
          <a:p>
            <a:pPr marL="365760" indent="-256032" eaLnBrk="1" fontAlgn="auto" hangingPunct="1">
              <a:spcAft>
                <a:spcPts val="0"/>
              </a:spcAft>
              <a:buClr>
                <a:schemeClr val="accent3"/>
              </a:buClr>
              <a:buFont typeface="Wingdings" pitchFamily="2" charset="2"/>
              <a:buNone/>
              <a:defRPr/>
            </a:pPr>
            <a:r>
              <a:rPr lang="en-US" sz="1800" b="1" dirty="0"/>
              <a:t>-Bullies – dysfunctional families		-Good kids get involved in bullying</a:t>
            </a:r>
          </a:p>
          <a:p>
            <a:pPr marL="365760" indent="-256032" eaLnBrk="1" fontAlgn="auto" hangingPunct="1">
              <a:spcAft>
                <a:spcPts val="0"/>
              </a:spcAft>
              <a:buClr>
                <a:schemeClr val="accent3"/>
              </a:buClr>
              <a:buFont typeface="Wingdings" pitchFamily="2" charset="2"/>
              <a:buNone/>
              <a:defRPr/>
            </a:pPr>
            <a:endParaRPr lang="en-US" sz="1800" b="1" dirty="0"/>
          </a:p>
          <a:p>
            <a:pPr marL="365760" indent="-256032" eaLnBrk="1" fontAlgn="auto" hangingPunct="1">
              <a:spcAft>
                <a:spcPts val="0"/>
              </a:spcAft>
              <a:buClr>
                <a:schemeClr val="accent3"/>
              </a:buClr>
              <a:buFont typeface="Wingdings" pitchFamily="2" charset="2"/>
              <a:buNone/>
              <a:defRPr/>
            </a:pPr>
            <a:r>
              <a:rPr lang="en-US" sz="1800" b="1" dirty="0"/>
              <a:t>-Bullying is hard-wired in youth		-Environment matters – gene 					expression</a:t>
            </a:r>
          </a:p>
          <a:p>
            <a:pPr marL="365760" indent="-256032" eaLnBrk="1" fontAlgn="auto" hangingPunct="1">
              <a:spcAft>
                <a:spcPts val="0"/>
              </a:spcAft>
              <a:buClr>
                <a:schemeClr val="accent3"/>
              </a:buClr>
              <a:buFont typeface="Georgia"/>
              <a:buChar char="•"/>
              <a:defRPr/>
            </a:pPr>
            <a:endParaRPr lang="en-US" sz="1800" b="1" dirty="0"/>
          </a:p>
        </p:txBody>
      </p:sp>
    </p:spTree>
    <p:extLst>
      <p:ext uri="{BB962C8B-B14F-4D97-AF65-F5344CB8AC3E}">
        <p14:creationId xmlns:p14="http://schemas.microsoft.com/office/powerpoint/2010/main" val="35338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98783"/>
            <a:ext cx="7848600" cy="685800"/>
          </a:xfrm>
        </p:spPr>
        <p:txBody>
          <a:bodyPr/>
          <a:lstStyle/>
          <a:p>
            <a:pPr algn="ctr"/>
            <a:r>
              <a:rPr lang="en-US" sz="3600" dirty="0"/>
              <a:t>Parental Monitoring &amp; Bullying</a:t>
            </a:r>
            <a:endParaRPr lang="en-US" sz="2400" dirty="0"/>
          </a:p>
        </p:txBody>
      </p:sp>
      <p:graphicFrame>
        <p:nvGraphicFramePr>
          <p:cNvPr id="6" name="Content Placeholder 2">
            <a:extLst>
              <a:ext uri="{FF2B5EF4-FFF2-40B4-BE49-F238E27FC236}">
                <a16:creationId xmlns:a16="http://schemas.microsoft.com/office/drawing/2014/main" xmlns="" id="{D22CC7E6-B4A1-0F43-BD35-F1FD7033E9B4}"/>
              </a:ext>
            </a:extLst>
          </p:cNvPr>
          <p:cNvGraphicFramePr>
            <a:graphicFrameLocks/>
          </p:cNvGraphicFramePr>
          <p:nvPr/>
        </p:nvGraphicFramePr>
        <p:xfrm>
          <a:off x="829057" y="1221965"/>
          <a:ext cx="7046976"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xmlns="" id="{27FC655D-AB17-E046-971E-C8EEDC7D0C3D}"/>
              </a:ext>
            </a:extLst>
          </p:cNvPr>
          <p:cNvSpPr/>
          <p:nvPr/>
        </p:nvSpPr>
        <p:spPr>
          <a:xfrm>
            <a:off x="4191000" y="5735887"/>
            <a:ext cx="4572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Doty, Lynne, Metz, </a:t>
            </a:r>
            <a:r>
              <a:rPr lang="en-US" dirty="0" err="1">
                <a:latin typeface="Times New Roman" panose="02020603050405020304" pitchFamily="18" charset="0"/>
                <a:cs typeface="Times New Roman" panose="02020603050405020304" pitchFamily="18" charset="0"/>
              </a:rPr>
              <a:t>Yourell</a:t>
            </a:r>
            <a:r>
              <a:rPr lang="en-US" dirty="0">
                <a:latin typeface="Times New Roman" panose="02020603050405020304" pitchFamily="18" charset="0"/>
                <a:cs typeface="Times New Roman" panose="02020603050405020304" pitchFamily="18" charset="0"/>
              </a:rPr>
              <a:t>, &amp; </a:t>
            </a:r>
            <a:r>
              <a:rPr lang="en-US" dirty="0" err="1">
                <a:latin typeface="Times New Roman" panose="02020603050405020304" pitchFamily="18" charset="0"/>
                <a:cs typeface="Times New Roman" panose="02020603050405020304" pitchFamily="18" charset="0"/>
              </a:rPr>
              <a:t>Espelage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(2019) - University of Florida</a:t>
            </a:r>
          </a:p>
        </p:txBody>
      </p:sp>
    </p:spTree>
    <p:extLst>
      <p:ext uri="{BB962C8B-B14F-4D97-AF65-F5344CB8AC3E}">
        <p14:creationId xmlns:p14="http://schemas.microsoft.com/office/powerpoint/2010/main" val="74837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98783"/>
            <a:ext cx="7848600" cy="685800"/>
          </a:xfrm>
        </p:spPr>
        <p:txBody>
          <a:bodyPr/>
          <a:lstStyle/>
          <a:p>
            <a:pPr algn="ctr"/>
            <a:r>
              <a:rPr lang="en-US" sz="3600" dirty="0"/>
              <a:t>Parental Monitoring &amp; Bullying</a:t>
            </a:r>
            <a:endParaRPr lang="en-US" sz="2400" dirty="0"/>
          </a:p>
        </p:txBody>
      </p:sp>
      <p:sp>
        <p:nvSpPr>
          <p:cNvPr id="3" name="Rectangle 2">
            <a:extLst>
              <a:ext uri="{FF2B5EF4-FFF2-40B4-BE49-F238E27FC236}">
                <a16:creationId xmlns:a16="http://schemas.microsoft.com/office/drawing/2014/main" xmlns="" id="{27FC655D-AB17-E046-971E-C8EEDC7D0C3D}"/>
              </a:ext>
            </a:extLst>
          </p:cNvPr>
          <p:cNvSpPr/>
          <p:nvPr/>
        </p:nvSpPr>
        <p:spPr>
          <a:xfrm>
            <a:off x="4191000" y="5735887"/>
            <a:ext cx="4572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Doty, Lynne, Metz, </a:t>
            </a:r>
            <a:r>
              <a:rPr lang="en-US" dirty="0" err="1">
                <a:latin typeface="Times New Roman" panose="02020603050405020304" pitchFamily="18" charset="0"/>
                <a:cs typeface="Times New Roman" panose="02020603050405020304" pitchFamily="18" charset="0"/>
              </a:rPr>
              <a:t>Yourell</a:t>
            </a:r>
            <a:r>
              <a:rPr lang="en-US" dirty="0">
                <a:latin typeface="Times New Roman" panose="02020603050405020304" pitchFamily="18" charset="0"/>
                <a:cs typeface="Times New Roman" panose="02020603050405020304" pitchFamily="18" charset="0"/>
              </a:rPr>
              <a:t>, &amp; </a:t>
            </a:r>
            <a:r>
              <a:rPr lang="en-US" dirty="0" err="1">
                <a:latin typeface="Times New Roman" panose="02020603050405020304" pitchFamily="18" charset="0"/>
                <a:cs typeface="Times New Roman" panose="02020603050405020304" pitchFamily="18" charset="0"/>
              </a:rPr>
              <a:t>Espelage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(2019) - University of Florida</a:t>
            </a:r>
          </a:p>
        </p:txBody>
      </p:sp>
      <p:sp>
        <p:nvSpPr>
          <p:cNvPr id="6" name="Content Placeholder 2">
            <a:extLst>
              <a:ext uri="{FF2B5EF4-FFF2-40B4-BE49-F238E27FC236}">
                <a16:creationId xmlns:a16="http://schemas.microsoft.com/office/drawing/2014/main" xmlns="" id="{DD78DA71-077F-F244-ADAF-B8557AF5D092}"/>
              </a:ext>
            </a:extLst>
          </p:cNvPr>
          <p:cNvSpPr txBox="1">
            <a:spLocks/>
          </p:cNvSpPr>
          <p:nvPr/>
        </p:nvSpPr>
        <p:spPr>
          <a:xfrm>
            <a:off x="266700" y="1201654"/>
            <a:ext cx="3722528" cy="4687081"/>
          </a:xfrm>
          <a:prstGeom prst="rect">
            <a:avLst/>
          </a:prstGeom>
        </p:spPr>
        <p:txBody>
          <a:bodyPr>
            <a:normAutofit/>
          </a:bodyPr>
          <a:lstStyle>
            <a:lvl1pPr marL="342900" indent="-342900" algn="l" rtl="0" eaLnBrk="1" fontAlgn="base" hangingPunct="1">
              <a:spcBef>
                <a:spcPct val="20000"/>
              </a:spcBef>
              <a:spcAft>
                <a:spcPct val="0"/>
              </a:spcAft>
              <a:defRPr sz="1100">
                <a:solidFill>
                  <a:schemeClr val="tx1"/>
                </a:solidFill>
                <a:latin typeface="+mn-lt"/>
                <a:ea typeface="Geneva" charset="0"/>
                <a:cs typeface="Geneva" charset="0"/>
              </a:defRPr>
            </a:lvl1pPr>
            <a:lvl2pPr marL="742950" indent="-285750" algn="l" rtl="0" eaLnBrk="1" fontAlgn="base" hangingPunct="1">
              <a:spcBef>
                <a:spcPct val="20000"/>
              </a:spcBef>
              <a:spcAft>
                <a:spcPct val="0"/>
              </a:spcAft>
              <a:defRPr sz="1100">
                <a:solidFill>
                  <a:schemeClr val="tx1"/>
                </a:solidFill>
                <a:latin typeface="+mn-lt"/>
                <a:ea typeface="Geneva" charset="0"/>
                <a:cs typeface="+mn-cs"/>
              </a:defRPr>
            </a:lvl2pPr>
            <a:lvl3pPr marL="1143000" indent="-228600" algn="l" rtl="0" eaLnBrk="1" fontAlgn="base" hangingPunct="1">
              <a:spcBef>
                <a:spcPct val="20000"/>
              </a:spcBef>
              <a:spcAft>
                <a:spcPct val="0"/>
              </a:spcAft>
              <a:defRPr sz="1100">
                <a:solidFill>
                  <a:schemeClr val="tx1"/>
                </a:solidFill>
                <a:latin typeface="+mn-lt"/>
                <a:ea typeface="Geneva" charset="0"/>
                <a:cs typeface="+mn-cs"/>
              </a:defRPr>
            </a:lvl3pPr>
            <a:lvl4pPr marL="1600200" indent="-228600" algn="l" rtl="0" eaLnBrk="1" fontAlgn="base" hangingPunct="1">
              <a:spcBef>
                <a:spcPct val="20000"/>
              </a:spcBef>
              <a:spcAft>
                <a:spcPct val="0"/>
              </a:spcAft>
              <a:defRPr sz="1100">
                <a:solidFill>
                  <a:schemeClr val="tx1"/>
                </a:solidFill>
                <a:latin typeface="+mn-lt"/>
                <a:ea typeface="Geneva" charset="0"/>
                <a:cs typeface="+mn-cs"/>
              </a:defRPr>
            </a:lvl4pPr>
            <a:lvl5pPr marL="2057400" indent="-228600" algn="l" rtl="0" eaLnBrk="1" fontAlgn="base" hangingPunct="1">
              <a:spcBef>
                <a:spcPct val="20000"/>
              </a:spcBef>
              <a:spcAft>
                <a:spcPct val="0"/>
              </a:spcAft>
              <a:defRPr sz="1100">
                <a:solidFill>
                  <a:schemeClr val="tx1"/>
                </a:solidFill>
                <a:latin typeface="+mn-lt"/>
                <a:ea typeface="Geneva"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defTabSz="914400">
              <a:buFont typeface="Arial" panose="020B0604020202020204" pitchFamily="34" charset="0"/>
              <a:buChar char="•"/>
            </a:pPr>
            <a:r>
              <a:rPr lang="en-US" sz="1800" kern="0" dirty="0"/>
              <a:t>Bullying perpetration predicted </a:t>
            </a:r>
            <a:r>
              <a:rPr lang="en-US" sz="1800" i="1" kern="0" dirty="0"/>
              <a:t>lower</a:t>
            </a:r>
            <a:r>
              <a:rPr lang="en-US" sz="1800" kern="0" dirty="0"/>
              <a:t> perceived parental monitoring</a:t>
            </a:r>
          </a:p>
          <a:p>
            <a:pPr marL="285750" indent="-285750" defTabSz="914400">
              <a:buFont typeface="Arial" panose="020B0604020202020204" pitchFamily="34" charset="0"/>
              <a:buChar char="•"/>
            </a:pPr>
            <a:endParaRPr lang="en-US" sz="1800" kern="0" dirty="0"/>
          </a:p>
          <a:p>
            <a:pPr defTabSz="914400">
              <a:buFont typeface="Arial" panose="020B0604020202020204" pitchFamily="34" charset="0"/>
              <a:buChar char="•"/>
            </a:pPr>
            <a:r>
              <a:rPr lang="en-US" sz="1800" kern="0" dirty="0"/>
              <a:t>Youth may be encouraged by believing they can “get away with” bullying involvement</a:t>
            </a:r>
          </a:p>
          <a:p>
            <a:pPr marL="285750" indent="-285750" defTabSz="914400">
              <a:buFont typeface="Arial" panose="020B0604020202020204" pitchFamily="34" charset="0"/>
              <a:buChar char="•"/>
            </a:pPr>
            <a:endParaRPr lang="en-US" sz="1800" kern="0" dirty="0"/>
          </a:p>
          <a:p>
            <a:pPr defTabSz="914400">
              <a:buFont typeface="Arial" panose="020B0604020202020204" pitchFamily="34" charset="0"/>
              <a:buChar char="•"/>
            </a:pPr>
            <a:r>
              <a:rPr lang="en-US" sz="1800" kern="0" dirty="0"/>
              <a:t>Bi-directional effects between parenting and youth behavior</a:t>
            </a:r>
          </a:p>
          <a:p>
            <a:pPr marL="285750" indent="-285750" defTabSz="914400">
              <a:buFont typeface="Arial" panose="020B0604020202020204" pitchFamily="34" charset="0"/>
              <a:buChar char="•"/>
            </a:pPr>
            <a:endParaRPr lang="en-US" sz="1800" kern="0" dirty="0"/>
          </a:p>
          <a:p>
            <a:pPr defTabSz="914400">
              <a:buFont typeface="Arial" panose="020B0604020202020204" pitchFamily="34" charset="0"/>
              <a:buChar char="•"/>
            </a:pPr>
            <a:r>
              <a:rPr lang="en-US" sz="1800" kern="0" dirty="0"/>
              <a:t>Transition to high school is pivotal for parental monitoring</a:t>
            </a:r>
          </a:p>
        </p:txBody>
      </p:sp>
      <p:pic>
        <p:nvPicPr>
          <p:cNvPr id="8" name="Picture 4" descr="Related image">
            <a:extLst>
              <a:ext uri="{FF2B5EF4-FFF2-40B4-BE49-F238E27FC236}">
                <a16:creationId xmlns:a16="http://schemas.microsoft.com/office/drawing/2014/main" xmlns="" id="{5203F7BB-3EF2-DD42-96FF-305A59677F3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tretch>
            <a:fillRect/>
          </a:stretch>
        </p:blipFill>
        <p:spPr bwMode="auto">
          <a:xfrm>
            <a:off x="4268155" y="1354453"/>
            <a:ext cx="1773238" cy="1214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lated image">
            <a:extLst>
              <a:ext uri="{FF2B5EF4-FFF2-40B4-BE49-F238E27FC236}">
                <a16:creationId xmlns:a16="http://schemas.microsoft.com/office/drawing/2014/main" xmlns="" id="{FC8B13E0-797D-9442-9EE4-7081DADB299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4279026" y="3313570"/>
            <a:ext cx="1773238" cy="11836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elated image">
            <a:extLst>
              <a:ext uri="{FF2B5EF4-FFF2-40B4-BE49-F238E27FC236}">
                <a16:creationId xmlns:a16="http://schemas.microsoft.com/office/drawing/2014/main" xmlns="" id="{C9C7C759-C198-A94E-8D24-0492AFA8E76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tretch>
            <a:fillRect/>
          </a:stretch>
        </p:blipFill>
        <p:spPr bwMode="auto">
          <a:xfrm>
            <a:off x="6342062" y="1717636"/>
            <a:ext cx="1773238" cy="9974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n upset teen girl looks at her phone. A group of girls are standing behind her, looking at her and laughing.">
            <a:extLst>
              <a:ext uri="{FF2B5EF4-FFF2-40B4-BE49-F238E27FC236}">
                <a16:creationId xmlns:a16="http://schemas.microsoft.com/office/drawing/2014/main" xmlns="" id="{79CECE5A-60A8-4548-8F7A-60945CE8F2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513" b="12608"/>
          <a:stretch/>
        </p:blipFill>
        <p:spPr bwMode="auto">
          <a:xfrm>
            <a:off x="6342062" y="3429000"/>
            <a:ext cx="1773238" cy="67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56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98783"/>
            <a:ext cx="7848600" cy="685800"/>
          </a:xfrm>
        </p:spPr>
        <p:txBody>
          <a:bodyPr/>
          <a:lstStyle/>
          <a:p>
            <a:pPr algn="ctr"/>
            <a:r>
              <a:rPr lang="en-US" sz="3600" dirty="0"/>
              <a:t>Parental/Family Components in Bully Prevention Programs – Meta-Analysis</a:t>
            </a:r>
            <a:endParaRPr lang="en-US" sz="2400" dirty="0"/>
          </a:p>
        </p:txBody>
      </p:sp>
      <p:pic>
        <p:nvPicPr>
          <p:cNvPr id="5" name="Picture 4">
            <a:extLst>
              <a:ext uri="{FF2B5EF4-FFF2-40B4-BE49-F238E27FC236}">
                <a16:creationId xmlns:a16="http://schemas.microsoft.com/office/drawing/2014/main" xmlns="" id="{597C883B-A1AC-AB4D-8787-6FAA1CE18BE7}"/>
              </a:ext>
            </a:extLst>
          </p:cNvPr>
          <p:cNvPicPr/>
          <p:nvPr/>
        </p:nvPicPr>
        <p:blipFill>
          <a:blip r:embed="rId2"/>
          <a:stretch>
            <a:fillRect/>
          </a:stretch>
        </p:blipFill>
        <p:spPr>
          <a:xfrm>
            <a:off x="816864" y="1656080"/>
            <a:ext cx="7156704" cy="4037584"/>
          </a:xfrm>
          <a:prstGeom prst="rect">
            <a:avLst/>
          </a:prstGeom>
        </p:spPr>
      </p:pic>
      <p:sp>
        <p:nvSpPr>
          <p:cNvPr id="3" name="Rectangle 2">
            <a:extLst>
              <a:ext uri="{FF2B5EF4-FFF2-40B4-BE49-F238E27FC236}">
                <a16:creationId xmlns:a16="http://schemas.microsoft.com/office/drawing/2014/main" xmlns="" id="{E51E7295-A315-1A47-A13B-3C93FBE25D4D}"/>
              </a:ext>
            </a:extLst>
          </p:cNvPr>
          <p:cNvSpPr/>
          <p:nvPr/>
        </p:nvSpPr>
        <p:spPr>
          <a:xfrm>
            <a:off x="4905317" y="5963150"/>
            <a:ext cx="3466846" cy="369332"/>
          </a:xfrm>
          <a:prstGeom prst="rect">
            <a:avLst/>
          </a:prstGeom>
        </p:spPr>
        <p:txBody>
          <a:bodyPr wrap="none">
            <a:spAutoFit/>
          </a:bodyPr>
          <a:lstStyle/>
          <a:p>
            <a:r>
              <a:rPr lang="en-US" dirty="0"/>
              <a:t>(Huang, </a:t>
            </a:r>
            <a:r>
              <a:rPr lang="en-US" dirty="0" err="1"/>
              <a:t>Espelage</a:t>
            </a:r>
            <a:r>
              <a:rPr lang="en-US" dirty="0"/>
              <a:t>, &amp; </a:t>
            </a:r>
            <a:r>
              <a:rPr lang="en-US" dirty="0" err="1"/>
              <a:t>Polanin</a:t>
            </a:r>
            <a:r>
              <a:rPr lang="en-US" dirty="0"/>
              <a:t>, 2019)</a:t>
            </a:r>
          </a:p>
        </p:txBody>
      </p:sp>
      <p:sp>
        <p:nvSpPr>
          <p:cNvPr id="6" name="Rectangle 5">
            <a:extLst>
              <a:ext uri="{FF2B5EF4-FFF2-40B4-BE49-F238E27FC236}">
                <a16:creationId xmlns:a16="http://schemas.microsoft.com/office/drawing/2014/main" xmlns="" id="{9B883B15-3D4F-0143-83FE-5E3E2264D99B}"/>
              </a:ext>
            </a:extLst>
          </p:cNvPr>
          <p:cNvSpPr/>
          <p:nvPr/>
        </p:nvSpPr>
        <p:spPr>
          <a:xfrm>
            <a:off x="169164" y="5686151"/>
            <a:ext cx="4572000" cy="1200329"/>
          </a:xfrm>
          <a:prstGeom prst="rect">
            <a:avLst/>
          </a:prstGeom>
        </p:spPr>
        <p:txBody>
          <a:bodyPr>
            <a:spAutoFit/>
          </a:bodyPr>
          <a:lstStyle/>
          <a:p>
            <a:r>
              <a:rPr lang="en-US" b="1" dirty="0">
                <a:latin typeface="Times New Roman" panose="02020603050405020304" pitchFamily="18" charset="0"/>
                <a:ea typeface="PMingLiU" panose="02020500000000000000" pitchFamily="18" charset="-120"/>
              </a:rPr>
              <a:t>22 studies; 212,211 K-12 students; a small, significant effect on reducing bully perpetration (</a:t>
            </a:r>
            <a:r>
              <a:rPr lang="en-US" b="1" dirty="0">
                <a:latin typeface="Times New Roman" panose="02020603050405020304" pitchFamily="18" charset="0"/>
                <a:ea typeface="Times New Roman" panose="02020603050405020304" pitchFamily="18" charset="0"/>
              </a:rPr>
              <a:t>d = 0.179, 95% CI= [0.095, 0.264]</a:t>
            </a:r>
            <a:r>
              <a:rPr lang="en-US" b="1" dirty="0">
                <a:latin typeface="Times New Roman" panose="02020603050405020304" pitchFamily="18" charset="0"/>
                <a:ea typeface="PMingLiU" panose="02020500000000000000" pitchFamily="18" charset="-120"/>
              </a:rPr>
              <a:t>)</a:t>
            </a:r>
            <a:endParaRPr lang="en-US" b="1" dirty="0"/>
          </a:p>
        </p:txBody>
      </p:sp>
    </p:spTree>
    <p:extLst>
      <p:ext uri="{BB962C8B-B14F-4D97-AF65-F5344CB8AC3E}">
        <p14:creationId xmlns:p14="http://schemas.microsoft.com/office/powerpoint/2010/main" val="410040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98783"/>
            <a:ext cx="7848600" cy="685800"/>
          </a:xfrm>
        </p:spPr>
        <p:txBody>
          <a:bodyPr/>
          <a:lstStyle/>
          <a:p>
            <a:pPr algn="ctr"/>
            <a:r>
              <a:rPr lang="en-US" sz="3600" dirty="0"/>
              <a:t>Parental/Family Components in Bully Prevention Programs – Meta-Analysis</a:t>
            </a:r>
            <a:endParaRPr lang="en-US" sz="2400" dirty="0"/>
          </a:p>
        </p:txBody>
      </p:sp>
      <p:pic>
        <p:nvPicPr>
          <p:cNvPr id="4" name="Picture 3">
            <a:extLst>
              <a:ext uri="{FF2B5EF4-FFF2-40B4-BE49-F238E27FC236}">
                <a16:creationId xmlns:a16="http://schemas.microsoft.com/office/drawing/2014/main" xmlns="" id="{E7B6240F-9927-5049-9431-EE2347605ABE}"/>
              </a:ext>
            </a:extLst>
          </p:cNvPr>
          <p:cNvPicPr/>
          <p:nvPr/>
        </p:nvPicPr>
        <p:blipFill>
          <a:blip r:embed="rId2"/>
          <a:stretch>
            <a:fillRect/>
          </a:stretch>
        </p:blipFill>
        <p:spPr>
          <a:xfrm>
            <a:off x="999744" y="1384046"/>
            <a:ext cx="6803136" cy="4334002"/>
          </a:xfrm>
          <a:prstGeom prst="rect">
            <a:avLst/>
          </a:prstGeom>
        </p:spPr>
      </p:pic>
      <p:sp>
        <p:nvSpPr>
          <p:cNvPr id="6" name="Rectangle 5">
            <a:extLst>
              <a:ext uri="{FF2B5EF4-FFF2-40B4-BE49-F238E27FC236}">
                <a16:creationId xmlns:a16="http://schemas.microsoft.com/office/drawing/2014/main" xmlns="" id="{E4B71CAC-2EE8-A749-8EB2-A3FCD65A4664}"/>
              </a:ext>
            </a:extLst>
          </p:cNvPr>
          <p:cNvSpPr/>
          <p:nvPr/>
        </p:nvSpPr>
        <p:spPr>
          <a:xfrm>
            <a:off x="4905317" y="5963150"/>
            <a:ext cx="3466846" cy="369332"/>
          </a:xfrm>
          <a:prstGeom prst="rect">
            <a:avLst/>
          </a:prstGeom>
        </p:spPr>
        <p:txBody>
          <a:bodyPr wrap="none">
            <a:spAutoFit/>
          </a:bodyPr>
          <a:lstStyle/>
          <a:p>
            <a:r>
              <a:rPr lang="en-US" dirty="0"/>
              <a:t>(Huang, </a:t>
            </a:r>
            <a:r>
              <a:rPr lang="en-US" dirty="0" err="1"/>
              <a:t>Espelage</a:t>
            </a:r>
            <a:r>
              <a:rPr lang="en-US" dirty="0"/>
              <a:t>, &amp; </a:t>
            </a:r>
            <a:r>
              <a:rPr lang="en-US" dirty="0" err="1"/>
              <a:t>Polanin</a:t>
            </a:r>
            <a:r>
              <a:rPr lang="en-US" dirty="0"/>
              <a:t>, 2019)</a:t>
            </a:r>
          </a:p>
        </p:txBody>
      </p:sp>
      <p:sp>
        <p:nvSpPr>
          <p:cNvPr id="3" name="Rectangle 2">
            <a:extLst>
              <a:ext uri="{FF2B5EF4-FFF2-40B4-BE49-F238E27FC236}">
                <a16:creationId xmlns:a16="http://schemas.microsoft.com/office/drawing/2014/main" xmlns="" id="{9CB33E50-876A-B344-8664-0B2B302C7DC3}"/>
              </a:ext>
            </a:extLst>
          </p:cNvPr>
          <p:cNvSpPr/>
          <p:nvPr/>
        </p:nvSpPr>
        <p:spPr>
          <a:xfrm>
            <a:off x="266700" y="5683734"/>
            <a:ext cx="4572000" cy="923330"/>
          </a:xfrm>
          <a:prstGeom prst="rect">
            <a:avLst/>
          </a:prstGeom>
        </p:spPr>
        <p:txBody>
          <a:bodyPr>
            <a:spAutoFit/>
          </a:bodyPr>
          <a:lstStyle/>
          <a:p>
            <a:r>
              <a:rPr lang="en-US" b="1" dirty="0">
                <a:latin typeface="Times New Roman" panose="02020603050405020304" pitchFamily="18" charset="0"/>
                <a:ea typeface="PMingLiU" panose="02020500000000000000" pitchFamily="18" charset="-120"/>
              </a:rPr>
              <a:t>22 studies; 212,211 K-12 students a small, significant effect on reducing victimization (</a:t>
            </a:r>
            <a:r>
              <a:rPr lang="en-US" b="1" dirty="0">
                <a:latin typeface="Times New Roman" panose="02020603050405020304" pitchFamily="18" charset="0"/>
                <a:ea typeface="Times New Roman" panose="02020603050405020304" pitchFamily="18" charset="0"/>
              </a:rPr>
              <a:t>d = 0.162, 95% CI= [0.059, 0.265]</a:t>
            </a:r>
            <a:r>
              <a:rPr lang="en-US" b="1" dirty="0">
                <a:latin typeface="Times New Roman" panose="02020603050405020304" pitchFamily="18" charset="0"/>
                <a:ea typeface="PMingLiU" panose="02020500000000000000" pitchFamily="18" charset="-120"/>
              </a:rPr>
              <a:t>). </a:t>
            </a:r>
            <a:endParaRPr lang="en-US" b="1" dirty="0"/>
          </a:p>
        </p:txBody>
      </p:sp>
    </p:spTree>
    <p:extLst>
      <p:ext uri="{BB962C8B-B14F-4D97-AF65-F5344CB8AC3E}">
        <p14:creationId xmlns:p14="http://schemas.microsoft.com/office/powerpoint/2010/main" val="102488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98783"/>
            <a:ext cx="7848600" cy="685800"/>
          </a:xfrm>
        </p:spPr>
        <p:txBody>
          <a:bodyPr/>
          <a:lstStyle/>
          <a:p>
            <a:pPr algn="ctr"/>
            <a:r>
              <a:rPr lang="en-US" sz="3600" dirty="0"/>
              <a:t>Family X School Belonging Interaction</a:t>
            </a:r>
            <a:br>
              <a:rPr lang="en-US" sz="3600" dirty="0"/>
            </a:br>
            <a:r>
              <a:rPr lang="en-US" sz="2400" dirty="0"/>
              <a:t>(</a:t>
            </a:r>
            <a:r>
              <a:rPr lang="en-US" sz="2400" dirty="0" err="1"/>
              <a:t>Merrin</a:t>
            </a:r>
            <a:r>
              <a:rPr lang="en-US" sz="2400" dirty="0"/>
              <a:t>, </a:t>
            </a:r>
            <a:r>
              <a:rPr lang="en-US" sz="2400" dirty="0" err="1"/>
              <a:t>Espelage</a:t>
            </a:r>
            <a:r>
              <a:rPr lang="en-US" sz="2400" dirty="0"/>
              <a:t>, &amp; Hong, 2016)</a:t>
            </a:r>
          </a:p>
        </p:txBody>
      </p:sp>
      <p:graphicFrame>
        <p:nvGraphicFramePr>
          <p:cNvPr id="5" name="Chart 4">
            <a:extLst>
              <a:ext uri="{FF2B5EF4-FFF2-40B4-BE49-F238E27FC236}">
                <a16:creationId xmlns:a16="http://schemas.microsoft.com/office/drawing/2014/main" xmlns="" id="{B379F944-4AAE-0C4A-9052-4F17658FD808}"/>
              </a:ext>
            </a:extLst>
          </p:cNvPr>
          <p:cNvGraphicFramePr/>
          <p:nvPr/>
        </p:nvGraphicFramePr>
        <p:xfrm>
          <a:off x="950977" y="1173811"/>
          <a:ext cx="6791134" cy="452323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xmlns="" id="{72A572A1-CEDD-DC4E-B8A6-2FFA44A0CB5C}"/>
              </a:ext>
            </a:extLst>
          </p:cNvPr>
          <p:cNvSpPr/>
          <p:nvPr/>
        </p:nvSpPr>
        <p:spPr>
          <a:xfrm>
            <a:off x="708660" y="5804560"/>
            <a:ext cx="7406640" cy="769313"/>
          </a:xfrm>
          <a:prstGeom prst="rect">
            <a:avLst/>
          </a:prstGeom>
        </p:spPr>
        <p:txBody>
          <a:bodyPr wrap="square">
            <a:spAutoFit/>
          </a:bodyPr>
          <a:lstStyle/>
          <a:p>
            <a:pPr>
              <a:lnSpc>
                <a:spcPct val="107000"/>
              </a:lnSpc>
              <a:spcAft>
                <a:spcPts val="800"/>
              </a:spcAft>
            </a:pPr>
            <a:r>
              <a:rPr lang="en-US" sz="1200" dirty="0">
                <a:latin typeface="Times New Roman" panose="02020603050405020304" pitchFamily="18" charset="0"/>
                <a:ea typeface="Malgun Gothic" panose="020B0503020000020004" pitchFamily="34" charset="-127"/>
                <a:cs typeface="Times New Roman" panose="02020603050405020304" pitchFamily="18" charset="0"/>
              </a:rPr>
              <a:t>Figure. Interaction among Between-Person Dysfunctional Family and Between-Person School Connectedness. </a:t>
            </a:r>
            <a:r>
              <a:rPr lang="en-US" sz="1200" i="1" dirty="0">
                <a:latin typeface="Times New Roman" panose="02020603050405020304" pitchFamily="18" charset="0"/>
                <a:ea typeface="Malgun Gothic" panose="020B0503020000020004" pitchFamily="34" charset="-127"/>
                <a:cs typeface="Times New Roman" panose="02020603050405020304" pitchFamily="18" charset="0"/>
              </a:rPr>
              <a:t>Note: High = +1 SD, M = Average, Low = -1 SD. </a:t>
            </a:r>
            <a:r>
              <a:rPr lang="en-US" sz="1200" dirty="0">
                <a:latin typeface="Times New Roman" panose="02020603050405020304" pitchFamily="18" charset="0"/>
                <a:ea typeface="Malgun Gothic" panose="020B0503020000020004" pitchFamily="34" charset="-127"/>
                <a:cs typeface="Times New Roman" panose="02020603050405020304" pitchFamily="18" charset="0"/>
              </a:rPr>
              <a:t>Simple Slopes: High: β</a:t>
            </a:r>
            <a:r>
              <a:rPr lang="en-US" sz="1200" i="1" dirty="0">
                <a:latin typeface="Times New Roman" panose="02020603050405020304" pitchFamily="18" charset="0"/>
                <a:ea typeface="Malgun Gothic" panose="020B0503020000020004" pitchFamily="34" charset="-127"/>
                <a:cs typeface="Times New Roman" panose="02020603050405020304" pitchFamily="18" charset="0"/>
              </a:rPr>
              <a:t> </a:t>
            </a:r>
            <a:r>
              <a:rPr lang="en-US" sz="1200" dirty="0">
                <a:latin typeface="Times New Roman" panose="02020603050405020304" pitchFamily="18" charset="0"/>
                <a:ea typeface="Malgun Gothic" panose="020B0503020000020004" pitchFamily="34" charset="-127"/>
                <a:cs typeface="Times New Roman" panose="02020603050405020304" pitchFamily="18" charset="0"/>
              </a:rPr>
              <a:t>= -.10, SE = .01, </a:t>
            </a:r>
            <a:r>
              <a:rPr lang="en-US" sz="1200" i="1" dirty="0">
                <a:latin typeface="Times New Roman" panose="02020603050405020304" pitchFamily="18" charset="0"/>
                <a:ea typeface="Malgun Gothic" panose="020B0503020000020004" pitchFamily="34" charset="-127"/>
                <a:cs typeface="Times New Roman" panose="02020603050405020304" pitchFamily="18" charset="0"/>
              </a:rPr>
              <a:t>p </a:t>
            </a:r>
            <a:r>
              <a:rPr lang="en-US" sz="1200" dirty="0">
                <a:latin typeface="Times New Roman" panose="02020603050405020304" pitchFamily="18" charset="0"/>
                <a:ea typeface="Malgun Gothic" panose="020B0503020000020004" pitchFamily="34" charset="-127"/>
                <a:cs typeface="Times New Roman" panose="02020603050405020304" pitchFamily="18" charset="0"/>
              </a:rPr>
              <a:t>&lt; .001; </a:t>
            </a:r>
            <a:r>
              <a:rPr lang="en-US" sz="1200" i="1" dirty="0">
                <a:latin typeface="Times New Roman" panose="02020603050405020304" pitchFamily="18" charset="0"/>
                <a:ea typeface="Malgun Gothic" panose="020B0503020000020004" pitchFamily="34" charset="-127"/>
                <a:cs typeface="Times New Roman" panose="02020603050405020304" pitchFamily="18" charset="0"/>
              </a:rPr>
              <a:t>M</a:t>
            </a:r>
            <a:r>
              <a:rPr lang="en-US" sz="1200" dirty="0">
                <a:latin typeface="Times New Roman" panose="02020603050405020304" pitchFamily="18" charset="0"/>
                <a:ea typeface="Malgun Gothic" panose="020B0503020000020004" pitchFamily="34" charset="-127"/>
                <a:cs typeface="Times New Roman" panose="02020603050405020304" pitchFamily="18" charset="0"/>
              </a:rPr>
              <a:t>: β = -.07, SE = .01, </a:t>
            </a:r>
            <a:r>
              <a:rPr lang="en-US" sz="1200" i="1" dirty="0">
                <a:latin typeface="Times New Roman" panose="02020603050405020304" pitchFamily="18" charset="0"/>
                <a:ea typeface="Malgun Gothic" panose="020B0503020000020004" pitchFamily="34" charset="-127"/>
                <a:cs typeface="Times New Roman" panose="02020603050405020304" pitchFamily="18" charset="0"/>
              </a:rPr>
              <a:t>p </a:t>
            </a:r>
            <a:r>
              <a:rPr lang="en-US" sz="1200" dirty="0">
                <a:latin typeface="Times New Roman" panose="02020603050405020304" pitchFamily="18" charset="0"/>
                <a:ea typeface="Malgun Gothic" panose="020B0503020000020004" pitchFamily="34" charset="-127"/>
                <a:cs typeface="Times New Roman" panose="02020603050405020304" pitchFamily="18" charset="0"/>
              </a:rPr>
              <a:t>&lt; .001; and Low: β = -.03, SE = .01, </a:t>
            </a:r>
            <a:r>
              <a:rPr lang="en-US" sz="1200" i="1" dirty="0">
                <a:latin typeface="Times New Roman" panose="02020603050405020304" pitchFamily="18" charset="0"/>
                <a:ea typeface="Malgun Gothic" panose="020B0503020000020004" pitchFamily="34" charset="-127"/>
                <a:cs typeface="Times New Roman" panose="02020603050405020304" pitchFamily="18" charset="0"/>
              </a:rPr>
              <a:t>p </a:t>
            </a:r>
            <a:r>
              <a:rPr lang="en-US" sz="1200" dirty="0">
                <a:latin typeface="Times New Roman" panose="02020603050405020304" pitchFamily="18" charset="0"/>
                <a:ea typeface="Malgun Gothic" panose="020B0503020000020004" pitchFamily="34" charset="-127"/>
                <a:cs typeface="Times New Roman" panose="02020603050405020304" pitchFamily="18" charset="0"/>
              </a:rPr>
              <a:t>&lt; .003</a:t>
            </a:r>
            <a:r>
              <a:rPr lang="en-US" dirty="0">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135298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98783"/>
            <a:ext cx="7848600" cy="685800"/>
          </a:xfrm>
        </p:spPr>
        <p:txBody>
          <a:bodyPr/>
          <a:lstStyle/>
          <a:p>
            <a:pPr algn="ctr"/>
            <a:r>
              <a:rPr lang="en-US" sz="3600" dirty="0"/>
              <a:t>Family X Risky School Interaction</a:t>
            </a:r>
            <a:br>
              <a:rPr lang="en-US" sz="3600" dirty="0"/>
            </a:b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41" y="1437861"/>
            <a:ext cx="7570917" cy="5029506"/>
          </a:xfrm>
          <a:prstGeom prst="rect">
            <a:avLst/>
          </a:prstGeom>
        </p:spPr>
      </p:pic>
      <p:sp>
        <p:nvSpPr>
          <p:cNvPr id="3" name="Rectangle 2">
            <a:extLst>
              <a:ext uri="{FF2B5EF4-FFF2-40B4-BE49-F238E27FC236}">
                <a16:creationId xmlns:a16="http://schemas.microsoft.com/office/drawing/2014/main" xmlns="" id="{EDF59F3D-F880-274D-AE1F-5213CBA5D1CD}"/>
              </a:ext>
            </a:extLst>
          </p:cNvPr>
          <p:cNvSpPr/>
          <p:nvPr/>
        </p:nvSpPr>
        <p:spPr>
          <a:xfrm>
            <a:off x="4978469" y="6289885"/>
            <a:ext cx="3307957" cy="369332"/>
          </a:xfrm>
          <a:prstGeom prst="rect">
            <a:avLst/>
          </a:prstGeom>
        </p:spPr>
        <p:txBody>
          <a:bodyPr wrap="none">
            <a:spAutoFit/>
          </a:bodyPr>
          <a:lstStyle/>
          <a:p>
            <a:r>
              <a:rPr lang="en-US" dirty="0"/>
              <a:t>(</a:t>
            </a:r>
            <a:r>
              <a:rPr lang="en-US" dirty="0" err="1"/>
              <a:t>Merrin</a:t>
            </a:r>
            <a:r>
              <a:rPr lang="en-US" dirty="0"/>
              <a:t>, </a:t>
            </a:r>
            <a:r>
              <a:rPr lang="en-US" dirty="0" err="1"/>
              <a:t>Espelage</a:t>
            </a:r>
            <a:r>
              <a:rPr lang="en-US" dirty="0"/>
              <a:t>, &amp; Hong, 2016)</a:t>
            </a:r>
          </a:p>
        </p:txBody>
      </p:sp>
    </p:spTree>
    <p:extLst>
      <p:ext uri="{BB962C8B-B14F-4D97-AF65-F5344CB8AC3E}">
        <p14:creationId xmlns:p14="http://schemas.microsoft.com/office/powerpoint/2010/main" val="34455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yeager:Dropbox:Yeager-Fong Research:Bullying Intervention Meta-Analysis:Results:bullyingrawwithdots.pdf"/>
          <p:cNvPicPr/>
          <p:nvPr/>
        </p:nvPicPr>
        <p:blipFill>
          <a:blip r:embed="rId2">
            <a:extLst>
              <a:ext uri="{28A0092B-C50C-407E-A947-70E740481C1C}">
                <a14:useLocalDpi xmlns:a14="http://schemas.microsoft.com/office/drawing/2010/main" val="0"/>
              </a:ext>
            </a:extLst>
          </a:blip>
          <a:srcRect/>
          <a:stretch>
            <a:fillRect/>
          </a:stretch>
        </p:blipFill>
        <p:spPr bwMode="auto">
          <a:xfrm>
            <a:off x="2297279" y="1122218"/>
            <a:ext cx="5856121" cy="5474970"/>
          </a:xfrm>
          <a:prstGeom prst="rect">
            <a:avLst/>
          </a:prstGeom>
          <a:noFill/>
          <a:ln>
            <a:noFill/>
          </a:ln>
        </p:spPr>
      </p:pic>
      <p:sp>
        <p:nvSpPr>
          <p:cNvPr id="3" name="TextBox 2"/>
          <p:cNvSpPr txBox="1"/>
          <p:nvPr/>
        </p:nvSpPr>
        <p:spPr>
          <a:xfrm>
            <a:off x="300317" y="2038525"/>
            <a:ext cx="2064604" cy="1200329"/>
          </a:xfrm>
          <a:prstGeom prst="rect">
            <a:avLst/>
          </a:prstGeom>
          <a:solidFill>
            <a:schemeClr val="tx2">
              <a:lumMod val="40000"/>
              <a:lumOff val="60000"/>
            </a:schemeClr>
          </a:solidFill>
        </p:spPr>
        <p:txBody>
          <a:bodyPr wrap="none" rtlCol="0">
            <a:spAutoFit/>
          </a:bodyPr>
          <a:lstStyle/>
          <a:p>
            <a:r>
              <a:rPr lang="en-US" dirty="0"/>
              <a:t>Meta-Analysis:</a:t>
            </a:r>
          </a:p>
          <a:p>
            <a:endParaRPr lang="en-US" dirty="0"/>
          </a:p>
          <a:p>
            <a:r>
              <a:rPr lang="en-US" dirty="0"/>
              <a:t>Yeager, Fong, Lee, &amp;</a:t>
            </a:r>
          </a:p>
          <a:p>
            <a:r>
              <a:rPr lang="en-US" dirty="0"/>
              <a:t>Espelage (2015)</a:t>
            </a:r>
          </a:p>
        </p:txBody>
      </p:sp>
      <p:sp>
        <p:nvSpPr>
          <p:cNvPr id="2" name="Title 1"/>
          <p:cNvSpPr>
            <a:spLocks noGrp="1"/>
          </p:cNvSpPr>
          <p:nvPr>
            <p:ph type="title"/>
          </p:nvPr>
        </p:nvSpPr>
        <p:spPr/>
        <p:txBody>
          <a:bodyPr/>
          <a:lstStyle/>
          <a:p>
            <a:r>
              <a:rPr lang="en-US" dirty="0"/>
              <a:t>Developmental Lens</a:t>
            </a:r>
          </a:p>
        </p:txBody>
      </p:sp>
    </p:spTree>
    <p:extLst>
      <p:ext uri="{BB962C8B-B14F-4D97-AF65-F5344CB8AC3E}">
        <p14:creationId xmlns:p14="http://schemas.microsoft.com/office/powerpoint/2010/main" val="2766714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934" y="1035051"/>
            <a:ext cx="6366933" cy="4402667"/>
          </a:xfrm>
          <a:prstGeom prst="rect">
            <a:avLst/>
          </a:prstGeom>
        </p:spPr>
      </p:pic>
      <p:sp>
        <p:nvSpPr>
          <p:cNvPr id="7" name="TextBox 6"/>
          <p:cNvSpPr txBox="1"/>
          <p:nvPr/>
        </p:nvSpPr>
        <p:spPr>
          <a:xfrm>
            <a:off x="1413934" y="171412"/>
            <a:ext cx="6248400" cy="923330"/>
          </a:xfrm>
          <a:prstGeom prst="rect">
            <a:avLst/>
          </a:prstGeom>
          <a:noFill/>
        </p:spPr>
        <p:txBody>
          <a:bodyPr wrap="square">
            <a:spAutoFit/>
          </a:bodyPr>
          <a:lstStyle/>
          <a:p>
            <a:pPr eaLnBrk="1" hangingPunct="1">
              <a:defRPr/>
            </a:pPr>
            <a:r>
              <a:rPr lang="en-US" b="1" dirty="0">
                <a:latin typeface="Verdana" panose="020B0604030504040204" pitchFamily="34" charset="0"/>
                <a:ea typeface="Verdana" panose="020B0604030504040204" pitchFamily="34" charset="0"/>
                <a:cs typeface="Verdana" panose="020B0604030504040204" pitchFamily="34" charset="0"/>
              </a:rPr>
              <a:t>Good policies and procedures set the groundwork for promoting a safe and positive climate – contributes to less bullying</a:t>
            </a:r>
          </a:p>
        </p:txBody>
      </p:sp>
      <p:sp>
        <p:nvSpPr>
          <p:cNvPr id="2" name="TextBox 1">
            <a:extLst>
              <a:ext uri="{FF2B5EF4-FFF2-40B4-BE49-F238E27FC236}">
                <a16:creationId xmlns:a16="http://schemas.microsoft.com/office/drawing/2014/main" xmlns="" id="{89602913-ACE6-884F-A6A4-728FD6FA5AF4}"/>
              </a:ext>
            </a:extLst>
          </p:cNvPr>
          <p:cNvSpPr txBox="1"/>
          <p:nvPr/>
        </p:nvSpPr>
        <p:spPr>
          <a:xfrm>
            <a:off x="5498592" y="5822949"/>
            <a:ext cx="2690224" cy="369332"/>
          </a:xfrm>
          <a:prstGeom prst="rect">
            <a:avLst/>
          </a:prstGeom>
          <a:noFill/>
        </p:spPr>
        <p:txBody>
          <a:bodyPr wrap="none" rtlCol="0">
            <a:spAutoFit/>
          </a:bodyPr>
          <a:lstStyle/>
          <a:p>
            <a:r>
              <a:rPr lang="en-US" dirty="0" err="1"/>
              <a:t>Espelage</a:t>
            </a:r>
            <a:r>
              <a:rPr lang="en-US" dirty="0"/>
              <a:t> et al., 2014; 2019</a:t>
            </a:r>
          </a:p>
        </p:txBody>
      </p:sp>
    </p:spTree>
    <p:extLst>
      <p:ext uri="{BB962C8B-B14F-4D97-AF65-F5344CB8AC3E}">
        <p14:creationId xmlns:p14="http://schemas.microsoft.com/office/powerpoint/2010/main" val="2754086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algn="ctr">
              <a:defRPr/>
            </a:pPr>
            <a:r>
              <a:rPr lang="en-US" sz="3600" b="1" dirty="0"/>
              <a:t>Teacher/Staff Perceptions of School Culture:  Links to Student Reports of Bullying, Victimization, Aggression, &amp; Willingness to Intervene </a:t>
            </a:r>
            <a:endParaRPr lang="en-US" sz="3600" b="1" i="1" dirty="0"/>
          </a:p>
        </p:txBody>
      </p:sp>
      <p:sp>
        <p:nvSpPr>
          <p:cNvPr id="70659" name="Rectangle 3"/>
          <p:cNvSpPr>
            <a:spLocks noGrp="1" noChangeArrowheads="1"/>
          </p:cNvSpPr>
          <p:nvPr>
            <p:ph type="body" sz="quarter" idx="11"/>
          </p:nvPr>
        </p:nvSpPr>
        <p:spPr/>
        <p:txBody>
          <a:bodyPr lIns="90488" tIns="44450" rIns="90488" bIns="44450">
            <a:normAutofit/>
          </a:bodyPr>
          <a:lstStyle/>
          <a:p>
            <a:pPr marL="63500" eaLnBrk="1" hangingPunct="1">
              <a:defRPr/>
            </a:pPr>
            <a:endParaRPr lang="en-US" sz="1800" b="1" dirty="0"/>
          </a:p>
          <a:p>
            <a:pPr marL="63500" eaLnBrk="1" hangingPunct="1">
              <a:defRPr/>
            </a:pPr>
            <a:endParaRPr lang="en-US" sz="1800" b="1" dirty="0"/>
          </a:p>
          <a:p>
            <a:pPr marL="63500" eaLnBrk="1" hangingPunct="1">
              <a:defRPr/>
            </a:pPr>
            <a:endParaRPr lang="en-US" sz="1800" b="1" dirty="0"/>
          </a:p>
          <a:p>
            <a:pPr marL="63500" algn="ctr" eaLnBrk="1" hangingPunct="1">
              <a:defRPr/>
            </a:pPr>
            <a:r>
              <a:rPr lang="en-US" sz="1800" b="1" dirty="0"/>
              <a:t>Dorothy L. Espelage, Ph.D.</a:t>
            </a:r>
            <a:endParaRPr lang="en-US" sz="1800" b="1" dirty="0">
              <a:solidFill>
                <a:schemeClr val="tx1"/>
              </a:solidFill>
            </a:endParaRPr>
          </a:p>
          <a:p>
            <a:pPr marL="63500" algn="ctr" eaLnBrk="1" hangingPunct="1">
              <a:defRPr/>
            </a:pPr>
            <a:r>
              <a:rPr lang="en-US" sz="1800" b="1" dirty="0"/>
              <a:t>Joshua </a:t>
            </a:r>
            <a:r>
              <a:rPr lang="en-US" sz="1800" b="1" dirty="0" err="1"/>
              <a:t>Polanin</a:t>
            </a:r>
            <a:r>
              <a:rPr lang="en-US" sz="1800" b="1" dirty="0"/>
              <a:t>, Ph.D.  </a:t>
            </a:r>
          </a:p>
          <a:p>
            <a:pPr marL="63500" algn="ctr" eaLnBrk="1" hangingPunct="1">
              <a:defRPr/>
            </a:pPr>
            <a:r>
              <a:rPr lang="en-US" sz="1800" b="1" dirty="0"/>
              <a:t>Sabina Low, Ph.D.                         </a:t>
            </a:r>
          </a:p>
          <a:p>
            <a:pPr marL="63500" algn="ctr" eaLnBrk="1" hangingPunct="1">
              <a:defRPr/>
            </a:pPr>
            <a:endParaRPr lang="en-US" sz="1600" b="1" dirty="0"/>
          </a:p>
          <a:p>
            <a:pPr marL="63500" algn="ctr" eaLnBrk="1" hangingPunct="1">
              <a:defRPr/>
            </a:pPr>
            <a:r>
              <a:rPr lang="en-US" sz="1800" b="1" i="1" dirty="0">
                <a:solidFill>
                  <a:schemeClr val="tx1"/>
                </a:solidFill>
              </a:rPr>
              <a:t>School Psychology Quarterly (2014)    </a:t>
            </a:r>
          </a:p>
        </p:txBody>
      </p:sp>
      <p:sp>
        <p:nvSpPr>
          <p:cNvPr id="71684" name="TextBox 7"/>
          <p:cNvSpPr txBox="1">
            <a:spLocks noChangeArrowheads="1"/>
          </p:cNvSpPr>
          <p:nvPr/>
        </p:nvSpPr>
        <p:spPr bwMode="auto">
          <a:xfrm>
            <a:off x="1031846" y="5831266"/>
            <a:ext cx="785339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r>
              <a:rPr lang="en-US" altLang="en-US" sz="1400" b="1" dirty="0">
                <a:latin typeface="Arial" pitchFamily="34" charset="0"/>
              </a:rPr>
              <a:t>This research was supported by Centers for Disease Control &amp; Prevention  (#1U01/CE001677) to Dorothy </a:t>
            </a:r>
            <a:r>
              <a:rPr lang="en-US" altLang="en-US" sz="1400" b="1" dirty="0" err="1">
                <a:latin typeface="Arial" pitchFamily="34" charset="0"/>
              </a:rPr>
              <a:t>Espelage</a:t>
            </a:r>
            <a:r>
              <a:rPr lang="en-US" altLang="en-US" sz="1400" b="1" dirty="0">
                <a:latin typeface="Arial" pitchFamily="34" charset="0"/>
              </a:rPr>
              <a:t> (PI)</a:t>
            </a:r>
          </a:p>
        </p:txBody>
      </p:sp>
    </p:spTree>
    <p:extLst>
      <p:ext uri="{BB962C8B-B14F-4D97-AF65-F5344CB8AC3E}">
        <p14:creationId xmlns:p14="http://schemas.microsoft.com/office/powerpoint/2010/main" val="142911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sz="5400">
                <a:latin typeface="Arial" pitchFamily="34" charset="0"/>
              </a:rPr>
              <a:t>School Culture Matters</a:t>
            </a:r>
          </a:p>
        </p:txBody>
      </p:sp>
      <p:sp>
        <p:nvSpPr>
          <p:cNvPr id="72707" name="Rectangle 3"/>
          <p:cNvSpPr>
            <a:spLocks noGrp="1" noChangeArrowheads="1"/>
          </p:cNvSpPr>
          <p:nvPr>
            <p:ph type="body" sz="quarter" idx="11"/>
          </p:nvPr>
        </p:nvSpPr>
        <p:spPr/>
        <p:txBody>
          <a:bodyPr/>
          <a:lstStyle/>
          <a:p>
            <a:pPr>
              <a:lnSpc>
                <a:spcPct val="90000"/>
              </a:lnSpc>
              <a:buFont typeface="Wingdings" pitchFamily="2" charset="2"/>
              <a:buNone/>
            </a:pPr>
            <a:r>
              <a:rPr lang="en-US" altLang="en-US" sz="3200" dirty="0"/>
              <a:t>“school policies, attitudes and behaviors of teachers, administrators and the student body, and the overall atmosphere or school ethos, determine the internal life or social, emotional, and motivation climate of the school.” (Kasen et al., 2004). </a:t>
            </a:r>
          </a:p>
          <a:p>
            <a:pPr>
              <a:lnSpc>
                <a:spcPct val="90000"/>
              </a:lnSpc>
              <a:buFont typeface="Wingdings" pitchFamily="2" charset="2"/>
              <a:buNone/>
            </a:pPr>
            <a:endParaRPr lang="en-US" altLang="en-US" sz="3200" dirty="0"/>
          </a:p>
        </p:txBody>
      </p:sp>
    </p:spTree>
    <p:extLst>
      <p:ext uri="{BB962C8B-B14F-4D97-AF65-F5344CB8AC3E}">
        <p14:creationId xmlns:p14="http://schemas.microsoft.com/office/powerpoint/2010/main" val="738748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838200" y="304800"/>
          <a:ext cx="73914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a:spLocks noChangeArrowheads="1"/>
          </p:cNvSpPr>
          <p:nvPr/>
        </p:nvSpPr>
        <p:spPr bwMode="auto">
          <a:xfrm>
            <a:off x="838200" y="3048000"/>
            <a:ext cx="7467600" cy="685800"/>
          </a:xfrm>
          <a:prstGeom prst="rect">
            <a:avLst/>
          </a:prstGeom>
          <a:solidFill>
            <a:srgbClr val="F27B37"/>
          </a:solidFill>
          <a:ln w="9525">
            <a:solidFill>
              <a:schemeClr val="bg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2800" dirty="0">
                <a:solidFill>
                  <a:schemeClr val="lt1"/>
                </a:solidFill>
                <a:latin typeface="Verdana" panose="020B0604030504040204" pitchFamily="34" charset="0"/>
                <a:ea typeface="Verdana" panose="020B0604030504040204" pitchFamily="34" charset="0"/>
                <a:cs typeface="Verdana" panose="020B0604030504040204" pitchFamily="34" charset="0"/>
              </a:rPr>
              <a:t>Effective Bully/Violence Prevention </a:t>
            </a:r>
          </a:p>
        </p:txBody>
      </p:sp>
      <p:sp>
        <p:nvSpPr>
          <p:cNvPr id="2" name="TextBox 1">
            <a:extLst>
              <a:ext uri="{FF2B5EF4-FFF2-40B4-BE49-F238E27FC236}">
                <a16:creationId xmlns:a16="http://schemas.microsoft.com/office/drawing/2014/main" xmlns="" id="{713647AD-F52E-D741-B521-F8E7BB169F79}"/>
              </a:ext>
            </a:extLst>
          </p:cNvPr>
          <p:cNvSpPr txBox="1"/>
          <p:nvPr/>
        </p:nvSpPr>
        <p:spPr>
          <a:xfrm>
            <a:off x="1889760" y="4011168"/>
            <a:ext cx="2840736" cy="1384995"/>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cs typeface="Verdana" panose="020B0604030504040204" pitchFamily="34" charset="0"/>
              </a:rPr>
              <a:t>Social-Emotional Competences</a:t>
            </a:r>
            <a:endParaRPr lang="en-US" sz="2800" dirty="0"/>
          </a:p>
        </p:txBody>
      </p:sp>
    </p:spTree>
    <p:extLst>
      <p:ext uri="{BB962C8B-B14F-4D97-AF65-F5344CB8AC3E}">
        <p14:creationId xmlns:p14="http://schemas.microsoft.com/office/powerpoint/2010/main" val="150401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eaLnBrk="1" hangingPunct="1"/>
            <a:r>
              <a:rPr lang="en-US" altLang="en-US" sz="4000">
                <a:latin typeface="Arial" pitchFamily="34" charset="0"/>
              </a:rPr>
              <a:t>School Environment Scale</a:t>
            </a:r>
          </a:p>
        </p:txBody>
      </p:sp>
      <p:sp>
        <p:nvSpPr>
          <p:cNvPr id="74755" name="Rectangle 3"/>
          <p:cNvSpPr>
            <a:spLocks noGrp="1" noChangeArrowheads="1"/>
          </p:cNvSpPr>
          <p:nvPr>
            <p:ph type="body" sz="quarter" idx="11"/>
          </p:nvPr>
        </p:nvSpPr>
        <p:spPr/>
        <p:txBody>
          <a:bodyPr/>
          <a:lstStyle/>
          <a:p>
            <a:pPr eaLnBrk="1" hangingPunct="1"/>
            <a:r>
              <a:rPr lang="en-US" altLang="en-US" sz="2400" b="1" dirty="0">
                <a:latin typeface="Arial" pitchFamily="34" charset="0"/>
              </a:rPr>
              <a:t>Six scales emerged from factor analyses, measuring teacher/staff PERCEPTIONS OF:</a:t>
            </a:r>
          </a:p>
          <a:p>
            <a:pPr marL="800100" lvl="1" indent="-342900" eaLnBrk="1" hangingPunct="1">
              <a:buClr>
                <a:srgbClr val="FFC000"/>
              </a:buClr>
              <a:buFont typeface="Arial" panose="020B0604020202020204" pitchFamily="34" charset="0"/>
              <a:buChar char="•"/>
            </a:pPr>
            <a:r>
              <a:rPr lang="en-US" altLang="en-US" sz="2100" b="1" dirty="0">
                <a:latin typeface="Arial" pitchFamily="34" charset="0"/>
                <a:ea typeface="ＭＳ Ｐゴシック" pitchFamily="34" charset="-128"/>
              </a:rPr>
              <a:t>Student intervention (5 items; </a:t>
            </a:r>
            <a:r>
              <a:rPr lang="el-GR" altLang="en-US" sz="2100" b="1" dirty="0">
                <a:latin typeface="Arial" pitchFamily="34" charset="0"/>
                <a:ea typeface="ＭＳ Ｐゴシック" pitchFamily="34" charset="-128"/>
              </a:rPr>
              <a:t>α</a:t>
            </a:r>
            <a:r>
              <a:rPr lang="en-US" altLang="en-US" sz="2100" b="1" dirty="0">
                <a:latin typeface="Arial" pitchFamily="34" charset="0"/>
                <a:ea typeface="ＭＳ Ｐゴシック" pitchFamily="34" charset="-128"/>
              </a:rPr>
              <a:t> = .83)</a:t>
            </a:r>
          </a:p>
          <a:p>
            <a:pPr marL="800100" lvl="1" indent="-342900" eaLnBrk="1" hangingPunct="1">
              <a:buClr>
                <a:srgbClr val="FFC000"/>
              </a:buClr>
              <a:buFont typeface="Arial" panose="020B0604020202020204" pitchFamily="34" charset="0"/>
              <a:buChar char="•"/>
            </a:pPr>
            <a:r>
              <a:rPr lang="en-US" altLang="en-US" sz="2100" b="1" dirty="0">
                <a:latin typeface="Arial" pitchFamily="34" charset="0"/>
                <a:ea typeface="ＭＳ Ｐゴシック" pitchFamily="34" charset="-128"/>
              </a:rPr>
              <a:t>Staff intervention (5 items; </a:t>
            </a:r>
            <a:r>
              <a:rPr lang="el-GR" altLang="en-US" sz="2100" b="1" dirty="0">
                <a:latin typeface="Arial" pitchFamily="34" charset="0"/>
                <a:ea typeface="ＭＳ Ｐゴシック" pitchFamily="34" charset="-128"/>
              </a:rPr>
              <a:t>α</a:t>
            </a:r>
            <a:r>
              <a:rPr lang="en-US" altLang="en-US" sz="2100" b="1" dirty="0">
                <a:latin typeface="Arial" pitchFamily="34" charset="0"/>
                <a:ea typeface="ＭＳ Ｐゴシック" pitchFamily="34" charset="-128"/>
              </a:rPr>
              <a:t> = .89)</a:t>
            </a:r>
          </a:p>
          <a:p>
            <a:pPr marL="800100" lvl="1" indent="-342900" eaLnBrk="1" hangingPunct="1">
              <a:buClr>
                <a:srgbClr val="FFC000"/>
              </a:buClr>
              <a:buFont typeface="Arial" panose="020B0604020202020204" pitchFamily="34" charset="0"/>
              <a:buChar char="•"/>
            </a:pPr>
            <a:r>
              <a:rPr lang="en-US" altLang="en-US" sz="2100" b="1" dirty="0">
                <a:latin typeface="Arial" pitchFamily="34" charset="0"/>
                <a:ea typeface="ＭＳ Ｐゴシック" pitchFamily="34" charset="-128"/>
              </a:rPr>
              <a:t>Aggression being a problem (5 items; </a:t>
            </a:r>
            <a:r>
              <a:rPr lang="el-GR" altLang="en-US" sz="2100" b="1" dirty="0">
                <a:latin typeface="Arial" pitchFamily="34" charset="0"/>
                <a:ea typeface="ＭＳ Ｐゴシック" pitchFamily="34" charset="-128"/>
              </a:rPr>
              <a:t>α</a:t>
            </a:r>
            <a:r>
              <a:rPr lang="en-US" altLang="en-US" sz="2100" b="1" dirty="0">
                <a:latin typeface="Arial" pitchFamily="34" charset="0"/>
                <a:ea typeface="ＭＳ Ｐゴシック" pitchFamily="34" charset="-128"/>
              </a:rPr>
              <a:t> = .80)</a:t>
            </a:r>
          </a:p>
          <a:p>
            <a:pPr marL="800100" lvl="1" indent="-342900" eaLnBrk="1" hangingPunct="1">
              <a:buClr>
                <a:srgbClr val="FFC000"/>
              </a:buClr>
              <a:buFont typeface="Arial" panose="020B0604020202020204" pitchFamily="34" charset="0"/>
              <a:buChar char="•"/>
            </a:pPr>
            <a:r>
              <a:rPr lang="en-US" altLang="en-US" sz="2100" b="1" dirty="0">
                <a:latin typeface="Arial" pitchFamily="34" charset="0"/>
                <a:ea typeface="ＭＳ Ｐゴシック" pitchFamily="34" charset="-128"/>
              </a:rPr>
              <a:t>School is doing professional development/administrator support (8 items; </a:t>
            </a:r>
            <a:r>
              <a:rPr lang="el-GR" altLang="en-US" sz="2100" b="1" dirty="0">
                <a:latin typeface="Arial" pitchFamily="34" charset="0"/>
                <a:ea typeface="ＭＳ Ｐゴシック" pitchFamily="34" charset="-128"/>
              </a:rPr>
              <a:t>α</a:t>
            </a:r>
            <a:r>
              <a:rPr lang="en-US" altLang="en-US" sz="2100" b="1" dirty="0">
                <a:latin typeface="Arial" pitchFamily="34" charset="0"/>
                <a:ea typeface="ＭＳ Ｐゴシック" pitchFamily="34" charset="-128"/>
              </a:rPr>
              <a:t> = .90)</a:t>
            </a:r>
          </a:p>
          <a:p>
            <a:pPr marL="800100" lvl="1" indent="-342900" eaLnBrk="1" hangingPunct="1">
              <a:buClr>
                <a:srgbClr val="FFC000"/>
              </a:buClr>
              <a:buFont typeface="Arial" panose="020B0604020202020204" pitchFamily="34" charset="0"/>
              <a:buChar char="•"/>
            </a:pPr>
            <a:r>
              <a:rPr lang="en-US" altLang="en-US" sz="2100" b="1" dirty="0">
                <a:latin typeface="Arial" pitchFamily="34" charset="0"/>
                <a:ea typeface="ＭＳ Ｐゴシック" pitchFamily="34" charset="-128"/>
              </a:rPr>
              <a:t>Positive school climate overall (7 items; </a:t>
            </a:r>
            <a:r>
              <a:rPr lang="el-GR" altLang="en-US" sz="2100" b="1" dirty="0">
                <a:latin typeface="Arial" pitchFamily="34" charset="0"/>
                <a:ea typeface="ＭＳ Ｐゴシック" pitchFamily="34" charset="-128"/>
              </a:rPr>
              <a:t>α</a:t>
            </a:r>
            <a:r>
              <a:rPr lang="en-US" altLang="en-US" sz="2100" b="1" dirty="0">
                <a:latin typeface="Arial" pitchFamily="34" charset="0"/>
                <a:ea typeface="ＭＳ Ｐゴシック" pitchFamily="34" charset="-128"/>
              </a:rPr>
              <a:t> = .85)</a:t>
            </a:r>
          </a:p>
          <a:p>
            <a:pPr marL="800100" lvl="1" indent="-342900">
              <a:buClr>
                <a:srgbClr val="FFC000"/>
              </a:buClr>
              <a:buFont typeface="Arial" panose="020B0604020202020204" pitchFamily="34" charset="0"/>
              <a:buChar char="•"/>
            </a:pPr>
            <a:r>
              <a:rPr lang="en-US" altLang="en-US" sz="2100" b="1" dirty="0">
                <a:latin typeface="Arial" pitchFamily="34" charset="0"/>
                <a:ea typeface="ＭＳ Ｐゴシック" pitchFamily="34" charset="-128"/>
              </a:rPr>
              <a:t>Gender Equity/Intolerance of Sexual Harassment (7 items; </a:t>
            </a:r>
            <a:r>
              <a:rPr lang="el-GR" altLang="en-US" sz="2100" b="1" dirty="0">
                <a:latin typeface="Arial" pitchFamily="34" charset="0"/>
                <a:ea typeface="ＭＳ Ｐゴシック" pitchFamily="34" charset="-128"/>
              </a:rPr>
              <a:t>α</a:t>
            </a:r>
            <a:r>
              <a:rPr lang="en-US" altLang="en-US" sz="2100" b="1" dirty="0">
                <a:latin typeface="Arial" pitchFamily="34" charset="0"/>
                <a:ea typeface="ＭＳ Ｐゴシック" pitchFamily="34" charset="-128"/>
              </a:rPr>
              <a:t> = .79)</a:t>
            </a:r>
          </a:p>
          <a:p>
            <a:pPr marL="457200" lvl="1" indent="0" eaLnBrk="1" hangingPunct="1">
              <a:buNone/>
            </a:pPr>
            <a:endParaRPr lang="en-US" altLang="en-US" sz="2100" b="1" dirty="0">
              <a:latin typeface="Arial" pitchFamily="34" charset="0"/>
              <a:ea typeface="ＭＳ Ｐゴシック" pitchFamily="34" charset="-128"/>
            </a:endParaRPr>
          </a:p>
          <a:p>
            <a:pPr lvl="1" eaLnBrk="1" hangingPunct="1"/>
            <a:endParaRPr lang="en-US" altLang="en-US" sz="2100" b="1" dirty="0">
              <a:latin typeface="Arial" pitchFamily="34" charset="0"/>
              <a:ea typeface="ＭＳ Ｐゴシック" pitchFamily="34" charset="-128"/>
            </a:endParaRPr>
          </a:p>
        </p:txBody>
      </p:sp>
    </p:spTree>
    <p:extLst>
      <p:ext uri="{BB962C8B-B14F-4D97-AF65-F5344CB8AC3E}">
        <p14:creationId xmlns:p14="http://schemas.microsoft.com/office/powerpoint/2010/main" val="480887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eaLnBrk="1" hangingPunct="1"/>
            <a:r>
              <a:rPr lang="en-US" altLang="en-US" sz="4000" dirty="0">
                <a:latin typeface="Arial" pitchFamily="34" charset="0"/>
              </a:rPr>
              <a:t>Final Multi-level Model</a:t>
            </a:r>
          </a:p>
        </p:txBody>
      </p:sp>
      <p:graphicFrame>
        <p:nvGraphicFramePr>
          <p:cNvPr id="3" name="Content Placeholder 2"/>
          <p:cNvGraphicFramePr>
            <a:graphicFrameLocks noGrp="1"/>
          </p:cNvGraphicFramePr>
          <p:nvPr>
            <p:ph sz="quarter" idx="4294967295"/>
          </p:nvPr>
        </p:nvGraphicFramePr>
        <p:xfrm>
          <a:off x="304800" y="1145743"/>
          <a:ext cx="7986669" cy="5003403"/>
        </p:xfrm>
        <a:graphic>
          <a:graphicData uri="http://schemas.openxmlformats.org/drawingml/2006/table">
            <a:tbl>
              <a:tblPr firstRow="1" firstCol="1" bandRow="1">
                <a:tableStyleId>{5C22544A-7EE6-4342-B048-85BDC9FD1C3A}</a:tableStyleId>
              </a:tblPr>
              <a:tblGrid>
                <a:gridCol w="1581873">
                  <a:extLst>
                    <a:ext uri="{9D8B030D-6E8A-4147-A177-3AD203B41FA5}">
                      <a16:colId xmlns:a16="http://schemas.microsoft.com/office/drawing/2014/main" xmlns="" val="20000"/>
                    </a:ext>
                  </a:extLst>
                </a:gridCol>
                <a:gridCol w="942990">
                  <a:extLst>
                    <a:ext uri="{9D8B030D-6E8A-4147-A177-3AD203B41FA5}">
                      <a16:colId xmlns:a16="http://schemas.microsoft.com/office/drawing/2014/main" xmlns="" val="20001"/>
                    </a:ext>
                  </a:extLst>
                </a:gridCol>
                <a:gridCol w="613328">
                  <a:extLst>
                    <a:ext uri="{9D8B030D-6E8A-4147-A177-3AD203B41FA5}">
                      <a16:colId xmlns:a16="http://schemas.microsoft.com/office/drawing/2014/main" xmlns="" val="20002"/>
                    </a:ext>
                  </a:extLst>
                </a:gridCol>
                <a:gridCol w="1019655">
                  <a:extLst>
                    <a:ext uri="{9D8B030D-6E8A-4147-A177-3AD203B41FA5}">
                      <a16:colId xmlns:a16="http://schemas.microsoft.com/office/drawing/2014/main" xmlns="" val="20003"/>
                    </a:ext>
                  </a:extLst>
                </a:gridCol>
                <a:gridCol w="613328">
                  <a:extLst>
                    <a:ext uri="{9D8B030D-6E8A-4147-A177-3AD203B41FA5}">
                      <a16:colId xmlns:a16="http://schemas.microsoft.com/office/drawing/2014/main" xmlns="" val="20004"/>
                    </a:ext>
                  </a:extLst>
                </a:gridCol>
                <a:gridCol w="968545">
                  <a:extLst>
                    <a:ext uri="{9D8B030D-6E8A-4147-A177-3AD203B41FA5}">
                      <a16:colId xmlns:a16="http://schemas.microsoft.com/office/drawing/2014/main" xmlns="" val="20005"/>
                    </a:ext>
                  </a:extLst>
                </a:gridCol>
                <a:gridCol w="613328">
                  <a:extLst>
                    <a:ext uri="{9D8B030D-6E8A-4147-A177-3AD203B41FA5}">
                      <a16:colId xmlns:a16="http://schemas.microsoft.com/office/drawing/2014/main" xmlns="" val="20006"/>
                    </a:ext>
                  </a:extLst>
                </a:gridCol>
                <a:gridCol w="1019655">
                  <a:extLst>
                    <a:ext uri="{9D8B030D-6E8A-4147-A177-3AD203B41FA5}">
                      <a16:colId xmlns:a16="http://schemas.microsoft.com/office/drawing/2014/main" xmlns="" val="20007"/>
                    </a:ext>
                  </a:extLst>
                </a:gridCol>
                <a:gridCol w="613967">
                  <a:extLst>
                    <a:ext uri="{9D8B030D-6E8A-4147-A177-3AD203B41FA5}">
                      <a16:colId xmlns:a16="http://schemas.microsoft.com/office/drawing/2014/main" xmlns="" val="20008"/>
                    </a:ext>
                  </a:extLst>
                </a:gridCol>
              </a:tblGrid>
              <a:tr h="386863">
                <a:tc>
                  <a:txBody>
                    <a:bodyPr/>
                    <a:lstStyle/>
                    <a:p>
                      <a:pPr marL="0" marR="0">
                        <a:spcBef>
                          <a:spcPts val="0"/>
                        </a:spcBef>
                        <a:spcAft>
                          <a:spcPts val="0"/>
                        </a:spcAft>
                      </a:pPr>
                      <a:r>
                        <a:rPr lang="en-US" sz="1100" dirty="0">
                          <a:effectLst/>
                        </a:rPr>
                        <a:t>Variable</a:t>
                      </a:r>
                      <a:endParaRPr lang="en-US" sz="1000" dirty="0">
                        <a:effectLst/>
                        <a:latin typeface="Calibri"/>
                        <a:ea typeface="Calibri"/>
                        <a:cs typeface="Times New Roman"/>
                      </a:endParaRPr>
                    </a:p>
                  </a:txBody>
                  <a:tcPr marL="64843" marR="64843" marT="0" marB="0"/>
                </a:tc>
                <a:tc gridSpan="2">
                  <a:txBody>
                    <a:bodyPr/>
                    <a:lstStyle/>
                    <a:p>
                      <a:pPr marL="0" marR="0" algn="ctr">
                        <a:spcBef>
                          <a:spcPts val="0"/>
                        </a:spcBef>
                        <a:spcAft>
                          <a:spcPts val="0"/>
                        </a:spcAft>
                      </a:pPr>
                      <a:r>
                        <a:rPr lang="en-US" sz="1100">
                          <a:effectLst/>
                        </a:rPr>
                        <a:t>Bullying Perpetration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Peer Victimization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Physical Aggression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Willingness to Intervene</a:t>
                      </a:r>
                      <a:endParaRPr lang="en-US" sz="1000">
                        <a:effectLst/>
                        <a:latin typeface="Calibri"/>
                        <a:ea typeface="Calibri"/>
                        <a:cs typeface="Times New Roman"/>
                      </a:endParaRPr>
                    </a:p>
                  </a:txBody>
                  <a:tcPr marL="64843" marR="64843" marT="0" marB="0"/>
                </a:tc>
                <a:tc hMerge="1">
                  <a:txBody>
                    <a:bodyPr/>
                    <a:lstStyle/>
                    <a:p>
                      <a:endParaRPr lang="en-US"/>
                    </a:p>
                  </a:txBody>
                  <a:tcPr/>
                </a:tc>
                <a:extLst>
                  <a:ext uri="{0D108BD9-81ED-4DB2-BD59-A6C34878D82A}">
                    <a16:rowId xmlns:a16="http://schemas.microsoft.com/office/drawing/2014/main" xmlns="" val="10000"/>
                  </a:ext>
                </a:extLst>
              </a:tr>
              <a:tr h="193430">
                <a:tc>
                  <a:txBody>
                    <a:bodyPr/>
                    <a:lstStyle/>
                    <a:p>
                      <a:pPr marL="0" marR="0">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1"/>
                  </a:ext>
                </a:extLst>
              </a:tr>
              <a:tr h="193430">
                <a:tc>
                  <a:txBody>
                    <a:bodyPr/>
                    <a:lstStyle/>
                    <a:p>
                      <a:pPr marL="0" marR="0">
                        <a:spcBef>
                          <a:spcPts val="0"/>
                        </a:spcBef>
                        <a:spcAft>
                          <a:spcPts val="0"/>
                        </a:spcAft>
                      </a:pPr>
                      <a:r>
                        <a:rPr lang="en-US" sz="1100">
                          <a:effectLst/>
                        </a:rPr>
                        <a:t>Intercept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.39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.96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.96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2.03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2"/>
                  </a:ext>
                </a:extLst>
              </a:tr>
              <a:tr h="193430">
                <a:tc>
                  <a:txBody>
                    <a:bodyPr/>
                    <a:lstStyle/>
                    <a:p>
                      <a:pPr marL="0" marR="0">
                        <a:spcBef>
                          <a:spcPts val="0"/>
                        </a:spcBef>
                        <a:spcAft>
                          <a:spcPts val="0"/>
                        </a:spcAft>
                      </a:pPr>
                      <a:r>
                        <a:rPr lang="en-US" sz="1100">
                          <a:effectLst/>
                        </a:rPr>
                        <a:t>  Individual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3"/>
                  </a:ext>
                </a:extLst>
              </a:tr>
              <a:tr h="193430">
                <a:tc>
                  <a:txBody>
                    <a:bodyPr/>
                    <a:lstStyle/>
                    <a:p>
                      <a:pPr marL="0" marR="0">
                        <a:spcBef>
                          <a:spcPts val="0"/>
                        </a:spcBef>
                        <a:spcAft>
                          <a:spcPts val="0"/>
                        </a:spcAft>
                      </a:pPr>
                      <a:r>
                        <a:rPr lang="en-US" sz="1100">
                          <a:effectLst/>
                        </a:rPr>
                        <a:t>Female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-.20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4"/>
                  </a:ext>
                </a:extLst>
              </a:tr>
              <a:tr h="193430">
                <a:tc>
                  <a:txBody>
                    <a:bodyPr/>
                    <a:lstStyle/>
                    <a:p>
                      <a:pPr marL="0" marR="0">
                        <a:spcBef>
                          <a:spcPts val="0"/>
                        </a:spcBef>
                        <a:spcAft>
                          <a:spcPts val="0"/>
                        </a:spcAft>
                      </a:pPr>
                      <a:r>
                        <a:rPr lang="en-US" sz="1100">
                          <a:effectLst/>
                        </a:rPr>
                        <a:t>Mother’s Education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5"/>
                  </a:ext>
                </a:extLst>
              </a:tr>
              <a:tr h="193430">
                <a:tc>
                  <a:txBody>
                    <a:bodyPr/>
                    <a:lstStyle/>
                    <a:p>
                      <a:pPr marL="0" marR="0">
                        <a:spcBef>
                          <a:spcPts val="0"/>
                        </a:spcBef>
                        <a:spcAft>
                          <a:spcPts val="0"/>
                        </a:spcAft>
                      </a:pPr>
                      <a:r>
                        <a:rPr lang="en-US" sz="1100">
                          <a:effectLst/>
                        </a:rPr>
                        <a:t>White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-.51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.18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6"/>
                  </a:ext>
                </a:extLst>
              </a:tr>
              <a:tr h="193430">
                <a:tc>
                  <a:txBody>
                    <a:bodyPr/>
                    <a:lstStyle/>
                    <a:p>
                      <a:pPr marL="0" marR="0">
                        <a:spcBef>
                          <a:spcPts val="0"/>
                        </a:spcBef>
                        <a:spcAft>
                          <a:spcPts val="0"/>
                        </a:spcAft>
                      </a:pPr>
                      <a:r>
                        <a:rPr lang="en-US" sz="1100">
                          <a:effectLst/>
                        </a:rPr>
                        <a:t>Hispanic</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-.47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7"/>
                  </a:ext>
                </a:extLst>
              </a:tr>
              <a:tr h="193430">
                <a:tc>
                  <a:txBody>
                    <a:bodyPr/>
                    <a:lstStyle/>
                    <a:p>
                      <a:pPr marL="0" marR="0">
                        <a:spcBef>
                          <a:spcPts val="0"/>
                        </a:spcBef>
                        <a:spcAft>
                          <a:spcPts val="0"/>
                        </a:spcAft>
                      </a:pPr>
                      <a:r>
                        <a:rPr lang="en-US" sz="1100">
                          <a:effectLst/>
                        </a:rPr>
                        <a:t>Asian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-.22 (.04)**</a:t>
                      </a:r>
                      <a:endParaRPr lang="en-US" sz="1000"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-.64 (.06)**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.19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.06</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8"/>
                  </a:ext>
                </a:extLst>
              </a:tr>
              <a:tr h="193430">
                <a:tc>
                  <a:txBody>
                    <a:bodyPr/>
                    <a:lstStyle/>
                    <a:p>
                      <a:pPr marL="0" marR="0">
                        <a:spcBef>
                          <a:spcPts val="0"/>
                        </a:spcBef>
                        <a:spcAft>
                          <a:spcPts val="0"/>
                        </a:spcAft>
                      </a:pPr>
                      <a:r>
                        <a:rPr lang="en-US" sz="1100">
                          <a:effectLst/>
                        </a:rPr>
                        <a:t>Bi-racial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-.29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.12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9"/>
                  </a:ext>
                </a:extLst>
              </a:tr>
              <a:tr h="193430">
                <a:tc>
                  <a:txBody>
                    <a:bodyPr/>
                    <a:lstStyle/>
                    <a:p>
                      <a:pPr marL="0" marR="0">
                        <a:spcBef>
                          <a:spcPts val="0"/>
                        </a:spcBef>
                        <a:spcAft>
                          <a:spcPts val="0"/>
                        </a:spcAft>
                      </a:pPr>
                      <a:r>
                        <a:rPr lang="en-US" sz="1100">
                          <a:effectLst/>
                        </a:rPr>
                        <a:t> School-level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0"/>
                  </a:ext>
                </a:extLst>
              </a:tr>
              <a:tr h="193430">
                <a:tc>
                  <a:txBody>
                    <a:bodyPr/>
                    <a:lstStyle/>
                    <a:p>
                      <a:pPr marL="0" marR="0">
                        <a:spcBef>
                          <a:spcPts val="0"/>
                        </a:spcBef>
                        <a:spcAft>
                          <a:spcPts val="0"/>
                        </a:spcAft>
                      </a:pPr>
                      <a:r>
                        <a:rPr lang="en-US" sz="1100">
                          <a:effectLst/>
                        </a:rPr>
                        <a:t>Student Intervention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.15 (.14)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(.18)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.19 (.20)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 (.10)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1"/>
                  </a:ext>
                </a:extLst>
              </a:tr>
              <a:tr h="193430">
                <a:tc>
                  <a:txBody>
                    <a:bodyPr/>
                    <a:lstStyle/>
                    <a:p>
                      <a:pPr marL="0" marR="0">
                        <a:spcBef>
                          <a:spcPts val="0"/>
                        </a:spcBef>
                        <a:spcAft>
                          <a:spcPts val="0"/>
                        </a:spcAft>
                      </a:pPr>
                      <a:r>
                        <a:rPr lang="en-US" sz="1100">
                          <a:effectLst/>
                        </a:rPr>
                        <a:t>Staff Intervention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.15 (.10)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.30 (.22)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(.19)</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2"/>
                  </a:ext>
                </a:extLst>
              </a:tr>
              <a:tr h="167516">
                <a:tc>
                  <a:txBody>
                    <a:bodyPr/>
                    <a:lstStyle/>
                    <a:p>
                      <a:pPr marL="0" marR="0">
                        <a:spcBef>
                          <a:spcPts val="0"/>
                        </a:spcBef>
                        <a:spcAft>
                          <a:spcPts val="0"/>
                        </a:spcAft>
                      </a:pPr>
                      <a:r>
                        <a:rPr lang="en-US" sz="1100" dirty="0">
                          <a:solidFill>
                            <a:srgbClr val="FF0000"/>
                          </a:solidFill>
                          <a:effectLst/>
                        </a:rPr>
                        <a:t>Aggression Problem</a:t>
                      </a:r>
                      <a:endParaRPr lang="en-US" sz="1000"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(.12)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 (.12)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-.18 (.06)**</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-.10</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3"/>
                  </a:ext>
                </a:extLst>
              </a:tr>
              <a:tr h="386863">
                <a:tc>
                  <a:txBody>
                    <a:bodyPr/>
                    <a:lstStyle/>
                    <a:p>
                      <a:pPr marL="0" marR="0">
                        <a:spcBef>
                          <a:spcPts val="0"/>
                        </a:spcBef>
                        <a:spcAft>
                          <a:spcPts val="0"/>
                        </a:spcAft>
                      </a:pPr>
                      <a:r>
                        <a:rPr lang="en-US" sz="1200" b="1" dirty="0">
                          <a:solidFill>
                            <a:srgbClr val="FF0000"/>
                          </a:solidFill>
                          <a:effectLst/>
                        </a:rPr>
                        <a:t>School Commitment to Bully Prevention</a:t>
                      </a:r>
                      <a:endParaRPr lang="en-US" sz="1100" b="1"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-.20 (.06)**</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-.13</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-.42 (.09)**</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-.27</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-.17 (.08)*</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4"/>
                  </a:ext>
                </a:extLst>
              </a:tr>
              <a:tr h="386863">
                <a:tc>
                  <a:txBody>
                    <a:bodyPr/>
                    <a:lstStyle/>
                    <a:p>
                      <a:pPr marL="0" marR="0">
                        <a:spcBef>
                          <a:spcPts val="0"/>
                        </a:spcBef>
                        <a:spcAft>
                          <a:spcPts val="0"/>
                        </a:spcAft>
                      </a:pPr>
                      <a:r>
                        <a:rPr lang="en-US" sz="1100">
                          <a:effectLst/>
                        </a:rPr>
                        <a:t>Positive Teacher-Staff-Student Interactions</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(.16)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 (.21)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5"/>
                  </a:ext>
                </a:extLst>
              </a:tr>
              <a:tr h="580294">
                <a:tc>
                  <a:txBody>
                    <a:bodyPr/>
                    <a:lstStyle/>
                    <a:p>
                      <a:pPr marL="0" marR="0">
                        <a:spcBef>
                          <a:spcPts val="0"/>
                        </a:spcBef>
                        <a:spcAft>
                          <a:spcPts val="0"/>
                        </a:spcAft>
                      </a:pPr>
                      <a:r>
                        <a:rPr lang="en-US" sz="1100" b="1" dirty="0">
                          <a:solidFill>
                            <a:srgbClr val="FF0000"/>
                          </a:solidFill>
                          <a:effectLst/>
                        </a:rPr>
                        <a:t>Gender equity/intolerance of sexual harassment</a:t>
                      </a:r>
                      <a:endParaRPr lang="en-US" sz="1000" b="1"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-.23 (.10)*</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-.08</a:t>
                      </a:r>
                      <a:endParaRPr lang="en-US" sz="1000"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-.71 (.20)**</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6"/>
                  </a:ext>
                </a:extLst>
              </a:tr>
              <a:tr h="193430">
                <a:tc>
                  <a:txBody>
                    <a:bodyPr/>
                    <a:lstStyle/>
                    <a:p>
                      <a:pPr marL="0" marR="0">
                        <a:spcBef>
                          <a:spcPts val="0"/>
                        </a:spcBef>
                        <a:spcAft>
                          <a:spcPts val="0"/>
                        </a:spcAft>
                      </a:pPr>
                      <a:r>
                        <a:rPr lang="en-US" sz="1100">
                          <a:effectLst/>
                        </a:rPr>
                        <a:t>State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7"/>
                  </a:ext>
                </a:extLst>
              </a:tr>
              <a:tr h="193430">
                <a:tc>
                  <a:txBody>
                    <a:bodyPr/>
                    <a:lstStyle/>
                    <a:p>
                      <a:pPr marL="0" marR="0">
                        <a:spcBef>
                          <a:spcPts val="0"/>
                        </a:spcBef>
                        <a:spcAft>
                          <a:spcPts val="0"/>
                        </a:spcAft>
                      </a:pPr>
                      <a:r>
                        <a:rPr lang="en-US" sz="1100">
                          <a:effectLst/>
                        </a:rPr>
                        <a:t>Free/Reduced Lunch</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8"/>
                  </a:ext>
                </a:extLst>
              </a:tr>
              <a:tr h="193430">
                <a:tc>
                  <a:txBody>
                    <a:bodyPr/>
                    <a:lstStyle/>
                    <a:p>
                      <a:pPr marL="0" marR="0">
                        <a:spcBef>
                          <a:spcPts val="0"/>
                        </a:spcBef>
                        <a:spcAft>
                          <a:spcPts val="0"/>
                        </a:spcAft>
                      </a:pPr>
                      <a:r>
                        <a:rPr lang="en-US" sz="1100">
                          <a:effectLst/>
                        </a:rPr>
                        <a:t>% Female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-.66 (.29)*</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-.71 (.32)*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-.45 (.42)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(.25)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9"/>
                  </a:ext>
                </a:extLst>
              </a:tr>
              <a:tr h="193430">
                <a:tc>
                  <a:txBody>
                    <a:bodyPr/>
                    <a:lstStyle/>
                    <a:p>
                      <a:pPr marL="0" marR="0">
                        <a:spcBef>
                          <a:spcPts val="0"/>
                        </a:spcBef>
                        <a:spcAft>
                          <a:spcPts val="0"/>
                        </a:spcAft>
                      </a:pPr>
                      <a:r>
                        <a:rPr lang="en-US" sz="1100">
                          <a:effectLst/>
                        </a:rPr>
                        <a:t>% White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-.49 (.15)**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.64 (.24)**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-.25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-.09</a:t>
                      </a:r>
                      <a:endParaRPr lang="en-US" sz="1000" dirty="0">
                        <a:effectLst/>
                        <a:latin typeface="Calibri"/>
                        <a:ea typeface="Calibri"/>
                        <a:cs typeface="Times New Roman"/>
                      </a:endParaRPr>
                    </a:p>
                  </a:txBody>
                  <a:tcPr marL="64843" marR="64843" marT="0" marB="0"/>
                </a:tc>
                <a:extLst>
                  <a:ext uri="{0D108BD9-81ED-4DB2-BD59-A6C34878D82A}">
                    <a16:rowId xmlns:a16="http://schemas.microsoft.com/office/drawing/2014/main" xmlns="" val="10020"/>
                  </a:ext>
                </a:extLst>
              </a:tr>
            </a:tbl>
          </a:graphicData>
        </a:graphic>
      </p:graphicFrame>
    </p:spTree>
    <p:extLst>
      <p:ext uri="{BB962C8B-B14F-4D97-AF65-F5344CB8AC3E}">
        <p14:creationId xmlns:p14="http://schemas.microsoft.com/office/powerpoint/2010/main" val="2323366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eaLnBrk="1" hangingPunct="1"/>
            <a:r>
              <a:rPr lang="en-US" altLang="en-US" sz="4000" dirty="0">
                <a:latin typeface="Arial" pitchFamily="34" charset="0"/>
              </a:rPr>
              <a:t>Final Multi-level Model</a:t>
            </a:r>
          </a:p>
        </p:txBody>
      </p:sp>
      <p:graphicFrame>
        <p:nvGraphicFramePr>
          <p:cNvPr id="3" name="Content Placeholder 2"/>
          <p:cNvGraphicFramePr>
            <a:graphicFrameLocks noGrp="1"/>
          </p:cNvGraphicFramePr>
          <p:nvPr>
            <p:ph sz="quarter" idx="4294967295"/>
          </p:nvPr>
        </p:nvGraphicFramePr>
        <p:xfrm>
          <a:off x="304800" y="1145743"/>
          <a:ext cx="7986669" cy="5003403"/>
        </p:xfrm>
        <a:graphic>
          <a:graphicData uri="http://schemas.openxmlformats.org/drawingml/2006/table">
            <a:tbl>
              <a:tblPr firstRow="1" firstCol="1" bandRow="1">
                <a:tableStyleId>{5C22544A-7EE6-4342-B048-85BDC9FD1C3A}</a:tableStyleId>
              </a:tblPr>
              <a:tblGrid>
                <a:gridCol w="1581873">
                  <a:extLst>
                    <a:ext uri="{9D8B030D-6E8A-4147-A177-3AD203B41FA5}">
                      <a16:colId xmlns:a16="http://schemas.microsoft.com/office/drawing/2014/main" xmlns="" val="20000"/>
                    </a:ext>
                  </a:extLst>
                </a:gridCol>
                <a:gridCol w="942990">
                  <a:extLst>
                    <a:ext uri="{9D8B030D-6E8A-4147-A177-3AD203B41FA5}">
                      <a16:colId xmlns:a16="http://schemas.microsoft.com/office/drawing/2014/main" xmlns="" val="20001"/>
                    </a:ext>
                  </a:extLst>
                </a:gridCol>
                <a:gridCol w="613328">
                  <a:extLst>
                    <a:ext uri="{9D8B030D-6E8A-4147-A177-3AD203B41FA5}">
                      <a16:colId xmlns:a16="http://schemas.microsoft.com/office/drawing/2014/main" xmlns="" val="20002"/>
                    </a:ext>
                  </a:extLst>
                </a:gridCol>
                <a:gridCol w="1019655">
                  <a:extLst>
                    <a:ext uri="{9D8B030D-6E8A-4147-A177-3AD203B41FA5}">
                      <a16:colId xmlns:a16="http://schemas.microsoft.com/office/drawing/2014/main" xmlns="" val="20003"/>
                    </a:ext>
                  </a:extLst>
                </a:gridCol>
                <a:gridCol w="613328">
                  <a:extLst>
                    <a:ext uri="{9D8B030D-6E8A-4147-A177-3AD203B41FA5}">
                      <a16:colId xmlns:a16="http://schemas.microsoft.com/office/drawing/2014/main" xmlns="" val="20004"/>
                    </a:ext>
                  </a:extLst>
                </a:gridCol>
                <a:gridCol w="968545">
                  <a:extLst>
                    <a:ext uri="{9D8B030D-6E8A-4147-A177-3AD203B41FA5}">
                      <a16:colId xmlns:a16="http://schemas.microsoft.com/office/drawing/2014/main" xmlns="" val="20005"/>
                    </a:ext>
                  </a:extLst>
                </a:gridCol>
                <a:gridCol w="613328">
                  <a:extLst>
                    <a:ext uri="{9D8B030D-6E8A-4147-A177-3AD203B41FA5}">
                      <a16:colId xmlns:a16="http://schemas.microsoft.com/office/drawing/2014/main" xmlns="" val="20006"/>
                    </a:ext>
                  </a:extLst>
                </a:gridCol>
                <a:gridCol w="1019655">
                  <a:extLst>
                    <a:ext uri="{9D8B030D-6E8A-4147-A177-3AD203B41FA5}">
                      <a16:colId xmlns:a16="http://schemas.microsoft.com/office/drawing/2014/main" xmlns="" val="20007"/>
                    </a:ext>
                  </a:extLst>
                </a:gridCol>
                <a:gridCol w="613967">
                  <a:extLst>
                    <a:ext uri="{9D8B030D-6E8A-4147-A177-3AD203B41FA5}">
                      <a16:colId xmlns:a16="http://schemas.microsoft.com/office/drawing/2014/main" xmlns="" val="20008"/>
                    </a:ext>
                  </a:extLst>
                </a:gridCol>
              </a:tblGrid>
              <a:tr h="386863">
                <a:tc>
                  <a:txBody>
                    <a:bodyPr/>
                    <a:lstStyle/>
                    <a:p>
                      <a:pPr marL="0" marR="0">
                        <a:spcBef>
                          <a:spcPts val="0"/>
                        </a:spcBef>
                        <a:spcAft>
                          <a:spcPts val="0"/>
                        </a:spcAft>
                      </a:pPr>
                      <a:r>
                        <a:rPr lang="en-US" sz="1100" dirty="0">
                          <a:effectLst/>
                        </a:rPr>
                        <a:t>Variable</a:t>
                      </a:r>
                      <a:endParaRPr lang="en-US" sz="1000" dirty="0">
                        <a:effectLst/>
                        <a:latin typeface="Calibri"/>
                        <a:ea typeface="Calibri"/>
                        <a:cs typeface="Times New Roman"/>
                      </a:endParaRPr>
                    </a:p>
                  </a:txBody>
                  <a:tcPr marL="64843" marR="64843" marT="0" marB="0"/>
                </a:tc>
                <a:tc gridSpan="2">
                  <a:txBody>
                    <a:bodyPr/>
                    <a:lstStyle/>
                    <a:p>
                      <a:pPr marL="0" marR="0" algn="ctr">
                        <a:spcBef>
                          <a:spcPts val="0"/>
                        </a:spcBef>
                        <a:spcAft>
                          <a:spcPts val="0"/>
                        </a:spcAft>
                      </a:pPr>
                      <a:r>
                        <a:rPr lang="en-US" sz="1100">
                          <a:effectLst/>
                        </a:rPr>
                        <a:t>Bullying Perpetration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Peer Victimization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Physical Aggression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Willingness to Intervene</a:t>
                      </a:r>
                      <a:endParaRPr lang="en-US" sz="1000">
                        <a:effectLst/>
                        <a:latin typeface="Calibri"/>
                        <a:ea typeface="Calibri"/>
                        <a:cs typeface="Times New Roman"/>
                      </a:endParaRPr>
                    </a:p>
                  </a:txBody>
                  <a:tcPr marL="64843" marR="64843" marT="0" marB="0"/>
                </a:tc>
                <a:tc hMerge="1">
                  <a:txBody>
                    <a:bodyPr/>
                    <a:lstStyle/>
                    <a:p>
                      <a:endParaRPr lang="en-US"/>
                    </a:p>
                  </a:txBody>
                  <a:tcPr/>
                </a:tc>
                <a:extLst>
                  <a:ext uri="{0D108BD9-81ED-4DB2-BD59-A6C34878D82A}">
                    <a16:rowId xmlns:a16="http://schemas.microsoft.com/office/drawing/2014/main" xmlns="" val="10000"/>
                  </a:ext>
                </a:extLst>
              </a:tr>
              <a:tr h="193430">
                <a:tc>
                  <a:txBody>
                    <a:bodyPr/>
                    <a:lstStyle/>
                    <a:p>
                      <a:pPr marL="0" marR="0">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1"/>
                  </a:ext>
                </a:extLst>
              </a:tr>
              <a:tr h="193430">
                <a:tc>
                  <a:txBody>
                    <a:bodyPr/>
                    <a:lstStyle/>
                    <a:p>
                      <a:pPr marL="0" marR="0">
                        <a:spcBef>
                          <a:spcPts val="0"/>
                        </a:spcBef>
                        <a:spcAft>
                          <a:spcPts val="0"/>
                        </a:spcAft>
                      </a:pPr>
                      <a:r>
                        <a:rPr lang="en-US" sz="1100">
                          <a:effectLst/>
                        </a:rPr>
                        <a:t>Intercept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.39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.96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.96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2.03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2"/>
                  </a:ext>
                </a:extLst>
              </a:tr>
              <a:tr h="193430">
                <a:tc>
                  <a:txBody>
                    <a:bodyPr/>
                    <a:lstStyle/>
                    <a:p>
                      <a:pPr marL="0" marR="0">
                        <a:spcBef>
                          <a:spcPts val="0"/>
                        </a:spcBef>
                        <a:spcAft>
                          <a:spcPts val="0"/>
                        </a:spcAft>
                      </a:pPr>
                      <a:r>
                        <a:rPr lang="en-US" sz="1100">
                          <a:effectLst/>
                        </a:rPr>
                        <a:t>  Individual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3"/>
                  </a:ext>
                </a:extLst>
              </a:tr>
              <a:tr h="193430">
                <a:tc>
                  <a:txBody>
                    <a:bodyPr/>
                    <a:lstStyle/>
                    <a:p>
                      <a:pPr marL="0" marR="0">
                        <a:spcBef>
                          <a:spcPts val="0"/>
                        </a:spcBef>
                        <a:spcAft>
                          <a:spcPts val="0"/>
                        </a:spcAft>
                      </a:pPr>
                      <a:r>
                        <a:rPr lang="en-US" sz="1100">
                          <a:effectLst/>
                        </a:rPr>
                        <a:t>Female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-.20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4"/>
                  </a:ext>
                </a:extLst>
              </a:tr>
              <a:tr h="193430">
                <a:tc>
                  <a:txBody>
                    <a:bodyPr/>
                    <a:lstStyle/>
                    <a:p>
                      <a:pPr marL="0" marR="0">
                        <a:spcBef>
                          <a:spcPts val="0"/>
                        </a:spcBef>
                        <a:spcAft>
                          <a:spcPts val="0"/>
                        </a:spcAft>
                      </a:pPr>
                      <a:r>
                        <a:rPr lang="en-US" sz="1100">
                          <a:effectLst/>
                        </a:rPr>
                        <a:t>Mother’s Education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5"/>
                  </a:ext>
                </a:extLst>
              </a:tr>
              <a:tr h="193430">
                <a:tc>
                  <a:txBody>
                    <a:bodyPr/>
                    <a:lstStyle/>
                    <a:p>
                      <a:pPr marL="0" marR="0">
                        <a:spcBef>
                          <a:spcPts val="0"/>
                        </a:spcBef>
                        <a:spcAft>
                          <a:spcPts val="0"/>
                        </a:spcAft>
                      </a:pPr>
                      <a:r>
                        <a:rPr lang="en-US" sz="1100">
                          <a:effectLst/>
                        </a:rPr>
                        <a:t>White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-.51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.18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6"/>
                  </a:ext>
                </a:extLst>
              </a:tr>
              <a:tr h="193430">
                <a:tc>
                  <a:txBody>
                    <a:bodyPr/>
                    <a:lstStyle/>
                    <a:p>
                      <a:pPr marL="0" marR="0">
                        <a:spcBef>
                          <a:spcPts val="0"/>
                        </a:spcBef>
                        <a:spcAft>
                          <a:spcPts val="0"/>
                        </a:spcAft>
                      </a:pPr>
                      <a:r>
                        <a:rPr lang="en-US" sz="1100">
                          <a:effectLst/>
                        </a:rPr>
                        <a:t>Hispanic</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-.47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7"/>
                  </a:ext>
                </a:extLst>
              </a:tr>
              <a:tr h="193430">
                <a:tc>
                  <a:txBody>
                    <a:bodyPr/>
                    <a:lstStyle/>
                    <a:p>
                      <a:pPr marL="0" marR="0">
                        <a:spcBef>
                          <a:spcPts val="0"/>
                        </a:spcBef>
                        <a:spcAft>
                          <a:spcPts val="0"/>
                        </a:spcAft>
                      </a:pPr>
                      <a:r>
                        <a:rPr lang="en-US" sz="1100">
                          <a:effectLst/>
                        </a:rPr>
                        <a:t>Asian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-.22 (.04)**</a:t>
                      </a:r>
                      <a:endParaRPr lang="en-US" sz="1000"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-.64 (.06)**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.19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.06</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8"/>
                  </a:ext>
                </a:extLst>
              </a:tr>
              <a:tr h="193430">
                <a:tc>
                  <a:txBody>
                    <a:bodyPr/>
                    <a:lstStyle/>
                    <a:p>
                      <a:pPr marL="0" marR="0">
                        <a:spcBef>
                          <a:spcPts val="0"/>
                        </a:spcBef>
                        <a:spcAft>
                          <a:spcPts val="0"/>
                        </a:spcAft>
                      </a:pPr>
                      <a:r>
                        <a:rPr lang="en-US" sz="1100">
                          <a:effectLst/>
                        </a:rPr>
                        <a:t>Bi-racial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-.29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.12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9"/>
                  </a:ext>
                </a:extLst>
              </a:tr>
              <a:tr h="193430">
                <a:tc>
                  <a:txBody>
                    <a:bodyPr/>
                    <a:lstStyle/>
                    <a:p>
                      <a:pPr marL="0" marR="0">
                        <a:spcBef>
                          <a:spcPts val="0"/>
                        </a:spcBef>
                        <a:spcAft>
                          <a:spcPts val="0"/>
                        </a:spcAft>
                      </a:pPr>
                      <a:r>
                        <a:rPr lang="en-US" sz="1100">
                          <a:effectLst/>
                        </a:rPr>
                        <a:t> School-level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0"/>
                  </a:ext>
                </a:extLst>
              </a:tr>
              <a:tr h="193430">
                <a:tc>
                  <a:txBody>
                    <a:bodyPr/>
                    <a:lstStyle/>
                    <a:p>
                      <a:pPr marL="0" marR="0">
                        <a:spcBef>
                          <a:spcPts val="0"/>
                        </a:spcBef>
                        <a:spcAft>
                          <a:spcPts val="0"/>
                        </a:spcAft>
                      </a:pPr>
                      <a:r>
                        <a:rPr lang="en-US" sz="1100">
                          <a:effectLst/>
                        </a:rPr>
                        <a:t>Student Intervention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.15 (.14)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(.18)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.19 (.20)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 (.10)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1"/>
                  </a:ext>
                </a:extLst>
              </a:tr>
              <a:tr h="193430">
                <a:tc>
                  <a:txBody>
                    <a:bodyPr/>
                    <a:lstStyle/>
                    <a:p>
                      <a:pPr marL="0" marR="0">
                        <a:spcBef>
                          <a:spcPts val="0"/>
                        </a:spcBef>
                        <a:spcAft>
                          <a:spcPts val="0"/>
                        </a:spcAft>
                      </a:pPr>
                      <a:r>
                        <a:rPr lang="en-US" sz="1100">
                          <a:effectLst/>
                        </a:rPr>
                        <a:t>Staff Intervention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.15 (.10)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.30 (.22)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(.19)</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2"/>
                  </a:ext>
                </a:extLst>
              </a:tr>
              <a:tr h="167516">
                <a:tc>
                  <a:txBody>
                    <a:bodyPr/>
                    <a:lstStyle/>
                    <a:p>
                      <a:pPr marL="0" marR="0">
                        <a:spcBef>
                          <a:spcPts val="0"/>
                        </a:spcBef>
                        <a:spcAft>
                          <a:spcPts val="0"/>
                        </a:spcAft>
                      </a:pPr>
                      <a:r>
                        <a:rPr lang="en-US" sz="1100" dirty="0">
                          <a:solidFill>
                            <a:srgbClr val="FF0000"/>
                          </a:solidFill>
                          <a:effectLst/>
                        </a:rPr>
                        <a:t>Aggression Problem</a:t>
                      </a:r>
                      <a:endParaRPr lang="en-US" sz="1000"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(.12)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 (.12)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-.18 (.06)**</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-.10</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3"/>
                  </a:ext>
                </a:extLst>
              </a:tr>
              <a:tr h="386863">
                <a:tc>
                  <a:txBody>
                    <a:bodyPr/>
                    <a:lstStyle/>
                    <a:p>
                      <a:pPr marL="0" marR="0">
                        <a:spcBef>
                          <a:spcPts val="0"/>
                        </a:spcBef>
                        <a:spcAft>
                          <a:spcPts val="0"/>
                        </a:spcAft>
                      </a:pPr>
                      <a:r>
                        <a:rPr lang="en-US" sz="1200" b="1" dirty="0">
                          <a:solidFill>
                            <a:srgbClr val="FF0000"/>
                          </a:solidFill>
                          <a:effectLst/>
                        </a:rPr>
                        <a:t>School Commitment to Bully Prevention</a:t>
                      </a:r>
                      <a:endParaRPr lang="en-US" sz="1100" b="1"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-.20 (.06)**</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-.13</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-.42 (.09)**</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-.27</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-.17 (.08)*</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4"/>
                  </a:ext>
                </a:extLst>
              </a:tr>
              <a:tr h="386863">
                <a:tc>
                  <a:txBody>
                    <a:bodyPr/>
                    <a:lstStyle/>
                    <a:p>
                      <a:pPr marL="0" marR="0">
                        <a:spcBef>
                          <a:spcPts val="0"/>
                        </a:spcBef>
                        <a:spcAft>
                          <a:spcPts val="0"/>
                        </a:spcAft>
                      </a:pPr>
                      <a:r>
                        <a:rPr lang="en-US" sz="1100">
                          <a:effectLst/>
                        </a:rPr>
                        <a:t>Positive Teacher-Staff-Student Interactions</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(.16)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 (.21)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5"/>
                  </a:ext>
                </a:extLst>
              </a:tr>
              <a:tr h="580294">
                <a:tc>
                  <a:txBody>
                    <a:bodyPr/>
                    <a:lstStyle/>
                    <a:p>
                      <a:pPr marL="0" marR="0">
                        <a:spcBef>
                          <a:spcPts val="0"/>
                        </a:spcBef>
                        <a:spcAft>
                          <a:spcPts val="0"/>
                        </a:spcAft>
                      </a:pPr>
                      <a:r>
                        <a:rPr lang="en-US" sz="1100" b="1" dirty="0">
                          <a:solidFill>
                            <a:srgbClr val="FF0000"/>
                          </a:solidFill>
                          <a:effectLst/>
                        </a:rPr>
                        <a:t>Gender equity/intolerance of sexual harassment</a:t>
                      </a:r>
                      <a:endParaRPr lang="en-US" sz="1000" b="1"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-.23 (.10)*</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-.08</a:t>
                      </a:r>
                      <a:endParaRPr lang="en-US" sz="1000"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-.71 (.20)**</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6"/>
                  </a:ext>
                </a:extLst>
              </a:tr>
              <a:tr h="193430">
                <a:tc>
                  <a:txBody>
                    <a:bodyPr/>
                    <a:lstStyle/>
                    <a:p>
                      <a:pPr marL="0" marR="0">
                        <a:spcBef>
                          <a:spcPts val="0"/>
                        </a:spcBef>
                        <a:spcAft>
                          <a:spcPts val="0"/>
                        </a:spcAft>
                      </a:pPr>
                      <a:r>
                        <a:rPr lang="en-US" sz="1100">
                          <a:effectLst/>
                        </a:rPr>
                        <a:t>State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7"/>
                  </a:ext>
                </a:extLst>
              </a:tr>
              <a:tr h="193430">
                <a:tc>
                  <a:txBody>
                    <a:bodyPr/>
                    <a:lstStyle/>
                    <a:p>
                      <a:pPr marL="0" marR="0">
                        <a:spcBef>
                          <a:spcPts val="0"/>
                        </a:spcBef>
                        <a:spcAft>
                          <a:spcPts val="0"/>
                        </a:spcAft>
                      </a:pPr>
                      <a:r>
                        <a:rPr lang="en-US" sz="1100">
                          <a:effectLst/>
                        </a:rPr>
                        <a:t>Free/Reduced Lunch</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8"/>
                  </a:ext>
                </a:extLst>
              </a:tr>
              <a:tr h="193430">
                <a:tc>
                  <a:txBody>
                    <a:bodyPr/>
                    <a:lstStyle/>
                    <a:p>
                      <a:pPr marL="0" marR="0">
                        <a:spcBef>
                          <a:spcPts val="0"/>
                        </a:spcBef>
                        <a:spcAft>
                          <a:spcPts val="0"/>
                        </a:spcAft>
                      </a:pPr>
                      <a:r>
                        <a:rPr lang="en-US" sz="1100">
                          <a:effectLst/>
                        </a:rPr>
                        <a:t>% Female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-.66 (.29)*</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-.71 (.32)*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-.45 (.42)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(.25)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9"/>
                  </a:ext>
                </a:extLst>
              </a:tr>
              <a:tr h="193430">
                <a:tc>
                  <a:txBody>
                    <a:bodyPr/>
                    <a:lstStyle/>
                    <a:p>
                      <a:pPr marL="0" marR="0">
                        <a:spcBef>
                          <a:spcPts val="0"/>
                        </a:spcBef>
                        <a:spcAft>
                          <a:spcPts val="0"/>
                        </a:spcAft>
                      </a:pPr>
                      <a:r>
                        <a:rPr lang="en-US" sz="1100">
                          <a:effectLst/>
                        </a:rPr>
                        <a:t>% White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-.49 (.15)**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.64 (.24)**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-.25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-.09</a:t>
                      </a:r>
                      <a:endParaRPr lang="en-US" sz="1000" dirty="0">
                        <a:effectLst/>
                        <a:latin typeface="Calibri"/>
                        <a:ea typeface="Calibri"/>
                        <a:cs typeface="Times New Roman"/>
                      </a:endParaRPr>
                    </a:p>
                  </a:txBody>
                  <a:tcPr marL="64843" marR="64843" marT="0" marB="0"/>
                </a:tc>
                <a:extLst>
                  <a:ext uri="{0D108BD9-81ED-4DB2-BD59-A6C34878D82A}">
                    <a16:rowId xmlns:a16="http://schemas.microsoft.com/office/drawing/2014/main" xmlns="" val="10020"/>
                  </a:ext>
                </a:extLst>
              </a:tr>
            </a:tbl>
          </a:graphicData>
        </a:graphic>
      </p:graphicFrame>
      <p:sp>
        <p:nvSpPr>
          <p:cNvPr id="2" name="Oval 1"/>
          <p:cNvSpPr/>
          <p:nvPr/>
        </p:nvSpPr>
        <p:spPr>
          <a:xfrm>
            <a:off x="6549132" y="3720415"/>
            <a:ext cx="1233182" cy="5033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3526214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eaLnBrk="1" hangingPunct="1"/>
            <a:r>
              <a:rPr lang="en-US" altLang="en-US" sz="4000" dirty="0">
                <a:latin typeface="Arial" pitchFamily="34" charset="0"/>
              </a:rPr>
              <a:t>Final Multi-level Model</a:t>
            </a:r>
          </a:p>
        </p:txBody>
      </p:sp>
      <p:graphicFrame>
        <p:nvGraphicFramePr>
          <p:cNvPr id="3" name="Content Placeholder 2"/>
          <p:cNvGraphicFramePr>
            <a:graphicFrameLocks noGrp="1"/>
          </p:cNvGraphicFramePr>
          <p:nvPr>
            <p:ph sz="quarter" idx="4294967295"/>
          </p:nvPr>
        </p:nvGraphicFramePr>
        <p:xfrm>
          <a:off x="304799" y="979488"/>
          <a:ext cx="8070273" cy="5566791"/>
        </p:xfrm>
        <a:graphic>
          <a:graphicData uri="http://schemas.openxmlformats.org/drawingml/2006/table">
            <a:tbl>
              <a:tblPr firstRow="1" firstCol="1" bandRow="1">
                <a:tableStyleId>{5C22544A-7EE6-4342-B048-85BDC9FD1C3A}</a:tableStyleId>
              </a:tblPr>
              <a:tblGrid>
                <a:gridCol w="1598432">
                  <a:extLst>
                    <a:ext uri="{9D8B030D-6E8A-4147-A177-3AD203B41FA5}">
                      <a16:colId xmlns:a16="http://schemas.microsoft.com/office/drawing/2014/main" xmlns="" val="20000"/>
                    </a:ext>
                  </a:extLst>
                </a:gridCol>
                <a:gridCol w="952862">
                  <a:extLst>
                    <a:ext uri="{9D8B030D-6E8A-4147-A177-3AD203B41FA5}">
                      <a16:colId xmlns:a16="http://schemas.microsoft.com/office/drawing/2014/main" xmlns="" val="20001"/>
                    </a:ext>
                  </a:extLst>
                </a:gridCol>
                <a:gridCol w="619748">
                  <a:extLst>
                    <a:ext uri="{9D8B030D-6E8A-4147-A177-3AD203B41FA5}">
                      <a16:colId xmlns:a16="http://schemas.microsoft.com/office/drawing/2014/main" xmlns="" val="20002"/>
                    </a:ext>
                  </a:extLst>
                </a:gridCol>
                <a:gridCol w="1030329">
                  <a:extLst>
                    <a:ext uri="{9D8B030D-6E8A-4147-A177-3AD203B41FA5}">
                      <a16:colId xmlns:a16="http://schemas.microsoft.com/office/drawing/2014/main" xmlns="" val="20003"/>
                    </a:ext>
                  </a:extLst>
                </a:gridCol>
                <a:gridCol w="619748">
                  <a:extLst>
                    <a:ext uri="{9D8B030D-6E8A-4147-A177-3AD203B41FA5}">
                      <a16:colId xmlns:a16="http://schemas.microsoft.com/office/drawing/2014/main" xmlns="" val="20004"/>
                    </a:ext>
                  </a:extLst>
                </a:gridCol>
                <a:gridCol w="978683">
                  <a:extLst>
                    <a:ext uri="{9D8B030D-6E8A-4147-A177-3AD203B41FA5}">
                      <a16:colId xmlns:a16="http://schemas.microsoft.com/office/drawing/2014/main" xmlns="" val="20005"/>
                    </a:ext>
                  </a:extLst>
                </a:gridCol>
                <a:gridCol w="619748">
                  <a:extLst>
                    <a:ext uri="{9D8B030D-6E8A-4147-A177-3AD203B41FA5}">
                      <a16:colId xmlns:a16="http://schemas.microsoft.com/office/drawing/2014/main" xmlns="" val="20006"/>
                    </a:ext>
                  </a:extLst>
                </a:gridCol>
                <a:gridCol w="1030329">
                  <a:extLst>
                    <a:ext uri="{9D8B030D-6E8A-4147-A177-3AD203B41FA5}">
                      <a16:colId xmlns:a16="http://schemas.microsoft.com/office/drawing/2014/main" xmlns="" val="20007"/>
                    </a:ext>
                  </a:extLst>
                </a:gridCol>
                <a:gridCol w="620394">
                  <a:extLst>
                    <a:ext uri="{9D8B030D-6E8A-4147-A177-3AD203B41FA5}">
                      <a16:colId xmlns:a16="http://schemas.microsoft.com/office/drawing/2014/main" xmlns="" val="20008"/>
                    </a:ext>
                  </a:extLst>
                </a:gridCol>
              </a:tblGrid>
              <a:tr h="428216">
                <a:tc>
                  <a:txBody>
                    <a:bodyPr/>
                    <a:lstStyle/>
                    <a:p>
                      <a:pPr marL="0" marR="0">
                        <a:spcBef>
                          <a:spcPts val="0"/>
                        </a:spcBef>
                        <a:spcAft>
                          <a:spcPts val="0"/>
                        </a:spcAft>
                      </a:pPr>
                      <a:r>
                        <a:rPr lang="en-US" sz="1100" dirty="0">
                          <a:effectLst/>
                        </a:rPr>
                        <a:t>Variable</a:t>
                      </a:r>
                      <a:endParaRPr lang="en-US" sz="1000" dirty="0">
                        <a:effectLst/>
                        <a:latin typeface="Calibri"/>
                        <a:ea typeface="Calibri"/>
                        <a:cs typeface="Times New Roman"/>
                      </a:endParaRPr>
                    </a:p>
                  </a:txBody>
                  <a:tcPr marL="64843" marR="64843" marT="0" marB="0"/>
                </a:tc>
                <a:tc gridSpan="2">
                  <a:txBody>
                    <a:bodyPr/>
                    <a:lstStyle/>
                    <a:p>
                      <a:pPr marL="0" marR="0" algn="ctr">
                        <a:spcBef>
                          <a:spcPts val="0"/>
                        </a:spcBef>
                        <a:spcAft>
                          <a:spcPts val="0"/>
                        </a:spcAft>
                      </a:pPr>
                      <a:r>
                        <a:rPr lang="en-US" sz="1100">
                          <a:effectLst/>
                        </a:rPr>
                        <a:t>Bullying Perpetration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Peer Victimization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Physical Aggression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Willingness to Intervene</a:t>
                      </a:r>
                      <a:endParaRPr lang="en-US" sz="1000">
                        <a:effectLst/>
                        <a:latin typeface="Calibri"/>
                        <a:ea typeface="Calibri"/>
                        <a:cs typeface="Times New Roman"/>
                      </a:endParaRPr>
                    </a:p>
                  </a:txBody>
                  <a:tcPr marL="64843" marR="64843" marT="0" marB="0"/>
                </a:tc>
                <a:tc hMerge="1">
                  <a:txBody>
                    <a:bodyPr/>
                    <a:lstStyle/>
                    <a:p>
                      <a:endParaRPr lang="en-US"/>
                    </a:p>
                  </a:txBody>
                  <a:tcPr/>
                </a:tc>
                <a:extLst>
                  <a:ext uri="{0D108BD9-81ED-4DB2-BD59-A6C34878D82A}">
                    <a16:rowId xmlns:a16="http://schemas.microsoft.com/office/drawing/2014/main" xmlns="" val="10000"/>
                  </a:ext>
                </a:extLst>
              </a:tr>
              <a:tr h="214107">
                <a:tc>
                  <a:txBody>
                    <a:bodyPr/>
                    <a:lstStyle/>
                    <a:p>
                      <a:pPr marL="0" marR="0">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1"/>
                  </a:ext>
                </a:extLst>
              </a:tr>
              <a:tr h="214107">
                <a:tc>
                  <a:txBody>
                    <a:bodyPr/>
                    <a:lstStyle/>
                    <a:p>
                      <a:pPr marL="0" marR="0">
                        <a:spcBef>
                          <a:spcPts val="0"/>
                        </a:spcBef>
                        <a:spcAft>
                          <a:spcPts val="0"/>
                        </a:spcAft>
                      </a:pPr>
                      <a:r>
                        <a:rPr lang="en-US" sz="1100">
                          <a:effectLst/>
                        </a:rPr>
                        <a:t>Intercept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.39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.96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.96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2.03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2"/>
                  </a:ext>
                </a:extLst>
              </a:tr>
              <a:tr h="214107">
                <a:tc>
                  <a:txBody>
                    <a:bodyPr/>
                    <a:lstStyle/>
                    <a:p>
                      <a:pPr marL="0" marR="0">
                        <a:spcBef>
                          <a:spcPts val="0"/>
                        </a:spcBef>
                        <a:spcAft>
                          <a:spcPts val="0"/>
                        </a:spcAft>
                      </a:pPr>
                      <a:r>
                        <a:rPr lang="en-US" sz="1100">
                          <a:effectLst/>
                        </a:rPr>
                        <a:t>  Individual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3"/>
                  </a:ext>
                </a:extLst>
              </a:tr>
              <a:tr h="214107">
                <a:tc>
                  <a:txBody>
                    <a:bodyPr/>
                    <a:lstStyle/>
                    <a:p>
                      <a:pPr marL="0" marR="0">
                        <a:spcBef>
                          <a:spcPts val="0"/>
                        </a:spcBef>
                        <a:spcAft>
                          <a:spcPts val="0"/>
                        </a:spcAft>
                      </a:pPr>
                      <a:r>
                        <a:rPr lang="en-US" sz="1100">
                          <a:effectLst/>
                        </a:rPr>
                        <a:t>Female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-.20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4"/>
                  </a:ext>
                </a:extLst>
              </a:tr>
              <a:tr h="214107">
                <a:tc>
                  <a:txBody>
                    <a:bodyPr/>
                    <a:lstStyle/>
                    <a:p>
                      <a:pPr marL="0" marR="0">
                        <a:spcBef>
                          <a:spcPts val="0"/>
                        </a:spcBef>
                        <a:spcAft>
                          <a:spcPts val="0"/>
                        </a:spcAft>
                      </a:pPr>
                      <a:r>
                        <a:rPr lang="en-US" sz="1100">
                          <a:effectLst/>
                        </a:rPr>
                        <a:t>Mother’s Education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5"/>
                  </a:ext>
                </a:extLst>
              </a:tr>
              <a:tr h="214107">
                <a:tc>
                  <a:txBody>
                    <a:bodyPr/>
                    <a:lstStyle/>
                    <a:p>
                      <a:pPr marL="0" marR="0">
                        <a:spcBef>
                          <a:spcPts val="0"/>
                        </a:spcBef>
                        <a:spcAft>
                          <a:spcPts val="0"/>
                        </a:spcAft>
                      </a:pPr>
                      <a:r>
                        <a:rPr lang="en-US" sz="1100">
                          <a:effectLst/>
                        </a:rPr>
                        <a:t>White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-.51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.18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6"/>
                  </a:ext>
                </a:extLst>
              </a:tr>
              <a:tr h="214107">
                <a:tc>
                  <a:txBody>
                    <a:bodyPr/>
                    <a:lstStyle/>
                    <a:p>
                      <a:pPr marL="0" marR="0">
                        <a:spcBef>
                          <a:spcPts val="0"/>
                        </a:spcBef>
                        <a:spcAft>
                          <a:spcPts val="0"/>
                        </a:spcAft>
                      </a:pPr>
                      <a:r>
                        <a:rPr lang="en-US" sz="1100" dirty="0">
                          <a:effectLst/>
                        </a:rPr>
                        <a:t>Hispanic</a:t>
                      </a:r>
                      <a:endParaRPr lang="en-US" sz="1000"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-.47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7"/>
                  </a:ext>
                </a:extLst>
              </a:tr>
              <a:tr h="214107">
                <a:tc>
                  <a:txBody>
                    <a:bodyPr/>
                    <a:lstStyle/>
                    <a:p>
                      <a:pPr marL="0" marR="0">
                        <a:spcBef>
                          <a:spcPts val="0"/>
                        </a:spcBef>
                        <a:spcAft>
                          <a:spcPts val="0"/>
                        </a:spcAft>
                      </a:pPr>
                      <a:r>
                        <a:rPr lang="en-US" sz="1100">
                          <a:effectLst/>
                        </a:rPr>
                        <a:t>Asian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-.22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-.64 (.06)**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.19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.06</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8"/>
                  </a:ext>
                </a:extLst>
              </a:tr>
              <a:tr h="214107">
                <a:tc>
                  <a:txBody>
                    <a:bodyPr/>
                    <a:lstStyle/>
                    <a:p>
                      <a:pPr marL="0" marR="0">
                        <a:spcBef>
                          <a:spcPts val="0"/>
                        </a:spcBef>
                        <a:spcAft>
                          <a:spcPts val="0"/>
                        </a:spcAft>
                      </a:pPr>
                      <a:r>
                        <a:rPr lang="en-US" sz="1100">
                          <a:effectLst/>
                        </a:rPr>
                        <a:t>Bi-racial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-.29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.12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9"/>
                  </a:ext>
                </a:extLst>
              </a:tr>
              <a:tr h="214107">
                <a:tc>
                  <a:txBody>
                    <a:bodyPr/>
                    <a:lstStyle/>
                    <a:p>
                      <a:pPr marL="0" marR="0">
                        <a:spcBef>
                          <a:spcPts val="0"/>
                        </a:spcBef>
                        <a:spcAft>
                          <a:spcPts val="0"/>
                        </a:spcAft>
                      </a:pPr>
                      <a:r>
                        <a:rPr lang="en-US" sz="1100">
                          <a:effectLst/>
                        </a:rPr>
                        <a:t> School-level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0"/>
                  </a:ext>
                </a:extLst>
              </a:tr>
              <a:tr h="214107">
                <a:tc>
                  <a:txBody>
                    <a:bodyPr/>
                    <a:lstStyle/>
                    <a:p>
                      <a:pPr marL="0" marR="0">
                        <a:spcBef>
                          <a:spcPts val="0"/>
                        </a:spcBef>
                        <a:spcAft>
                          <a:spcPts val="0"/>
                        </a:spcAft>
                      </a:pPr>
                      <a:r>
                        <a:rPr lang="en-US" sz="1100">
                          <a:effectLst/>
                        </a:rPr>
                        <a:t>Student Intervention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.15 (.14)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(.18)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.19 (.20)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 (.10)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1"/>
                  </a:ext>
                </a:extLst>
              </a:tr>
              <a:tr h="214107">
                <a:tc>
                  <a:txBody>
                    <a:bodyPr/>
                    <a:lstStyle/>
                    <a:p>
                      <a:pPr marL="0" marR="0">
                        <a:spcBef>
                          <a:spcPts val="0"/>
                        </a:spcBef>
                        <a:spcAft>
                          <a:spcPts val="0"/>
                        </a:spcAft>
                      </a:pPr>
                      <a:r>
                        <a:rPr lang="en-US" sz="1100">
                          <a:effectLst/>
                        </a:rPr>
                        <a:t>Staff Intervention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.15 (.10)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.30 (.22)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(.19)</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2"/>
                  </a:ext>
                </a:extLst>
              </a:tr>
              <a:tr h="214107">
                <a:tc>
                  <a:txBody>
                    <a:bodyPr/>
                    <a:lstStyle/>
                    <a:p>
                      <a:pPr marL="0" marR="0">
                        <a:spcBef>
                          <a:spcPts val="0"/>
                        </a:spcBef>
                        <a:spcAft>
                          <a:spcPts val="0"/>
                        </a:spcAft>
                      </a:pPr>
                      <a:r>
                        <a:rPr lang="en-US" sz="1100" dirty="0">
                          <a:solidFill>
                            <a:srgbClr val="FF0000"/>
                          </a:solidFill>
                          <a:effectLst/>
                        </a:rPr>
                        <a:t>Aggression Problem</a:t>
                      </a:r>
                      <a:endParaRPr lang="en-US" sz="1000"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(.12)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 (.12)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-.18 (.06)**</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-.10</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3"/>
                  </a:ext>
                </a:extLst>
              </a:tr>
              <a:tr h="428216">
                <a:tc>
                  <a:txBody>
                    <a:bodyPr/>
                    <a:lstStyle/>
                    <a:p>
                      <a:pPr marL="0" marR="0">
                        <a:spcBef>
                          <a:spcPts val="0"/>
                        </a:spcBef>
                        <a:spcAft>
                          <a:spcPts val="0"/>
                        </a:spcAft>
                      </a:pPr>
                      <a:r>
                        <a:rPr lang="en-US" sz="1200" b="1" dirty="0">
                          <a:solidFill>
                            <a:srgbClr val="FF0000"/>
                          </a:solidFill>
                          <a:effectLst/>
                        </a:rPr>
                        <a:t>School Commitment to Bully Prevention</a:t>
                      </a:r>
                      <a:endParaRPr lang="en-US" sz="1100" b="1"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-.20 (.06)**</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-.13</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-.42 (.09)**</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-.27</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-.17 (.08)*</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4"/>
                  </a:ext>
                </a:extLst>
              </a:tr>
              <a:tr h="428216">
                <a:tc>
                  <a:txBody>
                    <a:bodyPr/>
                    <a:lstStyle/>
                    <a:p>
                      <a:pPr marL="0" marR="0">
                        <a:spcBef>
                          <a:spcPts val="0"/>
                        </a:spcBef>
                        <a:spcAft>
                          <a:spcPts val="0"/>
                        </a:spcAft>
                      </a:pPr>
                      <a:r>
                        <a:rPr lang="en-US" sz="1100">
                          <a:effectLst/>
                        </a:rPr>
                        <a:t>Positive Teacher-Staff-Student Interactions</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(.16)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 (.21)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5"/>
                  </a:ext>
                </a:extLst>
              </a:tr>
              <a:tr h="642324">
                <a:tc>
                  <a:txBody>
                    <a:bodyPr/>
                    <a:lstStyle/>
                    <a:p>
                      <a:pPr marL="0" marR="0">
                        <a:spcBef>
                          <a:spcPts val="0"/>
                        </a:spcBef>
                        <a:spcAft>
                          <a:spcPts val="0"/>
                        </a:spcAft>
                      </a:pPr>
                      <a:r>
                        <a:rPr lang="en-US" sz="1100" b="1" dirty="0">
                          <a:solidFill>
                            <a:srgbClr val="FF0000"/>
                          </a:solidFill>
                          <a:effectLst/>
                        </a:rPr>
                        <a:t>Gender equity/intolerance of sexual harassment</a:t>
                      </a:r>
                      <a:endParaRPr lang="en-US" sz="1000" b="1"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-.23 (.10)*</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-.08</a:t>
                      </a:r>
                      <a:endParaRPr lang="en-US" sz="1000"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-.71 (.20)**</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6"/>
                  </a:ext>
                </a:extLst>
              </a:tr>
              <a:tr h="214107">
                <a:tc>
                  <a:txBody>
                    <a:bodyPr/>
                    <a:lstStyle/>
                    <a:p>
                      <a:pPr marL="0" marR="0">
                        <a:spcBef>
                          <a:spcPts val="0"/>
                        </a:spcBef>
                        <a:spcAft>
                          <a:spcPts val="0"/>
                        </a:spcAft>
                      </a:pPr>
                      <a:r>
                        <a:rPr lang="en-US" sz="1100">
                          <a:effectLst/>
                        </a:rPr>
                        <a:t>State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7"/>
                  </a:ext>
                </a:extLst>
              </a:tr>
              <a:tr h="214107">
                <a:tc>
                  <a:txBody>
                    <a:bodyPr/>
                    <a:lstStyle/>
                    <a:p>
                      <a:pPr marL="0" marR="0">
                        <a:spcBef>
                          <a:spcPts val="0"/>
                        </a:spcBef>
                        <a:spcAft>
                          <a:spcPts val="0"/>
                        </a:spcAft>
                      </a:pPr>
                      <a:r>
                        <a:rPr lang="en-US" sz="1100">
                          <a:effectLst/>
                        </a:rPr>
                        <a:t>Free/Reduced Lunch</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8"/>
                  </a:ext>
                </a:extLst>
              </a:tr>
              <a:tr h="214107">
                <a:tc>
                  <a:txBody>
                    <a:bodyPr/>
                    <a:lstStyle/>
                    <a:p>
                      <a:pPr marL="0" marR="0">
                        <a:spcBef>
                          <a:spcPts val="0"/>
                        </a:spcBef>
                        <a:spcAft>
                          <a:spcPts val="0"/>
                        </a:spcAft>
                      </a:pPr>
                      <a:r>
                        <a:rPr lang="en-US" sz="1100">
                          <a:effectLst/>
                        </a:rPr>
                        <a:t>% Female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-.66 (.29)*</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-.71 (.32)*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-.45 (.42)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(.25)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9"/>
                  </a:ext>
                </a:extLst>
              </a:tr>
              <a:tr h="214107">
                <a:tc>
                  <a:txBody>
                    <a:bodyPr/>
                    <a:lstStyle/>
                    <a:p>
                      <a:pPr marL="0" marR="0">
                        <a:spcBef>
                          <a:spcPts val="0"/>
                        </a:spcBef>
                        <a:spcAft>
                          <a:spcPts val="0"/>
                        </a:spcAft>
                      </a:pPr>
                      <a:r>
                        <a:rPr lang="en-US" sz="1100">
                          <a:effectLst/>
                        </a:rPr>
                        <a:t>% White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-.49 (.15)**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.64 (.24)**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-.25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-.09</a:t>
                      </a:r>
                      <a:endParaRPr lang="en-US" sz="1000" dirty="0">
                        <a:effectLst/>
                        <a:latin typeface="Calibri"/>
                        <a:ea typeface="Calibri"/>
                        <a:cs typeface="Times New Roman"/>
                      </a:endParaRPr>
                    </a:p>
                  </a:txBody>
                  <a:tcPr marL="64843" marR="64843" marT="0" marB="0"/>
                </a:tc>
                <a:extLst>
                  <a:ext uri="{0D108BD9-81ED-4DB2-BD59-A6C34878D82A}">
                    <a16:rowId xmlns:a16="http://schemas.microsoft.com/office/drawing/2014/main" xmlns="" val="10020"/>
                  </a:ext>
                </a:extLst>
              </a:tr>
            </a:tbl>
          </a:graphicData>
        </a:graphic>
      </p:graphicFrame>
      <p:sp>
        <p:nvSpPr>
          <p:cNvPr id="2" name="Oval 1"/>
          <p:cNvSpPr/>
          <p:nvPr/>
        </p:nvSpPr>
        <p:spPr>
          <a:xfrm>
            <a:off x="1650533" y="4107460"/>
            <a:ext cx="4706223" cy="5033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2502200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eaLnBrk="1" hangingPunct="1"/>
            <a:r>
              <a:rPr lang="en-US" altLang="en-US" sz="4000" dirty="0">
                <a:latin typeface="Arial" pitchFamily="34" charset="0"/>
              </a:rPr>
              <a:t>Final Multi-level Model</a:t>
            </a:r>
          </a:p>
        </p:txBody>
      </p:sp>
      <p:graphicFrame>
        <p:nvGraphicFramePr>
          <p:cNvPr id="3" name="Content Placeholder 2"/>
          <p:cNvGraphicFramePr>
            <a:graphicFrameLocks noGrp="1"/>
          </p:cNvGraphicFramePr>
          <p:nvPr>
            <p:ph sz="quarter" idx="4294967295"/>
          </p:nvPr>
        </p:nvGraphicFramePr>
        <p:xfrm>
          <a:off x="183572" y="1239261"/>
          <a:ext cx="8191502" cy="5029193"/>
        </p:xfrm>
        <a:graphic>
          <a:graphicData uri="http://schemas.openxmlformats.org/drawingml/2006/table">
            <a:tbl>
              <a:tblPr firstRow="1" firstCol="1" bandRow="1">
                <a:tableStyleId>{5C22544A-7EE6-4342-B048-85BDC9FD1C3A}</a:tableStyleId>
              </a:tblPr>
              <a:tblGrid>
                <a:gridCol w="1622443">
                  <a:extLst>
                    <a:ext uri="{9D8B030D-6E8A-4147-A177-3AD203B41FA5}">
                      <a16:colId xmlns:a16="http://schemas.microsoft.com/office/drawing/2014/main" xmlns="" val="20000"/>
                    </a:ext>
                  </a:extLst>
                </a:gridCol>
                <a:gridCol w="967175">
                  <a:extLst>
                    <a:ext uri="{9D8B030D-6E8A-4147-A177-3AD203B41FA5}">
                      <a16:colId xmlns:a16="http://schemas.microsoft.com/office/drawing/2014/main" xmlns="" val="20001"/>
                    </a:ext>
                  </a:extLst>
                </a:gridCol>
                <a:gridCol w="629058">
                  <a:extLst>
                    <a:ext uri="{9D8B030D-6E8A-4147-A177-3AD203B41FA5}">
                      <a16:colId xmlns:a16="http://schemas.microsoft.com/office/drawing/2014/main" xmlns="" val="20002"/>
                    </a:ext>
                  </a:extLst>
                </a:gridCol>
                <a:gridCol w="1045806">
                  <a:extLst>
                    <a:ext uri="{9D8B030D-6E8A-4147-A177-3AD203B41FA5}">
                      <a16:colId xmlns:a16="http://schemas.microsoft.com/office/drawing/2014/main" xmlns="" val="20003"/>
                    </a:ext>
                  </a:extLst>
                </a:gridCol>
                <a:gridCol w="629058">
                  <a:extLst>
                    <a:ext uri="{9D8B030D-6E8A-4147-A177-3AD203B41FA5}">
                      <a16:colId xmlns:a16="http://schemas.microsoft.com/office/drawing/2014/main" xmlns="" val="20004"/>
                    </a:ext>
                  </a:extLst>
                </a:gridCol>
                <a:gridCol w="993385">
                  <a:extLst>
                    <a:ext uri="{9D8B030D-6E8A-4147-A177-3AD203B41FA5}">
                      <a16:colId xmlns:a16="http://schemas.microsoft.com/office/drawing/2014/main" xmlns="" val="20005"/>
                    </a:ext>
                  </a:extLst>
                </a:gridCol>
                <a:gridCol w="629058">
                  <a:extLst>
                    <a:ext uri="{9D8B030D-6E8A-4147-A177-3AD203B41FA5}">
                      <a16:colId xmlns:a16="http://schemas.microsoft.com/office/drawing/2014/main" xmlns="" val="20006"/>
                    </a:ext>
                  </a:extLst>
                </a:gridCol>
                <a:gridCol w="1045806">
                  <a:extLst>
                    <a:ext uri="{9D8B030D-6E8A-4147-A177-3AD203B41FA5}">
                      <a16:colId xmlns:a16="http://schemas.microsoft.com/office/drawing/2014/main" xmlns="" val="20007"/>
                    </a:ext>
                  </a:extLst>
                </a:gridCol>
                <a:gridCol w="629713">
                  <a:extLst>
                    <a:ext uri="{9D8B030D-6E8A-4147-A177-3AD203B41FA5}">
                      <a16:colId xmlns:a16="http://schemas.microsoft.com/office/drawing/2014/main" xmlns="" val="20008"/>
                    </a:ext>
                  </a:extLst>
                </a:gridCol>
              </a:tblGrid>
              <a:tr h="386863">
                <a:tc>
                  <a:txBody>
                    <a:bodyPr/>
                    <a:lstStyle/>
                    <a:p>
                      <a:pPr marL="0" marR="0">
                        <a:spcBef>
                          <a:spcPts val="0"/>
                        </a:spcBef>
                        <a:spcAft>
                          <a:spcPts val="0"/>
                        </a:spcAft>
                      </a:pPr>
                      <a:r>
                        <a:rPr lang="en-US" sz="1100" dirty="0">
                          <a:effectLst/>
                        </a:rPr>
                        <a:t>Variable</a:t>
                      </a:r>
                      <a:endParaRPr lang="en-US" sz="1000" dirty="0">
                        <a:effectLst/>
                        <a:latin typeface="Calibri"/>
                        <a:ea typeface="Calibri"/>
                        <a:cs typeface="Times New Roman"/>
                      </a:endParaRPr>
                    </a:p>
                  </a:txBody>
                  <a:tcPr marL="64843" marR="64843" marT="0" marB="0"/>
                </a:tc>
                <a:tc gridSpan="2">
                  <a:txBody>
                    <a:bodyPr/>
                    <a:lstStyle/>
                    <a:p>
                      <a:pPr marL="0" marR="0" algn="ctr">
                        <a:spcBef>
                          <a:spcPts val="0"/>
                        </a:spcBef>
                        <a:spcAft>
                          <a:spcPts val="0"/>
                        </a:spcAft>
                      </a:pPr>
                      <a:r>
                        <a:rPr lang="en-US" sz="1100">
                          <a:effectLst/>
                        </a:rPr>
                        <a:t>Bullying Perpetration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Peer Victimization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Physical Aggression</a:t>
                      </a:r>
                      <a:endParaRPr lang="en-US" sz="1000">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100">
                          <a:effectLst/>
                        </a:rPr>
                        <a:t>Willingness to Intervene</a:t>
                      </a:r>
                      <a:endParaRPr lang="en-US" sz="1000">
                        <a:effectLst/>
                        <a:latin typeface="Calibri"/>
                        <a:ea typeface="Calibri"/>
                        <a:cs typeface="Times New Roman"/>
                      </a:endParaRPr>
                    </a:p>
                  </a:txBody>
                  <a:tcPr marL="64843" marR="64843" marT="0" marB="0"/>
                </a:tc>
                <a:tc hMerge="1">
                  <a:txBody>
                    <a:bodyPr/>
                    <a:lstStyle/>
                    <a:p>
                      <a:endParaRPr lang="en-US"/>
                    </a:p>
                  </a:txBody>
                  <a:tcPr/>
                </a:tc>
                <a:extLst>
                  <a:ext uri="{0D108BD9-81ED-4DB2-BD59-A6C34878D82A}">
                    <a16:rowId xmlns:a16="http://schemas.microsoft.com/office/drawing/2014/main" xmlns="" val="10000"/>
                  </a:ext>
                </a:extLst>
              </a:tr>
              <a:tr h="193430">
                <a:tc>
                  <a:txBody>
                    <a:bodyPr/>
                    <a:lstStyle/>
                    <a:p>
                      <a:pPr marL="0" marR="0">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β (SE)</a:t>
                      </a:r>
                      <a:endParaRPr lang="en-US" sz="1000">
                        <a:effectLst/>
                        <a:latin typeface="Calibri"/>
                        <a:ea typeface="Calibri"/>
                        <a:cs typeface="Times New Roman"/>
                      </a:endParaRPr>
                    </a:p>
                  </a:txBody>
                  <a:tcPr marL="64843" marR="64843" marT="0" marB="0" anchor="b"/>
                </a:tc>
                <a:tc>
                  <a:txBody>
                    <a:bodyPr/>
                    <a:lstStyle/>
                    <a:p>
                      <a:pPr marL="0" marR="0" algn="ctr">
                        <a:spcBef>
                          <a:spcPts val="0"/>
                        </a:spcBef>
                        <a:spcAft>
                          <a:spcPts val="0"/>
                        </a:spcAft>
                      </a:pPr>
                      <a:r>
                        <a:rPr lang="en-US" sz="1100">
                          <a:effectLst/>
                        </a:rPr>
                        <a:t>B</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1"/>
                  </a:ext>
                </a:extLst>
              </a:tr>
              <a:tr h="193430">
                <a:tc>
                  <a:txBody>
                    <a:bodyPr/>
                    <a:lstStyle/>
                    <a:p>
                      <a:pPr marL="0" marR="0">
                        <a:spcBef>
                          <a:spcPts val="0"/>
                        </a:spcBef>
                        <a:spcAft>
                          <a:spcPts val="0"/>
                        </a:spcAft>
                      </a:pPr>
                      <a:r>
                        <a:rPr lang="en-US" sz="1100">
                          <a:effectLst/>
                        </a:rPr>
                        <a:t>Intercept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.39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.96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.96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2.03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2"/>
                  </a:ext>
                </a:extLst>
              </a:tr>
              <a:tr h="193430">
                <a:tc>
                  <a:txBody>
                    <a:bodyPr/>
                    <a:lstStyle/>
                    <a:p>
                      <a:pPr marL="0" marR="0">
                        <a:spcBef>
                          <a:spcPts val="0"/>
                        </a:spcBef>
                        <a:spcAft>
                          <a:spcPts val="0"/>
                        </a:spcAft>
                      </a:pPr>
                      <a:r>
                        <a:rPr lang="en-US" sz="1100">
                          <a:effectLst/>
                        </a:rPr>
                        <a:t>  Individual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3"/>
                  </a:ext>
                </a:extLst>
              </a:tr>
              <a:tr h="193430">
                <a:tc>
                  <a:txBody>
                    <a:bodyPr/>
                    <a:lstStyle/>
                    <a:p>
                      <a:pPr marL="0" marR="0">
                        <a:spcBef>
                          <a:spcPts val="0"/>
                        </a:spcBef>
                        <a:spcAft>
                          <a:spcPts val="0"/>
                        </a:spcAft>
                      </a:pPr>
                      <a:r>
                        <a:rPr lang="en-US" sz="1100">
                          <a:effectLst/>
                        </a:rPr>
                        <a:t>Female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-.20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4"/>
                  </a:ext>
                </a:extLst>
              </a:tr>
              <a:tr h="193430">
                <a:tc>
                  <a:txBody>
                    <a:bodyPr/>
                    <a:lstStyle/>
                    <a:p>
                      <a:pPr marL="0" marR="0">
                        <a:spcBef>
                          <a:spcPts val="0"/>
                        </a:spcBef>
                        <a:spcAft>
                          <a:spcPts val="0"/>
                        </a:spcAft>
                      </a:pPr>
                      <a:r>
                        <a:rPr lang="en-US" sz="1100">
                          <a:effectLst/>
                        </a:rPr>
                        <a:t>Mother’s Education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5"/>
                  </a:ext>
                </a:extLst>
              </a:tr>
              <a:tr h="193430">
                <a:tc>
                  <a:txBody>
                    <a:bodyPr/>
                    <a:lstStyle/>
                    <a:p>
                      <a:pPr marL="0" marR="0">
                        <a:spcBef>
                          <a:spcPts val="0"/>
                        </a:spcBef>
                        <a:spcAft>
                          <a:spcPts val="0"/>
                        </a:spcAft>
                      </a:pPr>
                      <a:r>
                        <a:rPr lang="en-US" sz="1100">
                          <a:effectLst/>
                        </a:rPr>
                        <a:t>White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-.15</a:t>
                      </a:r>
                      <a:endParaRPr lang="en-US" sz="1000"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-.51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.18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6"/>
                  </a:ext>
                </a:extLst>
              </a:tr>
              <a:tr h="193430">
                <a:tc>
                  <a:txBody>
                    <a:bodyPr/>
                    <a:lstStyle/>
                    <a:p>
                      <a:pPr marL="0" marR="0">
                        <a:spcBef>
                          <a:spcPts val="0"/>
                        </a:spcBef>
                        <a:spcAft>
                          <a:spcPts val="0"/>
                        </a:spcAft>
                      </a:pPr>
                      <a:r>
                        <a:rPr lang="en-US" sz="1100">
                          <a:effectLst/>
                        </a:rPr>
                        <a:t>Hispanic</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-.47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7"/>
                  </a:ext>
                </a:extLst>
              </a:tr>
              <a:tr h="193430">
                <a:tc>
                  <a:txBody>
                    <a:bodyPr/>
                    <a:lstStyle/>
                    <a:p>
                      <a:pPr marL="0" marR="0">
                        <a:spcBef>
                          <a:spcPts val="0"/>
                        </a:spcBef>
                        <a:spcAft>
                          <a:spcPts val="0"/>
                        </a:spcAft>
                      </a:pPr>
                      <a:r>
                        <a:rPr lang="en-US" sz="1100">
                          <a:effectLst/>
                        </a:rPr>
                        <a:t>Asian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-.22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-.64 (.06)**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.19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.06</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8"/>
                  </a:ext>
                </a:extLst>
              </a:tr>
              <a:tr h="193430">
                <a:tc>
                  <a:txBody>
                    <a:bodyPr/>
                    <a:lstStyle/>
                    <a:p>
                      <a:pPr marL="0" marR="0">
                        <a:spcBef>
                          <a:spcPts val="0"/>
                        </a:spcBef>
                        <a:spcAft>
                          <a:spcPts val="0"/>
                        </a:spcAft>
                      </a:pPr>
                      <a:r>
                        <a:rPr lang="en-US" sz="1100">
                          <a:effectLst/>
                        </a:rPr>
                        <a:t>Bi-racial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-.29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.12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09"/>
                  </a:ext>
                </a:extLst>
              </a:tr>
              <a:tr h="193430">
                <a:tc>
                  <a:txBody>
                    <a:bodyPr/>
                    <a:lstStyle/>
                    <a:p>
                      <a:pPr marL="0" marR="0">
                        <a:spcBef>
                          <a:spcPts val="0"/>
                        </a:spcBef>
                        <a:spcAft>
                          <a:spcPts val="0"/>
                        </a:spcAft>
                      </a:pPr>
                      <a:r>
                        <a:rPr lang="en-US" sz="1100">
                          <a:effectLst/>
                        </a:rPr>
                        <a:t> School-level</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0"/>
                  </a:ext>
                </a:extLst>
              </a:tr>
              <a:tr h="193430">
                <a:tc>
                  <a:txBody>
                    <a:bodyPr/>
                    <a:lstStyle/>
                    <a:p>
                      <a:pPr marL="0" marR="0">
                        <a:spcBef>
                          <a:spcPts val="0"/>
                        </a:spcBef>
                        <a:spcAft>
                          <a:spcPts val="0"/>
                        </a:spcAft>
                      </a:pPr>
                      <a:r>
                        <a:rPr lang="en-US" sz="1100">
                          <a:effectLst/>
                        </a:rPr>
                        <a:t>Student Intervention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.15 (.14)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(.18)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.19 (.20)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 (.10)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1"/>
                  </a:ext>
                </a:extLst>
              </a:tr>
              <a:tr h="193430">
                <a:tc>
                  <a:txBody>
                    <a:bodyPr/>
                    <a:lstStyle/>
                    <a:p>
                      <a:pPr marL="0" marR="0">
                        <a:spcBef>
                          <a:spcPts val="0"/>
                        </a:spcBef>
                        <a:spcAft>
                          <a:spcPts val="0"/>
                        </a:spcAft>
                      </a:pPr>
                      <a:r>
                        <a:rPr lang="en-US" sz="1100">
                          <a:effectLst/>
                        </a:rPr>
                        <a:t>Staff Intervention</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.15 (.10)</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.30 (.22)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(.19)</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2"/>
                  </a:ext>
                </a:extLst>
              </a:tr>
              <a:tr h="193430">
                <a:tc>
                  <a:txBody>
                    <a:bodyPr/>
                    <a:lstStyle/>
                    <a:p>
                      <a:pPr marL="0" marR="0">
                        <a:spcBef>
                          <a:spcPts val="0"/>
                        </a:spcBef>
                        <a:spcAft>
                          <a:spcPts val="0"/>
                        </a:spcAft>
                      </a:pPr>
                      <a:r>
                        <a:rPr lang="en-US" sz="1100" dirty="0">
                          <a:solidFill>
                            <a:srgbClr val="FF0000"/>
                          </a:solidFill>
                          <a:effectLst/>
                        </a:rPr>
                        <a:t>Aggression Problem</a:t>
                      </a:r>
                      <a:endParaRPr lang="en-US" sz="1000"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(.12)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.09 (.12)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-.18 (.06)**</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-.10</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3"/>
                  </a:ext>
                </a:extLst>
              </a:tr>
              <a:tr h="386863">
                <a:tc>
                  <a:txBody>
                    <a:bodyPr/>
                    <a:lstStyle/>
                    <a:p>
                      <a:pPr marL="0" marR="0">
                        <a:spcBef>
                          <a:spcPts val="0"/>
                        </a:spcBef>
                        <a:spcAft>
                          <a:spcPts val="0"/>
                        </a:spcAft>
                      </a:pPr>
                      <a:r>
                        <a:rPr lang="en-US" sz="1200" b="1" dirty="0">
                          <a:solidFill>
                            <a:srgbClr val="FF0000"/>
                          </a:solidFill>
                          <a:effectLst/>
                        </a:rPr>
                        <a:t>School Commitment to Bully Prevention</a:t>
                      </a:r>
                      <a:endParaRPr lang="en-US" sz="1100" b="1"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-.20 (.06)**</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-.13</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-.42 (.09)**</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-.27</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-.17 (.08)*</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4"/>
                  </a:ext>
                </a:extLst>
              </a:tr>
              <a:tr h="386863">
                <a:tc>
                  <a:txBody>
                    <a:bodyPr/>
                    <a:lstStyle/>
                    <a:p>
                      <a:pPr marL="0" marR="0">
                        <a:spcBef>
                          <a:spcPts val="0"/>
                        </a:spcBef>
                        <a:spcAft>
                          <a:spcPts val="0"/>
                        </a:spcAft>
                      </a:pPr>
                      <a:r>
                        <a:rPr lang="en-US" sz="1100">
                          <a:effectLst/>
                        </a:rPr>
                        <a:t>Positive Teacher-Staff-Student Interactions</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 (.16)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 (.21)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5"/>
                  </a:ext>
                </a:extLst>
              </a:tr>
              <a:tr h="580294">
                <a:tc>
                  <a:txBody>
                    <a:bodyPr/>
                    <a:lstStyle/>
                    <a:p>
                      <a:pPr marL="0" marR="0">
                        <a:spcBef>
                          <a:spcPts val="0"/>
                        </a:spcBef>
                        <a:spcAft>
                          <a:spcPts val="0"/>
                        </a:spcAft>
                      </a:pPr>
                      <a:r>
                        <a:rPr lang="en-US" sz="1100" b="1" dirty="0">
                          <a:solidFill>
                            <a:srgbClr val="FF0000"/>
                          </a:solidFill>
                          <a:effectLst/>
                        </a:rPr>
                        <a:t>Gender equity/intolerance of sexual harassment</a:t>
                      </a:r>
                      <a:endParaRPr lang="en-US" sz="1000" b="1"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-.23 (.10)*</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-.08</a:t>
                      </a:r>
                      <a:endParaRPr lang="en-US" sz="1000"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b="1" dirty="0">
                          <a:effectLst/>
                        </a:rPr>
                        <a:t>-.71 (.20)**</a:t>
                      </a:r>
                      <a:endParaRPr lang="en-US" sz="1000" b="1"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-.05</a:t>
                      </a:r>
                      <a:endParaRPr lang="en-US" sz="1000" dirty="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-.13 (.08)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6"/>
                  </a:ext>
                </a:extLst>
              </a:tr>
              <a:tr h="193430">
                <a:tc>
                  <a:txBody>
                    <a:bodyPr/>
                    <a:lstStyle/>
                    <a:p>
                      <a:pPr marL="0" marR="0">
                        <a:spcBef>
                          <a:spcPts val="0"/>
                        </a:spcBef>
                        <a:spcAft>
                          <a:spcPts val="0"/>
                        </a:spcAft>
                      </a:pPr>
                      <a:r>
                        <a:rPr lang="en-US" sz="1100">
                          <a:effectLst/>
                        </a:rPr>
                        <a:t>State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 (.03)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 (.07)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 (.04)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.03</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7"/>
                  </a:ext>
                </a:extLst>
              </a:tr>
              <a:tr h="193430">
                <a:tc>
                  <a:txBody>
                    <a:bodyPr/>
                    <a:lstStyle/>
                    <a:p>
                      <a:pPr marL="0" marR="0">
                        <a:spcBef>
                          <a:spcPts val="0"/>
                        </a:spcBef>
                        <a:spcAft>
                          <a:spcPts val="0"/>
                        </a:spcAft>
                      </a:pPr>
                      <a:r>
                        <a:rPr lang="en-US" sz="1100">
                          <a:effectLst/>
                        </a:rPr>
                        <a:t>Free/Reduced Lunch</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-.01 (.01)*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8"/>
                  </a:ext>
                </a:extLst>
              </a:tr>
              <a:tr h="193430">
                <a:tc>
                  <a:txBody>
                    <a:bodyPr/>
                    <a:lstStyle/>
                    <a:p>
                      <a:pPr marL="0" marR="0">
                        <a:spcBef>
                          <a:spcPts val="0"/>
                        </a:spcBef>
                        <a:spcAft>
                          <a:spcPts val="0"/>
                        </a:spcAft>
                      </a:pPr>
                      <a:r>
                        <a:rPr lang="en-US" sz="1100">
                          <a:effectLst/>
                        </a:rPr>
                        <a:t>% Female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-.66 (.29)*</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-.07</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-.71 (.32)*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-.45 (.42)</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(.25)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.02</a:t>
                      </a:r>
                      <a:endParaRPr lang="en-US" sz="1000">
                        <a:effectLst/>
                        <a:latin typeface="Calibri"/>
                        <a:ea typeface="Calibri"/>
                        <a:cs typeface="Times New Roman"/>
                      </a:endParaRPr>
                    </a:p>
                  </a:txBody>
                  <a:tcPr marL="64843" marR="64843" marT="0" marB="0"/>
                </a:tc>
                <a:extLst>
                  <a:ext uri="{0D108BD9-81ED-4DB2-BD59-A6C34878D82A}">
                    <a16:rowId xmlns:a16="http://schemas.microsoft.com/office/drawing/2014/main" xmlns="" val="10019"/>
                  </a:ext>
                </a:extLst>
              </a:tr>
              <a:tr h="193430">
                <a:tc>
                  <a:txBody>
                    <a:bodyPr/>
                    <a:lstStyle/>
                    <a:p>
                      <a:pPr marL="0" marR="0">
                        <a:spcBef>
                          <a:spcPts val="0"/>
                        </a:spcBef>
                        <a:spcAft>
                          <a:spcPts val="0"/>
                        </a:spcAft>
                      </a:pPr>
                      <a:r>
                        <a:rPr lang="en-US" sz="1100">
                          <a:effectLst/>
                        </a:rPr>
                        <a:t>% White</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.17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.06</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-.49 (.15)**</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-.18</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.64 (.24)**</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.23</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a:effectLst/>
                        </a:rPr>
                        <a:t>-.25 (.11)*</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100" dirty="0">
                          <a:effectLst/>
                        </a:rPr>
                        <a:t>-.09</a:t>
                      </a:r>
                      <a:endParaRPr lang="en-US" sz="1000" dirty="0">
                        <a:effectLst/>
                        <a:latin typeface="Calibri"/>
                        <a:ea typeface="Calibri"/>
                        <a:cs typeface="Times New Roman"/>
                      </a:endParaRPr>
                    </a:p>
                  </a:txBody>
                  <a:tcPr marL="64843" marR="64843" marT="0" marB="0"/>
                </a:tc>
                <a:extLst>
                  <a:ext uri="{0D108BD9-81ED-4DB2-BD59-A6C34878D82A}">
                    <a16:rowId xmlns:a16="http://schemas.microsoft.com/office/drawing/2014/main" xmlns="" val="10020"/>
                  </a:ext>
                </a:extLst>
              </a:tr>
            </a:tbl>
          </a:graphicData>
        </a:graphic>
      </p:graphicFrame>
      <p:sp>
        <p:nvSpPr>
          <p:cNvPr id="2" name="Oval 1"/>
          <p:cNvSpPr/>
          <p:nvPr/>
        </p:nvSpPr>
        <p:spPr>
          <a:xfrm>
            <a:off x="1443574" y="4764948"/>
            <a:ext cx="3439486" cy="5033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4031649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algn="ctr">
              <a:defRPr/>
            </a:pPr>
            <a:r>
              <a:rPr lang="en-US" sz="3600" b="1" dirty="0"/>
              <a:t>Teacher/Staff perceptions of school culture:  </a:t>
            </a:r>
            <a:br>
              <a:rPr lang="en-US" sz="3600" b="1" dirty="0"/>
            </a:br>
            <a:r>
              <a:rPr lang="en-US" sz="3600" b="1" dirty="0"/>
              <a:t>Links To Student Reports Of Gender-based Bullying </a:t>
            </a:r>
            <a:endParaRPr lang="en-US" sz="3600" b="1" i="1" dirty="0"/>
          </a:p>
        </p:txBody>
      </p:sp>
      <p:sp>
        <p:nvSpPr>
          <p:cNvPr id="70659" name="Rectangle 3"/>
          <p:cNvSpPr>
            <a:spLocks noGrp="1" noChangeArrowheads="1"/>
          </p:cNvSpPr>
          <p:nvPr>
            <p:ph type="body" sz="quarter" idx="11"/>
          </p:nvPr>
        </p:nvSpPr>
        <p:spPr>
          <a:xfrm>
            <a:off x="304800" y="2805544"/>
            <a:ext cx="7848600" cy="3671455"/>
          </a:xfrm>
        </p:spPr>
        <p:txBody>
          <a:bodyPr lIns="90488" tIns="44450" rIns="90488" bIns="44450">
            <a:normAutofit/>
          </a:bodyPr>
          <a:lstStyle/>
          <a:p>
            <a:pPr marL="63500" algn="ctr" eaLnBrk="1" hangingPunct="1">
              <a:defRPr/>
            </a:pPr>
            <a:r>
              <a:rPr lang="en-US" sz="2000" b="1" dirty="0"/>
              <a:t>Sarah Rinehart, M.A.</a:t>
            </a:r>
          </a:p>
          <a:p>
            <a:pPr marL="63500" algn="ctr">
              <a:defRPr/>
            </a:pPr>
            <a:r>
              <a:rPr lang="en-US" sz="2000" b="1" dirty="0"/>
              <a:t>University of Illinois, Urbana-Champaign</a:t>
            </a:r>
          </a:p>
          <a:p>
            <a:pPr marL="63500" algn="ctr" eaLnBrk="1" hangingPunct="1">
              <a:defRPr/>
            </a:pPr>
            <a:r>
              <a:rPr lang="en-US" sz="2000" b="1" dirty="0"/>
              <a:t>Dorothy L. Espelage, Ph.D.</a:t>
            </a:r>
          </a:p>
          <a:p>
            <a:pPr marL="63500" algn="ctr" eaLnBrk="1" hangingPunct="1">
              <a:defRPr/>
            </a:pPr>
            <a:r>
              <a:rPr lang="en-US" sz="2000" b="1" dirty="0"/>
              <a:t>University of Florida</a:t>
            </a:r>
          </a:p>
          <a:p>
            <a:pPr marL="63500" eaLnBrk="1" hangingPunct="1">
              <a:defRPr/>
            </a:pPr>
            <a:endParaRPr lang="en-US" sz="1600" b="1" dirty="0"/>
          </a:p>
          <a:p>
            <a:pPr marL="63500" algn="ctr" eaLnBrk="1" hangingPunct="1">
              <a:defRPr/>
            </a:pPr>
            <a:r>
              <a:rPr lang="en-US" sz="2000" b="1" i="1" dirty="0">
                <a:solidFill>
                  <a:schemeClr val="tx1"/>
                </a:solidFill>
              </a:rPr>
              <a:t>Psychology of Violence (2015)</a:t>
            </a:r>
          </a:p>
          <a:p>
            <a:pPr marL="63500" eaLnBrk="1" hangingPunct="1">
              <a:defRPr/>
            </a:pPr>
            <a:endParaRPr lang="en-US" sz="1800" b="1" dirty="0">
              <a:solidFill>
                <a:schemeClr val="tx1"/>
              </a:solidFill>
            </a:endParaRPr>
          </a:p>
        </p:txBody>
      </p:sp>
      <p:sp>
        <p:nvSpPr>
          <p:cNvPr id="71684" name="TextBox 7"/>
          <p:cNvSpPr txBox="1">
            <a:spLocks noChangeArrowheads="1"/>
          </p:cNvSpPr>
          <p:nvPr/>
        </p:nvSpPr>
        <p:spPr bwMode="auto">
          <a:xfrm>
            <a:off x="1031846" y="5831266"/>
            <a:ext cx="785339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r>
              <a:rPr lang="en-US" altLang="en-US" sz="1400" b="1" dirty="0">
                <a:latin typeface="Arial" pitchFamily="34" charset="0"/>
              </a:rPr>
              <a:t>This research was supported by Centers for Disease Control &amp; Prevention  (#1U01/CE001677) to Dorothy </a:t>
            </a:r>
            <a:r>
              <a:rPr lang="en-US" altLang="en-US" sz="1400" b="1" dirty="0" err="1">
                <a:latin typeface="Arial" pitchFamily="34" charset="0"/>
              </a:rPr>
              <a:t>Espelage</a:t>
            </a:r>
            <a:r>
              <a:rPr lang="en-US" altLang="en-US" sz="1400" b="1" dirty="0">
                <a:latin typeface="Arial" pitchFamily="34" charset="0"/>
              </a:rPr>
              <a:t> (PI)</a:t>
            </a:r>
          </a:p>
        </p:txBody>
      </p:sp>
    </p:spTree>
    <p:extLst>
      <p:ext uri="{BB962C8B-B14F-4D97-AF65-F5344CB8AC3E}">
        <p14:creationId xmlns:p14="http://schemas.microsoft.com/office/powerpoint/2010/main" val="2363711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eaLnBrk="1" hangingPunct="1"/>
            <a:r>
              <a:rPr lang="en-US" altLang="en-US" sz="3600" dirty="0">
                <a:latin typeface="Arial" panose="020B0604020202020204" pitchFamily="34" charset="0"/>
              </a:rPr>
              <a:t>What about </a:t>
            </a:r>
            <a:br>
              <a:rPr lang="en-US" altLang="en-US" sz="3600" dirty="0">
                <a:latin typeface="Arial" panose="020B0604020202020204" pitchFamily="34" charset="0"/>
              </a:rPr>
            </a:br>
            <a:r>
              <a:rPr lang="en-US" altLang="en-US" sz="3600" dirty="0">
                <a:latin typeface="Arial" panose="020B0604020202020204" pitchFamily="34" charset="0"/>
              </a:rPr>
              <a:t>Homophobic Name-calling?</a:t>
            </a:r>
          </a:p>
        </p:txBody>
      </p:sp>
      <p:graphicFrame>
        <p:nvGraphicFramePr>
          <p:cNvPr id="3" name="Content Placeholder 2"/>
          <p:cNvGraphicFramePr>
            <a:graphicFrameLocks noGrp="1"/>
          </p:cNvGraphicFramePr>
          <p:nvPr>
            <p:ph sz="quarter" idx="4294967295"/>
          </p:nvPr>
        </p:nvGraphicFramePr>
        <p:xfrm>
          <a:off x="457201" y="2331027"/>
          <a:ext cx="7696199" cy="2651124"/>
        </p:xfrm>
        <a:graphic>
          <a:graphicData uri="http://schemas.openxmlformats.org/drawingml/2006/table">
            <a:tbl>
              <a:tblPr firstRow="1" firstCol="1" bandRow="1">
                <a:tableStyleId>{5C22544A-7EE6-4342-B048-85BDC9FD1C3A}</a:tableStyleId>
              </a:tblPr>
              <a:tblGrid>
                <a:gridCol w="2551660">
                  <a:extLst>
                    <a:ext uri="{9D8B030D-6E8A-4147-A177-3AD203B41FA5}">
                      <a16:colId xmlns:a16="http://schemas.microsoft.com/office/drawing/2014/main" xmlns="" val="20000"/>
                    </a:ext>
                  </a:extLst>
                </a:gridCol>
                <a:gridCol w="1521102">
                  <a:extLst>
                    <a:ext uri="{9D8B030D-6E8A-4147-A177-3AD203B41FA5}">
                      <a16:colId xmlns:a16="http://schemas.microsoft.com/office/drawing/2014/main" xmlns="" val="20001"/>
                    </a:ext>
                  </a:extLst>
                </a:gridCol>
                <a:gridCol w="989335">
                  <a:extLst>
                    <a:ext uri="{9D8B030D-6E8A-4147-A177-3AD203B41FA5}">
                      <a16:colId xmlns:a16="http://schemas.microsoft.com/office/drawing/2014/main" xmlns="" val="20002"/>
                    </a:ext>
                  </a:extLst>
                </a:gridCol>
                <a:gridCol w="1644767">
                  <a:extLst>
                    <a:ext uri="{9D8B030D-6E8A-4147-A177-3AD203B41FA5}">
                      <a16:colId xmlns:a16="http://schemas.microsoft.com/office/drawing/2014/main" xmlns="" val="20003"/>
                    </a:ext>
                  </a:extLst>
                </a:gridCol>
                <a:gridCol w="989335">
                  <a:extLst>
                    <a:ext uri="{9D8B030D-6E8A-4147-A177-3AD203B41FA5}">
                      <a16:colId xmlns:a16="http://schemas.microsoft.com/office/drawing/2014/main" xmlns="" val="20004"/>
                    </a:ext>
                  </a:extLst>
                </a:gridCol>
              </a:tblGrid>
              <a:tr h="883709">
                <a:tc>
                  <a:txBody>
                    <a:bodyPr/>
                    <a:lstStyle/>
                    <a:p>
                      <a:pPr marL="0" marR="0">
                        <a:spcBef>
                          <a:spcPts val="0"/>
                        </a:spcBef>
                        <a:spcAft>
                          <a:spcPts val="0"/>
                        </a:spcAft>
                      </a:pPr>
                      <a:r>
                        <a:rPr lang="en-US" sz="2400" dirty="0">
                          <a:solidFill>
                            <a:schemeClr val="tx1"/>
                          </a:solidFill>
                          <a:effectLst/>
                        </a:rPr>
                        <a:t>Variable</a:t>
                      </a:r>
                      <a:endParaRPr lang="en-US" sz="1800" dirty="0">
                        <a:solidFill>
                          <a:schemeClr val="tx1"/>
                        </a:solidFill>
                        <a:effectLst/>
                        <a:latin typeface="Calibri"/>
                        <a:ea typeface="Calibri"/>
                        <a:cs typeface="Times New Roman"/>
                      </a:endParaRPr>
                    </a:p>
                  </a:txBody>
                  <a:tcPr marL="64843" marR="64843" marT="0" marB="0"/>
                </a:tc>
                <a:tc gridSpan="2">
                  <a:txBody>
                    <a:bodyPr/>
                    <a:lstStyle/>
                    <a:p>
                      <a:pPr marL="0" marR="0" algn="ctr">
                        <a:spcBef>
                          <a:spcPts val="0"/>
                        </a:spcBef>
                        <a:spcAft>
                          <a:spcPts val="0"/>
                        </a:spcAft>
                      </a:pPr>
                      <a:r>
                        <a:rPr lang="en-US" sz="1800" dirty="0">
                          <a:solidFill>
                            <a:schemeClr val="tx1"/>
                          </a:solidFill>
                          <a:effectLst/>
                        </a:rPr>
                        <a:t>Homophobic</a:t>
                      </a:r>
                      <a:r>
                        <a:rPr lang="en-US" sz="1800" baseline="0" dirty="0">
                          <a:solidFill>
                            <a:schemeClr val="tx1"/>
                          </a:solidFill>
                          <a:effectLst/>
                        </a:rPr>
                        <a:t> Name-calling</a:t>
                      </a:r>
                    </a:p>
                    <a:p>
                      <a:pPr marL="0" marR="0" algn="ctr">
                        <a:spcBef>
                          <a:spcPts val="0"/>
                        </a:spcBef>
                        <a:spcAft>
                          <a:spcPts val="0"/>
                        </a:spcAft>
                      </a:pPr>
                      <a:r>
                        <a:rPr lang="en-US" sz="1800" dirty="0">
                          <a:solidFill>
                            <a:schemeClr val="tx1"/>
                          </a:solidFill>
                          <a:effectLst/>
                        </a:rPr>
                        <a:t> Perpetration</a:t>
                      </a:r>
                      <a:endParaRPr lang="en-US" sz="1400" dirty="0">
                        <a:solidFill>
                          <a:schemeClr val="tx1"/>
                        </a:solidFill>
                        <a:effectLst/>
                        <a:latin typeface="Calibri"/>
                        <a:ea typeface="Calibri"/>
                        <a:cs typeface="Times New Roman"/>
                      </a:endParaRPr>
                    </a:p>
                  </a:txBody>
                  <a:tcPr marL="64843" marR="64843" marT="0" marB="0"/>
                </a:tc>
                <a:tc hMerge="1">
                  <a:txBody>
                    <a:bodyPr/>
                    <a:lstStyle/>
                    <a:p>
                      <a:endParaRPr lang="en-US"/>
                    </a:p>
                  </a:txBody>
                  <a:tcPr/>
                </a:tc>
                <a:tc gridSpan="2">
                  <a:txBody>
                    <a:bodyPr/>
                    <a:lstStyle/>
                    <a:p>
                      <a:pPr marL="0" marR="0" algn="ctr">
                        <a:spcBef>
                          <a:spcPts val="0"/>
                        </a:spcBef>
                        <a:spcAft>
                          <a:spcPts val="0"/>
                        </a:spcAft>
                      </a:pPr>
                      <a:r>
                        <a:rPr lang="en-US" sz="1800" dirty="0">
                          <a:solidFill>
                            <a:schemeClr val="tx1"/>
                          </a:solidFill>
                          <a:effectLst/>
                        </a:rPr>
                        <a:t>Homophobic</a:t>
                      </a:r>
                      <a:r>
                        <a:rPr lang="en-US" sz="1800" baseline="0" dirty="0">
                          <a:solidFill>
                            <a:schemeClr val="tx1"/>
                          </a:solidFill>
                          <a:effectLst/>
                        </a:rPr>
                        <a:t> Name-calling</a:t>
                      </a:r>
                    </a:p>
                    <a:p>
                      <a:pPr marL="0" marR="0" algn="ctr">
                        <a:spcBef>
                          <a:spcPts val="0"/>
                        </a:spcBef>
                        <a:spcAft>
                          <a:spcPts val="0"/>
                        </a:spcAft>
                      </a:pPr>
                      <a:r>
                        <a:rPr lang="en-US" sz="1800" dirty="0">
                          <a:solidFill>
                            <a:schemeClr val="tx1"/>
                          </a:solidFill>
                          <a:effectLst/>
                        </a:rPr>
                        <a:t> Victimization</a:t>
                      </a:r>
                      <a:endParaRPr lang="en-US" sz="1400" dirty="0">
                        <a:solidFill>
                          <a:schemeClr val="tx1"/>
                        </a:solidFill>
                        <a:effectLst/>
                        <a:latin typeface="Calibri"/>
                        <a:ea typeface="Calibri"/>
                        <a:cs typeface="Times New Roman"/>
                      </a:endParaRPr>
                    </a:p>
                  </a:txBody>
                  <a:tcPr marL="64843" marR="64843" marT="0" marB="0"/>
                </a:tc>
                <a:tc hMerge="1">
                  <a:txBody>
                    <a:bodyPr/>
                    <a:lstStyle/>
                    <a:p>
                      <a:endParaRPr lang="en-US"/>
                    </a:p>
                  </a:txBody>
                  <a:tcPr/>
                </a:tc>
                <a:extLst>
                  <a:ext uri="{0D108BD9-81ED-4DB2-BD59-A6C34878D82A}">
                    <a16:rowId xmlns:a16="http://schemas.microsoft.com/office/drawing/2014/main" xmlns="" val="10000"/>
                  </a:ext>
                </a:extLst>
              </a:tr>
              <a:tr h="441852">
                <a:tc>
                  <a:txBody>
                    <a:bodyPr/>
                    <a:lstStyle/>
                    <a:p>
                      <a:pPr marL="0" marR="0">
                        <a:spcBef>
                          <a:spcPts val="0"/>
                        </a:spcBef>
                        <a:spcAft>
                          <a:spcPts val="0"/>
                        </a:spcAft>
                      </a:pPr>
                      <a:r>
                        <a:rPr lang="en-US" sz="1100">
                          <a:effectLst/>
                        </a:rPr>
                        <a:t> </a:t>
                      </a:r>
                      <a:endParaRPr lang="en-US" sz="1000">
                        <a:effectLst/>
                        <a:latin typeface="Calibri"/>
                        <a:ea typeface="Calibri"/>
                        <a:cs typeface="Times New Roman"/>
                      </a:endParaRPr>
                    </a:p>
                  </a:txBody>
                  <a:tcPr marL="64843" marR="64843" marT="0" marB="0"/>
                </a:tc>
                <a:tc>
                  <a:txBody>
                    <a:bodyPr/>
                    <a:lstStyle/>
                    <a:p>
                      <a:pPr marL="0" marR="0" algn="ctr">
                        <a:spcBef>
                          <a:spcPts val="0"/>
                        </a:spcBef>
                        <a:spcAft>
                          <a:spcPts val="0"/>
                        </a:spcAft>
                      </a:pPr>
                      <a:r>
                        <a:rPr lang="en-US" sz="1400" dirty="0">
                          <a:effectLst/>
                        </a:rPr>
                        <a:t>β (SE)</a:t>
                      </a:r>
                      <a:endParaRPr lang="en-US" sz="1100" dirty="0">
                        <a:effectLst/>
                        <a:latin typeface="Calibri"/>
                        <a:ea typeface="Calibri"/>
                        <a:cs typeface="Times New Roman"/>
                      </a:endParaRPr>
                    </a:p>
                  </a:txBody>
                  <a:tcPr marL="64843" marR="64843" marT="0" marB="0" anchor="b"/>
                </a:tc>
                <a:tc>
                  <a:txBody>
                    <a:bodyPr/>
                    <a:lstStyle/>
                    <a:p>
                      <a:endParaRPr lang="en-US" sz="2400" dirty="0"/>
                    </a:p>
                  </a:txBody>
                  <a:tcPr marL="64843" marR="64843" marT="0" marB="0"/>
                </a:tc>
                <a:tc>
                  <a:txBody>
                    <a:bodyPr/>
                    <a:lstStyle/>
                    <a:p>
                      <a:pPr marL="0" marR="0" algn="ctr">
                        <a:spcBef>
                          <a:spcPts val="0"/>
                        </a:spcBef>
                        <a:spcAft>
                          <a:spcPts val="0"/>
                        </a:spcAft>
                      </a:pPr>
                      <a:r>
                        <a:rPr lang="en-US" sz="1400" dirty="0">
                          <a:effectLst/>
                        </a:rPr>
                        <a:t>β (SE)</a:t>
                      </a:r>
                      <a:endParaRPr lang="en-US" sz="1100" dirty="0">
                        <a:effectLst/>
                        <a:latin typeface="Calibri"/>
                        <a:ea typeface="Calibri"/>
                        <a:cs typeface="Times New Roman"/>
                      </a:endParaRPr>
                    </a:p>
                  </a:txBody>
                  <a:tcPr marL="64843" marR="64843" marT="0" marB="0" anchor="b"/>
                </a:tc>
                <a:tc>
                  <a:txBody>
                    <a:bodyPr/>
                    <a:lstStyle/>
                    <a:p>
                      <a:endParaRPr lang="en-US" sz="1800" dirty="0"/>
                    </a:p>
                  </a:txBody>
                  <a:tcPr marL="64843" marR="64843" marT="0" marB="0"/>
                </a:tc>
                <a:extLst>
                  <a:ext uri="{0D108BD9-81ED-4DB2-BD59-A6C34878D82A}">
                    <a16:rowId xmlns:a16="http://schemas.microsoft.com/office/drawing/2014/main" xmlns="" val="10001"/>
                  </a:ext>
                </a:extLst>
              </a:tr>
              <a:tr h="1325563">
                <a:tc>
                  <a:txBody>
                    <a:bodyPr/>
                    <a:lstStyle/>
                    <a:p>
                      <a:pPr marL="0" marR="0">
                        <a:spcBef>
                          <a:spcPts val="0"/>
                        </a:spcBef>
                        <a:spcAft>
                          <a:spcPts val="0"/>
                        </a:spcAft>
                      </a:pPr>
                      <a:r>
                        <a:rPr lang="en-US" sz="2000" b="1" dirty="0">
                          <a:solidFill>
                            <a:srgbClr val="FF0000"/>
                          </a:solidFill>
                          <a:effectLst/>
                        </a:rPr>
                        <a:t>Gender equity/intolerance of sexual harassment</a:t>
                      </a:r>
                      <a:endParaRPr lang="en-US" sz="1600" b="1" dirty="0">
                        <a:solidFill>
                          <a:srgbClr val="FF0000"/>
                        </a:solidFill>
                        <a:effectLst/>
                        <a:latin typeface="Calibri"/>
                        <a:ea typeface="Calibri"/>
                        <a:cs typeface="Times New Roman"/>
                      </a:endParaRPr>
                    </a:p>
                  </a:txBody>
                  <a:tcPr marL="64843" marR="64843" marT="0" marB="0"/>
                </a:tc>
                <a:tc>
                  <a:txBody>
                    <a:bodyPr/>
                    <a:lstStyle/>
                    <a:p>
                      <a:pPr marL="0" marR="0" algn="ctr">
                        <a:spcBef>
                          <a:spcPts val="0"/>
                        </a:spcBef>
                        <a:spcAft>
                          <a:spcPts val="0"/>
                        </a:spcAft>
                      </a:pPr>
                      <a:endParaRPr lang="en-US" sz="1400" b="1" dirty="0">
                        <a:effectLst/>
                      </a:endParaRPr>
                    </a:p>
                    <a:p>
                      <a:pPr marL="0" marR="0" algn="ctr">
                        <a:spcBef>
                          <a:spcPts val="0"/>
                        </a:spcBef>
                        <a:spcAft>
                          <a:spcPts val="0"/>
                        </a:spcAft>
                      </a:pPr>
                      <a:endParaRPr lang="en-US" sz="1400" b="1" dirty="0">
                        <a:effectLst/>
                      </a:endParaRPr>
                    </a:p>
                    <a:p>
                      <a:pPr marL="0" marR="0" algn="ctr">
                        <a:spcBef>
                          <a:spcPts val="0"/>
                        </a:spcBef>
                        <a:spcAft>
                          <a:spcPts val="0"/>
                        </a:spcAft>
                      </a:pPr>
                      <a:endParaRPr lang="en-US" sz="1400" b="1" dirty="0">
                        <a:effectLst/>
                      </a:endParaRPr>
                    </a:p>
                    <a:p>
                      <a:pPr marL="0" marR="0" algn="ctr">
                        <a:spcBef>
                          <a:spcPts val="0"/>
                        </a:spcBef>
                        <a:spcAft>
                          <a:spcPts val="0"/>
                        </a:spcAft>
                      </a:pPr>
                      <a:r>
                        <a:rPr lang="en-US" sz="1400" b="1" dirty="0">
                          <a:effectLst/>
                        </a:rPr>
                        <a:t>-.40 (.11)**</a:t>
                      </a:r>
                      <a:endParaRPr lang="en-US" sz="1100" b="1" dirty="0">
                        <a:effectLst/>
                        <a:latin typeface="Calibri"/>
                        <a:ea typeface="Calibri"/>
                        <a:cs typeface="Times New Roman"/>
                      </a:endParaRPr>
                    </a:p>
                  </a:txBody>
                  <a:tcPr marL="64843" marR="64843" marT="0" marB="0"/>
                </a:tc>
                <a:tc>
                  <a:txBody>
                    <a:bodyPr/>
                    <a:lstStyle/>
                    <a:p>
                      <a:endParaRPr lang="en-US" sz="1800" dirty="0"/>
                    </a:p>
                  </a:txBody>
                  <a:tcPr marL="64843" marR="64843" marT="0" marB="0"/>
                </a:tc>
                <a:tc>
                  <a:txBody>
                    <a:bodyPr/>
                    <a:lstStyle/>
                    <a:p>
                      <a:pPr marL="0" marR="0" algn="ctr">
                        <a:spcBef>
                          <a:spcPts val="0"/>
                        </a:spcBef>
                        <a:spcAft>
                          <a:spcPts val="0"/>
                        </a:spcAft>
                      </a:pPr>
                      <a:endParaRPr lang="en-US" sz="1400" b="1" dirty="0">
                        <a:effectLst/>
                      </a:endParaRPr>
                    </a:p>
                    <a:p>
                      <a:pPr marL="0" marR="0" algn="ctr">
                        <a:spcBef>
                          <a:spcPts val="0"/>
                        </a:spcBef>
                        <a:spcAft>
                          <a:spcPts val="0"/>
                        </a:spcAft>
                      </a:pPr>
                      <a:endParaRPr lang="en-US" sz="1400" b="1" dirty="0">
                        <a:effectLst/>
                      </a:endParaRPr>
                    </a:p>
                    <a:p>
                      <a:pPr marL="0" marR="0" algn="ctr">
                        <a:spcBef>
                          <a:spcPts val="0"/>
                        </a:spcBef>
                        <a:spcAft>
                          <a:spcPts val="0"/>
                        </a:spcAft>
                      </a:pPr>
                      <a:endParaRPr lang="en-US" sz="1400" b="1" dirty="0">
                        <a:effectLst/>
                      </a:endParaRPr>
                    </a:p>
                    <a:p>
                      <a:pPr marL="0" marR="0" algn="ctr">
                        <a:spcBef>
                          <a:spcPts val="0"/>
                        </a:spcBef>
                        <a:spcAft>
                          <a:spcPts val="0"/>
                        </a:spcAft>
                      </a:pPr>
                      <a:r>
                        <a:rPr lang="en-US" sz="1400" b="1" dirty="0">
                          <a:effectLst/>
                        </a:rPr>
                        <a:t>-.36 (.12)**</a:t>
                      </a:r>
                      <a:endParaRPr lang="en-US" sz="1100" b="1" dirty="0">
                        <a:effectLst/>
                        <a:latin typeface="Calibri"/>
                        <a:ea typeface="Calibri"/>
                        <a:cs typeface="Times New Roman"/>
                      </a:endParaRPr>
                    </a:p>
                  </a:txBody>
                  <a:tcPr marL="64843" marR="64843" marT="0" marB="0"/>
                </a:tc>
                <a:tc>
                  <a:txBody>
                    <a:bodyPr/>
                    <a:lstStyle/>
                    <a:p>
                      <a:endParaRPr lang="en-US" sz="1800" dirty="0"/>
                    </a:p>
                  </a:txBody>
                  <a:tcPr marL="64843" marR="64843" marT="0" marB="0"/>
                </a:tc>
                <a:extLst>
                  <a:ext uri="{0D108BD9-81ED-4DB2-BD59-A6C34878D82A}">
                    <a16:rowId xmlns:a16="http://schemas.microsoft.com/office/drawing/2014/main" xmlns="" val="10002"/>
                  </a:ext>
                </a:extLst>
              </a:tr>
            </a:tbl>
          </a:graphicData>
        </a:graphic>
      </p:graphicFrame>
      <p:sp>
        <p:nvSpPr>
          <p:cNvPr id="48155" name="TextBox 3"/>
          <p:cNvSpPr txBox="1">
            <a:spLocks noChangeArrowheads="1"/>
          </p:cNvSpPr>
          <p:nvPr/>
        </p:nvSpPr>
        <p:spPr bwMode="auto">
          <a:xfrm>
            <a:off x="4419600" y="5345113"/>
            <a:ext cx="31341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err="1"/>
              <a:t>Rhinehart</a:t>
            </a:r>
            <a:r>
              <a:rPr lang="en-US" altLang="en-US" dirty="0"/>
              <a:t>  &amp; Espelage, 2015</a:t>
            </a:r>
          </a:p>
        </p:txBody>
      </p:sp>
    </p:spTree>
    <p:extLst>
      <p:ext uri="{BB962C8B-B14F-4D97-AF65-F5344CB8AC3E}">
        <p14:creationId xmlns:p14="http://schemas.microsoft.com/office/powerpoint/2010/main" val="1487151730"/>
      </p:ext>
    </p:extLst>
  </p:cSld>
  <p:clrMapOvr>
    <a:masterClrMapping/>
  </p:clrMapOvr>
  <p:transition xmlns:p14="http://schemas.microsoft.com/office/powerpoint/2010/mai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lIns="90488" tIns="44450" rIns="90488" bIns="44450">
            <a:noAutofit/>
          </a:bodyPr>
          <a:lstStyle/>
          <a:p>
            <a:pPr algn="ctr">
              <a:defRPr/>
            </a:pPr>
            <a:r>
              <a:rPr lang="en-US" sz="2800" dirty="0"/>
              <a:t>Meta-Analysis of Bully Prevention Programs </a:t>
            </a:r>
            <a:br>
              <a:rPr lang="en-US" sz="2800" dirty="0"/>
            </a:br>
            <a:r>
              <a:rPr lang="en-US" sz="2400" dirty="0" err="1"/>
              <a:t>Ttofi</a:t>
            </a:r>
            <a:r>
              <a:rPr lang="en-US" sz="2400" dirty="0"/>
              <a:t> &amp; Farrington, 2011 </a:t>
            </a:r>
            <a:br>
              <a:rPr lang="en-US" sz="2400" dirty="0"/>
            </a:br>
            <a:r>
              <a:rPr lang="en-US" sz="2400" i="1" dirty="0"/>
              <a:t>Journal of Experimental Criminology</a:t>
            </a:r>
            <a:endParaRPr lang="en-US" sz="2400" b="1" i="1" dirty="0">
              <a:solidFill>
                <a:srgbClr val="FAFD00"/>
              </a:solidFill>
            </a:endParaRPr>
          </a:p>
        </p:txBody>
      </p:sp>
      <p:sp>
        <p:nvSpPr>
          <p:cNvPr id="16387" name="Rectangle 3"/>
          <p:cNvSpPr>
            <a:spLocks noGrp="1" noChangeArrowheads="1"/>
          </p:cNvSpPr>
          <p:nvPr>
            <p:ph type="body" sz="quarter" idx="11"/>
          </p:nvPr>
        </p:nvSpPr>
        <p:spPr>
          <a:xfrm>
            <a:off x="304800" y="1527464"/>
            <a:ext cx="7848600" cy="4648200"/>
          </a:xfrm>
        </p:spPr>
        <p:txBody>
          <a:bodyPr lIns="90488" tIns="44450" rIns="90488" bIns="44450">
            <a:normAutofit/>
          </a:bodyPr>
          <a:lstStyle/>
          <a:p>
            <a:pPr>
              <a:buClr>
                <a:srgbClr val="FFC000"/>
              </a:buClr>
              <a:buFont typeface="Arial" panose="020B0604020202020204" pitchFamily="34" charset="0"/>
              <a:buChar char="•"/>
            </a:pPr>
            <a:r>
              <a:rPr lang="en-US" sz="2400" dirty="0"/>
              <a:t>Decreases in rates of </a:t>
            </a:r>
            <a:r>
              <a:rPr lang="en-US" sz="2400" i="1" dirty="0"/>
              <a:t>victimization </a:t>
            </a:r>
            <a:r>
              <a:rPr lang="en-US" sz="2400" dirty="0"/>
              <a:t>were associated with the following special program elements:  </a:t>
            </a:r>
          </a:p>
          <a:p>
            <a:pPr marL="800100" lvl="1" indent="-342900">
              <a:buClr>
                <a:srgbClr val="FFC000"/>
              </a:buClr>
              <a:buFont typeface="Arial" panose="020B0604020202020204" pitchFamily="34" charset="0"/>
              <a:buChar char="•"/>
            </a:pPr>
            <a:r>
              <a:rPr lang="en-US" sz="2000" dirty="0"/>
              <a:t>Non-punitive disciplinary methods</a:t>
            </a:r>
          </a:p>
          <a:p>
            <a:pPr marL="800100" lvl="1" indent="-342900">
              <a:buClr>
                <a:srgbClr val="FFC000"/>
              </a:buClr>
              <a:buFont typeface="Arial" panose="020B0604020202020204" pitchFamily="34" charset="0"/>
              <a:buChar char="•"/>
            </a:pPr>
            <a:r>
              <a:rPr lang="en-US" sz="2000" dirty="0"/>
              <a:t>parent training/meetings</a:t>
            </a:r>
          </a:p>
          <a:p>
            <a:pPr marL="800100" lvl="1" indent="-342900">
              <a:buClr>
                <a:srgbClr val="FFC000"/>
              </a:buClr>
              <a:buFont typeface="Arial" panose="020B0604020202020204" pitchFamily="34" charset="0"/>
              <a:buChar char="•"/>
            </a:pPr>
            <a:r>
              <a:rPr lang="en-US" sz="2000" dirty="0"/>
              <a:t>use of videos,</a:t>
            </a:r>
          </a:p>
          <a:p>
            <a:pPr marL="800100" lvl="1" indent="-342900">
              <a:buClr>
                <a:srgbClr val="FFC000"/>
              </a:buClr>
              <a:buFont typeface="Arial" panose="020B0604020202020204" pitchFamily="34" charset="0"/>
              <a:buChar char="•"/>
            </a:pPr>
            <a:r>
              <a:rPr lang="en-US" sz="2000" dirty="0"/>
              <a:t>cooperative group work </a:t>
            </a:r>
          </a:p>
          <a:p>
            <a:pPr marL="800100" lvl="1" indent="-342900">
              <a:buClr>
                <a:srgbClr val="FFC000"/>
              </a:buClr>
              <a:buFont typeface="Arial" panose="020B0604020202020204" pitchFamily="34" charset="0"/>
              <a:buChar char="•"/>
            </a:pPr>
            <a:r>
              <a:rPr lang="en-US" sz="2000" dirty="0"/>
              <a:t>greater duration and intensity of the program </a:t>
            </a:r>
          </a:p>
          <a:p>
            <a:pPr>
              <a:buClr>
                <a:srgbClr val="FFC000"/>
              </a:buClr>
              <a:buFont typeface="Arial" panose="020B0604020202020204" pitchFamily="34" charset="0"/>
              <a:buChar char="•"/>
            </a:pPr>
            <a:r>
              <a:rPr lang="en-US" sz="2400" dirty="0"/>
              <a:t>However, work with peers (e.g., peer mediation) was associated with an increase in victimization </a:t>
            </a:r>
          </a:p>
          <a:p>
            <a:pPr>
              <a:buClr>
                <a:srgbClr val="FFC000"/>
              </a:buClr>
              <a:buFont typeface="Arial" panose="020B0604020202020204" pitchFamily="34" charset="0"/>
              <a:buChar char="•"/>
            </a:pPr>
            <a:r>
              <a:rPr lang="en-US" sz="2400" dirty="0"/>
              <a:t>This iatrogenic finding is not new.  Scholars have argued for a decade that peer mediation is contraindicated for bully prevention (</a:t>
            </a:r>
            <a:r>
              <a:rPr lang="en-US" sz="2400" dirty="0" err="1"/>
              <a:t>Espelage</a:t>
            </a:r>
            <a:r>
              <a:rPr lang="en-US" sz="2400" dirty="0"/>
              <a:t> &amp; Swearer, 2003).  </a:t>
            </a:r>
          </a:p>
          <a:p>
            <a:pPr>
              <a:buClr>
                <a:srgbClr val="FFC000"/>
              </a:buClr>
              <a:buFont typeface="Arial" panose="020B0604020202020204" pitchFamily="34" charset="0"/>
              <a:buChar char="•"/>
            </a:pPr>
            <a:endParaRPr lang="en-US" altLang="en-US" sz="2400" dirty="0">
              <a:cs typeface="Times New Roman" pitchFamily="18" charset="0"/>
            </a:endParaRPr>
          </a:p>
        </p:txBody>
      </p:sp>
    </p:spTree>
    <p:extLst>
      <p:ext uri="{BB962C8B-B14F-4D97-AF65-F5344CB8AC3E}">
        <p14:creationId xmlns:p14="http://schemas.microsoft.com/office/powerpoint/2010/main" val="3659447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lIns="90488" tIns="44450" rIns="90488" bIns="44450">
            <a:noAutofit/>
          </a:bodyPr>
          <a:lstStyle/>
          <a:p>
            <a:pPr algn="ctr">
              <a:defRPr/>
            </a:pPr>
            <a:r>
              <a:rPr lang="en-US" sz="2800" dirty="0"/>
              <a:t>Meta-Analysis of Bully Prevention Programs </a:t>
            </a:r>
            <a:br>
              <a:rPr lang="en-US" sz="2800" dirty="0"/>
            </a:br>
            <a:r>
              <a:rPr lang="en-US" sz="2400" dirty="0" err="1"/>
              <a:t>Ttofi</a:t>
            </a:r>
            <a:r>
              <a:rPr lang="en-US" sz="2400" dirty="0"/>
              <a:t> &amp; Farrington, 2011 </a:t>
            </a:r>
            <a:br>
              <a:rPr lang="en-US" sz="2400" dirty="0"/>
            </a:br>
            <a:r>
              <a:rPr lang="en-US" sz="2400" i="1" dirty="0"/>
              <a:t>Journal of Experimental Criminology</a:t>
            </a:r>
            <a:endParaRPr lang="en-US" sz="2400" b="1" i="1" dirty="0">
              <a:solidFill>
                <a:srgbClr val="FAFD00"/>
              </a:solidFill>
            </a:endParaRPr>
          </a:p>
        </p:txBody>
      </p:sp>
      <p:sp>
        <p:nvSpPr>
          <p:cNvPr id="16387" name="Rectangle 3"/>
          <p:cNvSpPr>
            <a:spLocks noGrp="1" noChangeArrowheads="1"/>
          </p:cNvSpPr>
          <p:nvPr>
            <p:ph type="body" sz="quarter" idx="11"/>
          </p:nvPr>
        </p:nvSpPr>
        <p:spPr>
          <a:xfrm>
            <a:off x="304800" y="1548246"/>
            <a:ext cx="7848600" cy="4648200"/>
          </a:xfrm>
        </p:spPr>
        <p:txBody>
          <a:bodyPr lIns="90488" tIns="44450" rIns="90488" bIns="44450">
            <a:normAutofit/>
          </a:bodyPr>
          <a:lstStyle/>
          <a:p>
            <a:pPr>
              <a:buClr>
                <a:srgbClr val="FFC000"/>
              </a:buClr>
              <a:buFont typeface="Arial" panose="020B0604020202020204" pitchFamily="34" charset="0"/>
              <a:buChar char="•"/>
            </a:pPr>
            <a:r>
              <a:rPr lang="en-US" sz="2400" dirty="0"/>
              <a:t>Decreases in rates of </a:t>
            </a:r>
            <a:r>
              <a:rPr lang="en-US" sz="2400" i="1" dirty="0"/>
              <a:t>bully perpetration</a:t>
            </a:r>
            <a:r>
              <a:rPr lang="en-US" sz="2400" dirty="0"/>
              <a:t> for programs that included: </a:t>
            </a:r>
          </a:p>
          <a:p>
            <a:pPr marL="800100" lvl="1" indent="-342900">
              <a:buClr>
                <a:srgbClr val="FFC000"/>
              </a:buClr>
              <a:buFont typeface="Arial" panose="020B0604020202020204" pitchFamily="34" charset="0"/>
              <a:buChar char="•"/>
            </a:pPr>
            <a:r>
              <a:rPr lang="en-US" sz="2000" dirty="0"/>
              <a:t>parent training/meetings</a:t>
            </a:r>
          </a:p>
          <a:p>
            <a:pPr marL="800100" lvl="1" indent="-342900">
              <a:buClr>
                <a:srgbClr val="FFC000"/>
              </a:buClr>
              <a:buFont typeface="Arial" panose="020B0604020202020204" pitchFamily="34" charset="0"/>
              <a:buChar char="•"/>
            </a:pPr>
            <a:r>
              <a:rPr lang="en-US" sz="2000" dirty="0"/>
              <a:t>improved playground supervision</a:t>
            </a:r>
          </a:p>
          <a:p>
            <a:pPr marL="800100" lvl="1" indent="-342900">
              <a:buClr>
                <a:srgbClr val="FFC000"/>
              </a:buClr>
              <a:buFont typeface="Arial" panose="020B0604020202020204" pitchFamily="34" charset="0"/>
              <a:buChar char="•"/>
            </a:pPr>
            <a:r>
              <a:rPr lang="en-US" sz="2000" dirty="0"/>
              <a:t>Non-punitive disciplinary methods</a:t>
            </a:r>
          </a:p>
          <a:p>
            <a:pPr marL="800100" lvl="1" indent="-342900">
              <a:buClr>
                <a:srgbClr val="FFC000"/>
              </a:buClr>
              <a:buFont typeface="Arial" panose="020B0604020202020204" pitchFamily="34" charset="0"/>
              <a:buChar char="•"/>
            </a:pPr>
            <a:r>
              <a:rPr lang="en-US" sz="2000" dirty="0"/>
              <a:t>classroom management</a:t>
            </a:r>
          </a:p>
          <a:p>
            <a:pPr marL="800100" lvl="1" indent="-342900">
              <a:buClr>
                <a:srgbClr val="FFC000"/>
              </a:buClr>
              <a:buFont typeface="Arial" panose="020B0604020202020204" pitchFamily="34" charset="0"/>
              <a:buChar char="•"/>
            </a:pPr>
            <a:r>
              <a:rPr lang="en-US" sz="2000" dirty="0"/>
              <a:t>teacher training</a:t>
            </a:r>
          </a:p>
          <a:p>
            <a:pPr marL="800100" lvl="1" indent="-342900">
              <a:buClr>
                <a:srgbClr val="FFC000"/>
              </a:buClr>
              <a:buFont typeface="Arial" panose="020B0604020202020204" pitchFamily="34" charset="0"/>
              <a:buChar char="•"/>
            </a:pPr>
            <a:r>
              <a:rPr lang="en-US" sz="2000" dirty="0"/>
              <a:t>classroom rules</a:t>
            </a:r>
          </a:p>
          <a:p>
            <a:pPr marL="800100" lvl="1" indent="-342900">
              <a:buClr>
                <a:srgbClr val="FFC000"/>
              </a:buClr>
              <a:buFont typeface="Arial" panose="020B0604020202020204" pitchFamily="34" charset="0"/>
              <a:buChar char="•"/>
            </a:pPr>
            <a:r>
              <a:rPr lang="en-US" sz="2000" dirty="0"/>
              <a:t>whole-school anti-bullying policy</a:t>
            </a:r>
          </a:p>
          <a:p>
            <a:pPr marL="800100" lvl="1" indent="-342900">
              <a:buClr>
                <a:srgbClr val="FFC000"/>
              </a:buClr>
              <a:buFont typeface="Arial" panose="020B0604020202020204" pitchFamily="34" charset="0"/>
              <a:buChar char="•"/>
            </a:pPr>
            <a:r>
              <a:rPr lang="en-US" sz="2000" dirty="0"/>
              <a:t>cooperative group work </a:t>
            </a:r>
          </a:p>
          <a:p>
            <a:pPr marL="800100" lvl="1" indent="-342900">
              <a:buClr>
                <a:srgbClr val="FFC000"/>
              </a:buClr>
              <a:buFont typeface="Arial" panose="020B0604020202020204" pitchFamily="34" charset="0"/>
              <a:buChar char="•"/>
            </a:pPr>
            <a:r>
              <a:rPr lang="en-US" sz="2000" dirty="0"/>
              <a:t>greater number of elements and the duration</a:t>
            </a:r>
          </a:p>
          <a:p>
            <a:pPr>
              <a:buClr>
                <a:srgbClr val="FFC000"/>
              </a:buClr>
              <a:buFont typeface="Arial" panose="020B0604020202020204" pitchFamily="34" charset="0"/>
              <a:buChar char="•"/>
            </a:pPr>
            <a:r>
              <a:rPr lang="en-US" sz="2400" dirty="0"/>
              <a:t>Programs - less effective in the US and in Canada</a:t>
            </a:r>
          </a:p>
        </p:txBody>
      </p:sp>
    </p:spTree>
    <p:extLst>
      <p:ext uri="{BB962C8B-B14F-4D97-AF65-F5344CB8AC3E}">
        <p14:creationId xmlns:p14="http://schemas.microsoft.com/office/powerpoint/2010/main" val="4162644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pPr eaLnBrk="1" fontAlgn="auto" hangingPunct="1">
              <a:spcAft>
                <a:spcPts val="0"/>
              </a:spcAft>
              <a:defRPr/>
            </a:pPr>
            <a:r>
              <a:rPr lang="en-US" b="1" dirty="0"/>
              <a:t>Bullying Prevention –</a:t>
            </a:r>
            <a:br>
              <a:rPr lang="en-US" b="1" dirty="0"/>
            </a:br>
            <a:r>
              <a:rPr lang="en-US" b="1" dirty="0"/>
              <a:t>Pushing The Field Forward</a:t>
            </a:r>
          </a:p>
        </p:txBody>
      </p:sp>
      <p:sp>
        <p:nvSpPr>
          <p:cNvPr id="14340" name="Content Placeholder 2"/>
          <p:cNvSpPr>
            <a:spLocks noGrp="1"/>
          </p:cNvSpPr>
          <p:nvPr>
            <p:ph type="body" sz="quarter" idx="11"/>
          </p:nvPr>
        </p:nvSpPr>
        <p:spPr/>
        <p:txBody>
          <a:bodyPr>
            <a:normAutofit fontScale="92500"/>
          </a:bodyPr>
          <a:lstStyle/>
          <a:p>
            <a:pPr eaLnBrk="1" hangingPunct="1">
              <a:buClr>
                <a:srgbClr val="FFC000"/>
              </a:buClr>
              <a:buFont typeface="Arial" panose="020B0604020202020204" pitchFamily="34" charset="0"/>
              <a:buChar char="•"/>
            </a:pPr>
            <a:r>
              <a:rPr lang="en-US" altLang="en-US" sz="2800" dirty="0"/>
              <a:t>Bullying co-occurs with other types of aggression and other risky behavior (delinquency, AOD).</a:t>
            </a:r>
          </a:p>
          <a:p>
            <a:pPr eaLnBrk="1" hangingPunct="1">
              <a:buClr>
                <a:srgbClr val="FFC000"/>
              </a:buClr>
              <a:buFont typeface="Arial" panose="020B0604020202020204" pitchFamily="34" charset="0"/>
              <a:buChar char="•"/>
            </a:pPr>
            <a:r>
              <a:rPr lang="en-US" altLang="en-US" sz="2800" dirty="0"/>
              <a:t>Overlapping risk and protective factors need to be targeted in school-based programs in order to address spectrum of problem behavior (</a:t>
            </a:r>
            <a:r>
              <a:rPr lang="en-US" altLang="en-US" sz="2800" dirty="0" err="1"/>
              <a:t>Cataliano</a:t>
            </a:r>
            <a:r>
              <a:rPr lang="en-US" altLang="en-US" sz="2800" dirty="0"/>
              <a:t> et al., 2002).</a:t>
            </a:r>
          </a:p>
          <a:p>
            <a:pPr eaLnBrk="1" hangingPunct="1">
              <a:buClr>
                <a:srgbClr val="FFC000"/>
              </a:buClr>
              <a:buFont typeface="Arial" panose="020B0604020202020204" pitchFamily="34" charset="0"/>
              <a:buChar char="•"/>
            </a:pPr>
            <a:r>
              <a:rPr lang="en-US" altLang="en-US" sz="2800" dirty="0"/>
              <a:t>Need to consider interventions that target multiple forms of violence and aggression that are salient for early adolescents, including peer victimization, homophobic teasing, and sexual harassment/violence (</a:t>
            </a:r>
            <a:r>
              <a:rPr lang="en-US" altLang="en-US" sz="2800" dirty="0" err="1"/>
              <a:t>Espelage</a:t>
            </a:r>
            <a:r>
              <a:rPr lang="en-US" altLang="en-US" sz="2800" dirty="0"/>
              <a:t>, </a:t>
            </a:r>
            <a:r>
              <a:rPr lang="en-US" altLang="en-US" sz="2800" dirty="0" err="1"/>
              <a:t>Basile</a:t>
            </a:r>
            <a:r>
              <a:rPr lang="en-US" altLang="en-US" sz="2800" dirty="0"/>
              <a:t>, &amp; Hamburger, 2012; Hamby &amp; </a:t>
            </a:r>
            <a:r>
              <a:rPr lang="en-US" altLang="en-US" sz="2800" dirty="0" err="1"/>
              <a:t>Grych</a:t>
            </a:r>
            <a:r>
              <a:rPr lang="en-US" altLang="en-US" sz="2800" dirty="0"/>
              <a:t>, 2013)</a:t>
            </a:r>
          </a:p>
          <a:p>
            <a:pPr eaLnBrk="1" hangingPunct="1">
              <a:buFont typeface="Wingdings" pitchFamily="2" charset="2"/>
              <a:buChar char="q"/>
            </a:pPr>
            <a:endParaRPr lang="en-US" altLang="en-US" sz="2000" dirty="0"/>
          </a:p>
        </p:txBody>
      </p:sp>
      <p:sp>
        <p:nvSpPr>
          <p:cNvPr id="14339" name="Footer Placeholder 3"/>
          <p:cNvSpPr>
            <a:spLocks noGrp="1"/>
          </p:cNvSpPr>
          <p:nvPr>
            <p:ph type="ftr" sz="quarter" idx="4294967295"/>
          </p:nvPr>
        </p:nvSpPr>
        <p:spPr bwMode="auto">
          <a:xfrm>
            <a:off x="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fld id="{171657BC-C5EC-4DFC-A60D-24D6C65D3846}" type="slidenum">
              <a:rPr lang="en-US" altLang="en-US" sz="1400" smtClean="0">
                <a:solidFill>
                  <a:schemeClr val="tx2"/>
                </a:solidFill>
                <a:latin typeface="Arial" charset="0"/>
              </a:rPr>
              <a:pPr eaLnBrk="1" hangingPunct="1">
                <a:spcBef>
                  <a:spcPct val="0"/>
                </a:spcBef>
                <a:buClrTx/>
                <a:buSzTx/>
                <a:buFontTx/>
                <a:buNone/>
              </a:pPr>
              <a:t>59</a:t>
            </a:fld>
            <a:endParaRPr lang="en-US" altLang="en-US" sz="1400">
              <a:solidFill>
                <a:schemeClr val="tx2"/>
              </a:solidFill>
              <a:latin typeface="Arial" charset="0"/>
            </a:endParaRPr>
          </a:p>
        </p:txBody>
      </p:sp>
    </p:spTree>
    <p:extLst>
      <p:ext uri="{BB962C8B-B14F-4D97-AF65-F5344CB8AC3E}">
        <p14:creationId xmlns:p14="http://schemas.microsoft.com/office/powerpoint/2010/main" val="1769681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algn="ctr" eaLnBrk="1" hangingPunct="1"/>
            <a:r>
              <a:rPr lang="en-US" altLang="en-US" b="1" dirty="0">
                <a:latin typeface="+mn-lt"/>
                <a:cs typeface="Arial" pitchFamily="34" charset="0"/>
              </a:rPr>
              <a:t>Definition of Bullying</a:t>
            </a:r>
            <a:br>
              <a:rPr lang="en-US" altLang="en-US" b="1" dirty="0">
                <a:latin typeface="+mn-lt"/>
                <a:cs typeface="Arial" pitchFamily="34" charset="0"/>
              </a:rPr>
            </a:br>
            <a:r>
              <a:rPr lang="en-US" altLang="en-US" b="1" dirty="0">
                <a:latin typeface="+mn-lt"/>
                <a:cs typeface="Arial" pitchFamily="34" charset="0"/>
              </a:rPr>
              <a:t>(CDC; Gladden et al., 2014) </a:t>
            </a:r>
            <a:endParaRPr lang="en-US" altLang="en-US" sz="3200" b="1" dirty="0">
              <a:latin typeface="+mn-lt"/>
              <a:cs typeface="Arial" pitchFamily="34" charset="0"/>
            </a:endParaRPr>
          </a:p>
        </p:txBody>
      </p:sp>
      <p:sp>
        <p:nvSpPr>
          <p:cNvPr id="16387" name="Content Placeholder 2"/>
          <p:cNvSpPr>
            <a:spLocks noGrp="1"/>
          </p:cNvSpPr>
          <p:nvPr>
            <p:ph type="body" sz="quarter" idx="11"/>
          </p:nvPr>
        </p:nvSpPr>
        <p:spPr/>
        <p:txBody>
          <a:bodyPr>
            <a:normAutofit lnSpcReduction="10000"/>
          </a:bodyPr>
          <a:lstStyle/>
          <a:p>
            <a:pPr eaLnBrk="1" hangingPunct="1">
              <a:buFont typeface="Wingdings 2" pitchFamily="18" charset="2"/>
              <a:buNone/>
            </a:pPr>
            <a:r>
              <a:rPr lang="en-US" altLang="en-US" sz="2800" dirty="0"/>
              <a:t>Bullying is unwanted aggressive behavior(s) among school-age children that has a high likelihood of causing physical or psychological harm or injury and is characterized by: </a:t>
            </a:r>
          </a:p>
          <a:p>
            <a:pPr eaLnBrk="1" hangingPunct="1">
              <a:buFont typeface="Wingdings" pitchFamily="2" charset="2"/>
              <a:buNone/>
            </a:pPr>
            <a:r>
              <a:rPr lang="en-US" altLang="en-US" sz="2800" dirty="0"/>
              <a:t>1) an imbalance of </a:t>
            </a:r>
            <a:r>
              <a:rPr lang="en-US" altLang="en-US" sz="2800" b="1" dirty="0"/>
              <a:t>real or perceived power </a:t>
            </a:r>
            <a:r>
              <a:rPr lang="en-US" altLang="en-US" sz="2800" dirty="0"/>
              <a:t>that favors the aggressor(s); </a:t>
            </a:r>
          </a:p>
          <a:p>
            <a:pPr eaLnBrk="1" hangingPunct="1">
              <a:buFont typeface="Wingdings" pitchFamily="2" charset="2"/>
              <a:buNone/>
            </a:pPr>
            <a:r>
              <a:rPr lang="en-US" altLang="en-US" sz="2800" dirty="0"/>
              <a:t>2) is </a:t>
            </a:r>
            <a:r>
              <a:rPr lang="en-US" altLang="en-US" sz="2800" b="1" dirty="0"/>
              <a:t>repeated or has a high likelihood </a:t>
            </a:r>
            <a:r>
              <a:rPr lang="en-US" altLang="en-US" sz="2800" dirty="0"/>
              <a:t>of being repeated;</a:t>
            </a:r>
          </a:p>
          <a:p>
            <a:pPr eaLnBrk="1" hangingPunct="1">
              <a:buFont typeface="Wingdings" pitchFamily="2" charset="2"/>
              <a:buNone/>
            </a:pPr>
            <a:r>
              <a:rPr lang="en-US" altLang="en-US" sz="2800" dirty="0"/>
              <a:t>3)The victim(s) of bullying may feel </a:t>
            </a:r>
            <a:r>
              <a:rPr lang="en-US" altLang="en-US" sz="2800" b="1" dirty="0"/>
              <a:t>intimidated, demeaned, or humiliated as a result of the aggression</a:t>
            </a:r>
            <a:r>
              <a:rPr lang="en-US" altLang="en-US" sz="2800" dirty="0"/>
              <a:t>. </a:t>
            </a:r>
          </a:p>
        </p:txBody>
      </p:sp>
    </p:spTree>
    <p:extLst>
      <p:ext uri="{BB962C8B-B14F-4D97-AF65-F5344CB8AC3E}">
        <p14:creationId xmlns:p14="http://schemas.microsoft.com/office/powerpoint/2010/main" val="4138141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pPr eaLnBrk="1" fontAlgn="auto" hangingPunct="1">
              <a:spcAft>
                <a:spcPts val="0"/>
              </a:spcAft>
              <a:defRPr/>
            </a:pPr>
            <a:r>
              <a:rPr lang="en-US" b="1" dirty="0"/>
              <a:t>Social-Emotional Learning</a:t>
            </a:r>
          </a:p>
        </p:txBody>
      </p:sp>
      <p:sp>
        <p:nvSpPr>
          <p:cNvPr id="14340" name="Content Placeholder 2"/>
          <p:cNvSpPr>
            <a:spLocks noGrp="1"/>
          </p:cNvSpPr>
          <p:nvPr>
            <p:ph type="body" sz="quarter" idx="11"/>
          </p:nvPr>
        </p:nvSpPr>
        <p:spPr>
          <a:xfrm>
            <a:off x="304800" y="1349375"/>
            <a:ext cx="7848600" cy="4648200"/>
          </a:xfrm>
        </p:spPr>
        <p:txBody>
          <a:bodyPr>
            <a:normAutofit fontScale="70000" lnSpcReduction="20000"/>
          </a:bodyPr>
          <a:lstStyle/>
          <a:p>
            <a:pPr marL="457200" indent="-457200">
              <a:spcAft>
                <a:spcPts val="600"/>
              </a:spcAft>
              <a:buClr>
                <a:schemeClr val="accent1">
                  <a:lumMod val="60000"/>
                  <a:lumOff val="40000"/>
                </a:schemeClr>
              </a:buClr>
              <a:buFont typeface="Arial" charset="0"/>
              <a:buChar char="•"/>
            </a:pPr>
            <a:r>
              <a:rPr lang="en-US" b="1" dirty="0"/>
              <a:t>Self-awareness:</a:t>
            </a:r>
            <a:r>
              <a:rPr lang="en-US" dirty="0"/>
              <a:t> Ability to </a:t>
            </a:r>
            <a:r>
              <a:rPr lang="en-US" i="1" dirty="0"/>
              <a:t>accurately</a:t>
            </a:r>
            <a:r>
              <a:rPr lang="en-US" dirty="0"/>
              <a:t> recognize one’s own own emotions/thoughts and how their emotions/thoughts influence their behavior. </a:t>
            </a:r>
          </a:p>
          <a:p>
            <a:pPr marL="457200" indent="-457200">
              <a:spcAft>
                <a:spcPts val="600"/>
              </a:spcAft>
              <a:buClr>
                <a:schemeClr val="accent1">
                  <a:lumMod val="60000"/>
                  <a:lumOff val="40000"/>
                </a:schemeClr>
              </a:buClr>
              <a:buFont typeface="Arial" charset="0"/>
              <a:buChar char="•"/>
            </a:pPr>
            <a:r>
              <a:rPr lang="en-US" b="1" dirty="0"/>
              <a:t>Social awareness:</a:t>
            </a:r>
            <a:r>
              <a:rPr lang="en-US" dirty="0"/>
              <a:t> Ability for </a:t>
            </a:r>
            <a:r>
              <a:rPr lang="en-US" i="1" dirty="0"/>
              <a:t>perspective taking</a:t>
            </a:r>
            <a:r>
              <a:rPr lang="en-US" dirty="0"/>
              <a:t> and </a:t>
            </a:r>
            <a:r>
              <a:rPr lang="en-US" i="1" dirty="0"/>
              <a:t>empathy </a:t>
            </a:r>
            <a:r>
              <a:rPr lang="en-US" dirty="0"/>
              <a:t>with others of diverse cultures and backgrounds in one’s own family, school, and community.</a:t>
            </a:r>
          </a:p>
          <a:p>
            <a:pPr marL="457200" indent="-457200">
              <a:spcAft>
                <a:spcPts val="600"/>
              </a:spcAft>
              <a:buClr>
                <a:schemeClr val="accent1">
                  <a:lumMod val="60000"/>
                  <a:lumOff val="40000"/>
                </a:schemeClr>
              </a:buClr>
              <a:buFont typeface="Arial" charset="0"/>
              <a:buChar char="•"/>
            </a:pPr>
            <a:r>
              <a:rPr lang="en-US" b="1" dirty="0"/>
              <a:t>Self-management:</a:t>
            </a:r>
            <a:r>
              <a:rPr lang="en-US" dirty="0"/>
              <a:t> Ability to </a:t>
            </a:r>
            <a:r>
              <a:rPr lang="en-US" i="1" dirty="0"/>
              <a:t>regulate </a:t>
            </a:r>
            <a:r>
              <a:rPr lang="en-US" dirty="0"/>
              <a:t>one’s own emotions, thoughts, and behaviors </a:t>
            </a:r>
            <a:r>
              <a:rPr lang="en-US" i="1" dirty="0"/>
              <a:t>effectively</a:t>
            </a:r>
            <a:r>
              <a:rPr lang="en-US" dirty="0"/>
              <a:t> in different situations.</a:t>
            </a:r>
          </a:p>
          <a:p>
            <a:pPr marL="457200" indent="-457200">
              <a:spcAft>
                <a:spcPts val="600"/>
              </a:spcAft>
              <a:buClr>
                <a:schemeClr val="accent1">
                  <a:lumMod val="60000"/>
                  <a:lumOff val="40000"/>
                </a:schemeClr>
              </a:buClr>
              <a:buFont typeface="Arial" charset="0"/>
              <a:buChar char="•"/>
            </a:pPr>
            <a:r>
              <a:rPr lang="en-US" b="1" dirty="0"/>
              <a:t>Relationship skills:</a:t>
            </a:r>
            <a:r>
              <a:rPr lang="en-US" dirty="0"/>
              <a:t>  Ability to </a:t>
            </a:r>
            <a:r>
              <a:rPr lang="en-US" i="1" dirty="0"/>
              <a:t>establish</a:t>
            </a:r>
            <a:r>
              <a:rPr lang="en-US" dirty="0"/>
              <a:t> and </a:t>
            </a:r>
            <a:r>
              <a:rPr lang="en-US" i="1" dirty="0"/>
              <a:t>maintain</a:t>
            </a:r>
            <a:r>
              <a:rPr lang="en-US" dirty="0"/>
              <a:t> healthy and rewarding relationships with diverse individuals and groups.</a:t>
            </a:r>
          </a:p>
          <a:p>
            <a:pPr marL="457200" indent="-457200">
              <a:spcAft>
                <a:spcPts val="600"/>
              </a:spcAft>
              <a:buClr>
                <a:schemeClr val="accent1">
                  <a:lumMod val="60000"/>
                  <a:lumOff val="40000"/>
                </a:schemeClr>
              </a:buClr>
              <a:buFont typeface="Arial" charset="0"/>
              <a:buChar char="•"/>
            </a:pPr>
            <a:r>
              <a:rPr lang="en-US" b="1" dirty="0"/>
              <a:t>Responsible decision-making:</a:t>
            </a:r>
            <a:r>
              <a:rPr lang="en-US" dirty="0"/>
              <a:t> Ability to make </a:t>
            </a:r>
            <a:r>
              <a:rPr lang="en-US" i="1" dirty="0"/>
              <a:t>constructive</a:t>
            </a:r>
            <a:r>
              <a:rPr lang="en-US" dirty="0"/>
              <a:t> and </a:t>
            </a:r>
            <a:r>
              <a:rPr lang="en-US" i="1" dirty="0"/>
              <a:t>respectful</a:t>
            </a:r>
            <a:r>
              <a:rPr lang="en-US" dirty="0"/>
              <a:t> choices about personal behavior and social interactions.</a:t>
            </a:r>
          </a:p>
          <a:p>
            <a:pPr marL="457200" indent="-457200">
              <a:buClr>
                <a:schemeClr val="accent1">
                  <a:lumMod val="60000"/>
                  <a:lumOff val="40000"/>
                </a:schemeClr>
              </a:buClr>
              <a:buFont typeface="Arial" charset="0"/>
              <a:buChar char="•"/>
            </a:pPr>
            <a:r>
              <a:rPr lang="en-US" dirty="0"/>
              <a:t>The core five social emotional learning competencies as identified by the </a:t>
            </a:r>
            <a:r>
              <a:rPr lang="en-US" b="1" dirty="0"/>
              <a:t>Collaborative for Academic, Social, and Emotional Learning </a:t>
            </a:r>
            <a:r>
              <a:rPr lang="en-US" dirty="0"/>
              <a:t>(CASEL, 2013). See: http://</a:t>
            </a:r>
            <a:r>
              <a:rPr lang="en-US" dirty="0" err="1"/>
              <a:t>www.casel.org</a:t>
            </a:r>
            <a:endParaRPr lang="en-US" dirty="0"/>
          </a:p>
          <a:p>
            <a:pPr eaLnBrk="1" hangingPunct="1">
              <a:buFont typeface="Wingdings" pitchFamily="2" charset="2"/>
              <a:buChar char="q"/>
            </a:pPr>
            <a:endParaRPr lang="en-US" altLang="en-US" sz="2000" dirty="0"/>
          </a:p>
        </p:txBody>
      </p:sp>
    </p:spTree>
    <p:extLst>
      <p:ext uri="{BB962C8B-B14F-4D97-AF65-F5344CB8AC3E}">
        <p14:creationId xmlns:p14="http://schemas.microsoft.com/office/powerpoint/2010/main" val="987987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b="1"/>
              <a:t>Social-Emotional Learning (SEL)</a:t>
            </a:r>
          </a:p>
        </p:txBody>
      </p:sp>
      <p:sp>
        <p:nvSpPr>
          <p:cNvPr id="15363" name="Content Placeholder 2"/>
          <p:cNvSpPr>
            <a:spLocks noGrp="1"/>
          </p:cNvSpPr>
          <p:nvPr>
            <p:ph type="body" sz="quarter" idx="11"/>
          </p:nvPr>
        </p:nvSpPr>
        <p:spPr>
          <a:xfrm>
            <a:off x="304800" y="1390939"/>
            <a:ext cx="7848600" cy="4648200"/>
          </a:xfrm>
        </p:spPr>
        <p:txBody>
          <a:bodyPr>
            <a:normAutofit lnSpcReduction="10000"/>
          </a:bodyPr>
          <a:lstStyle/>
          <a:p>
            <a:pPr marL="457200" indent="-457200">
              <a:buClr>
                <a:srgbClr val="FFC000"/>
              </a:buClr>
              <a:buFont typeface="Arial" panose="020B0604020202020204" pitchFamily="34" charset="0"/>
              <a:buChar char="•"/>
            </a:pPr>
            <a:r>
              <a:rPr lang="en-US" altLang="en-US" dirty="0"/>
              <a:t>SEL focuses on the systematic development of a core set of social and emotional skills that help youth more effectively handle life challenges, make better decisions, and thrive in both their learning and their social environments through a climate that supports the practicing of skills. </a:t>
            </a:r>
          </a:p>
          <a:p>
            <a:pPr marL="457200" indent="-457200">
              <a:buClr>
                <a:srgbClr val="FFC000"/>
              </a:buClr>
              <a:buFont typeface="Arial" panose="020B0604020202020204" pitchFamily="34" charset="0"/>
              <a:buChar char="•"/>
            </a:pPr>
            <a:r>
              <a:rPr lang="en-US" altLang="en-US" dirty="0"/>
              <a:t>A meta-analysis of  213 programs found that if a school implements a quality SEL curriculum, they can expect better student behavior and an 11 percentile increase in test scores </a:t>
            </a:r>
            <a:r>
              <a:rPr lang="en-US" altLang="en-US" sz="2000" dirty="0"/>
              <a:t>(</a:t>
            </a:r>
            <a:r>
              <a:rPr lang="en-US" altLang="en-US" sz="2000" dirty="0" err="1"/>
              <a:t>Durlak</a:t>
            </a:r>
            <a:r>
              <a:rPr lang="en-US" altLang="en-US" sz="2000" dirty="0"/>
              <a:t>, </a:t>
            </a:r>
            <a:r>
              <a:rPr lang="en-US" altLang="en-US" sz="2000" dirty="0" err="1"/>
              <a:t>Weissberg</a:t>
            </a:r>
            <a:r>
              <a:rPr lang="en-US" altLang="en-US" sz="2000" dirty="0"/>
              <a:t>, </a:t>
            </a:r>
            <a:r>
              <a:rPr lang="en-US" altLang="en-US" sz="2000" dirty="0" err="1"/>
              <a:t>Dymnicki</a:t>
            </a:r>
            <a:r>
              <a:rPr lang="en-US" altLang="en-US" sz="2000" dirty="0"/>
              <a:t>, Taylor, &amp; </a:t>
            </a:r>
            <a:r>
              <a:rPr lang="en-US" altLang="en-US" sz="2000" dirty="0" err="1"/>
              <a:t>Schellinger</a:t>
            </a:r>
            <a:r>
              <a:rPr lang="en-US" altLang="en-US" sz="2000" dirty="0"/>
              <a:t>, 2011). </a:t>
            </a:r>
            <a:endParaRPr lang="en-US" altLang="en-US" dirty="0"/>
          </a:p>
          <a:p>
            <a:endParaRPr lang="en-US" altLang="en-US" dirty="0"/>
          </a:p>
        </p:txBody>
      </p:sp>
      <p:sp>
        <p:nvSpPr>
          <p:cNvPr id="15364" name="Footer Placeholder 3"/>
          <p:cNvSpPr>
            <a:spLocks noGrp="1"/>
          </p:cNvSpPr>
          <p:nvPr>
            <p:ph type="ftr" sz="quarter" idx="4294967295"/>
          </p:nvPr>
        </p:nvSpPr>
        <p:spPr bwMode="auto">
          <a:xfrm>
            <a:off x="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fld id="{D311FD04-B17F-435C-A686-2B52EE6EC712}" type="slidenum">
              <a:rPr lang="en-US" altLang="en-US" sz="1400" smtClean="0">
                <a:solidFill>
                  <a:schemeClr val="tx2"/>
                </a:solidFill>
                <a:latin typeface="Arial" charset="0"/>
              </a:rPr>
              <a:pPr eaLnBrk="1" hangingPunct="1">
                <a:spcBef>
                  <a:spcPct val="0"/>
                </a:spcBef>
                <a:buClrTx/>
                <a:buSzTx/>
                <a:buFontTx/>
                <a:buNone/>
              </a:pPr>
              <a:t>61</a:t>
            </a:fld>
            <a:endParaRPr lang="en-US" altLang="en-US" sz="1400">
              <a:solidFill>
                <a:schemeClr val="tx2"/>
              </a:solidFill>
              <a:latin typeface="Arial" charset="0"/>
            </a:endParaRPr>
          </a:p>
        </p:txBody>
      </p:sp>
    </p:spTree>
    <p:extLst>
      <p:ext uri="{BB962C8B-B14F-4D97-AF65-F5344CB8AC3E}">
        <p14:creationId xmlns:p14="http://schemas.microsoft.com/office/powerpoint/2010/main" val="2132040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04157" y="510074"/>
            <a:ext cx="7848600" cy="685800"/>
          </a:xfrm>
        </p:spPr>
        <p:txBody>
          <a:bodyPr/>
          <a:lstStyle/>
          <a:p>
            <a:r>
              <a:rPr lang="en-US" altLang="en-US" sz="3600" b="1" dirty="0"/>
              <a:t>Taylor et al. (2017) Meta-analysis</a:t>
            </a:r>
          </a:p>
        </p:txBody>
      </p:sp>
      <p:sp>
        <p:nvSpPr>
          <p:cNvPr id="15363" name="Content Placeholder 2"/>
          <p:cNvSpPr>
            <a:spLocks noGrp="1"/>
          </p:cNvSpPr>
          <p:nvPr>
            <p:ph type="body" sz="quarter" idx="11"/>
          </p:nvPr>
        </p:nvSpPr>
        <p:spPr>
          <a:xfrm>
            <a:off x="304800" y="1708150"/>
            <a:ext cx="8447314" cy="4648200"/>
          </a:xfrm>
        </p:spPr>
        <p:txBody>
          <a:bodyPr>
            <a:normAutofit/>
          </a:bodyPr>
          <a:lstStyle/>
          <a:p>
            <a:pPr>
              <a:buFont typeface="Arial" charset="0"/>
              <a:buChar char="•"/>
            </a:pPr>
            <a:r>
              <a:rPr lang="en-US" dirty="0"/>
              <a:t>Meta-analysis of 82 school-based, universal social </a:t>
            </a:r>
          </a:p>
          <a:p>
            <a:pPr marL="0" indent="0"/>
            <a:r>
              <a:rPr lang="en-US" dirty="0"/>
              <a:t>     and emotional learning (SEL) interventions involving   </a:t>
            </a:r>
          </a:p>
          <a:p>
            <a:pPr marL="0" indent="0"/>
            <a:r>
              <a:rPr lang="en-US" dirty="0"/>
              <a:t>     97,406 K-12 students </a:t>
            </a:r>
          </a:p>
          <a:p>
            <a:pPr>
              <a:buFont typeface="Arial" charset="0"/>
              <a:buChar char="•"/>
            </a:pPr>
            <a:r>
              <a:rPr lang="en-US" dirty="0"/>
              <a:t>Follow-up outcomes demonstrates SEL’s enhancement of positive youth development, including prosocial behaviors.</a:t>
            </a:r>
          </a:p>
        </p:txBody>
      </p:sp>
      <p:sp>
        <p:nvSpPr>
          <p:cNvPr id="15364" name="Footer Placeholder 3"/>
          <p:cNvSpPr>
            <a:spLocks noGrp="1"/>
          </p:cNvSpPr>
          <p:nvPr>
            <p:ph type="ftr" sz="quarter" idx="4294967295"/>
          </p:nvPr>
        </p:nvSpPr>
        <p:spPr bwMode="auto">
          <a:xfrm>
            <a:off x="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fld id="{D311FD04-B17F-435C-A686-2B52EE6EC712}" type="slidenum">
              <a:rPr lang="en-US" altLang="en-US" sz="1400" smtClean="0">
                <a:solidFill>
                  <a:schemeClr val="tx2"/>
                </a:solidFill>
                <a:latin typeface="Arial" charset="0"/>
              </a:rPr>
              <a:pPr eaLnBrk="1" hangingPunct="1">
                <a:spcBef>
                  <a:spcPct val="0"/>
                </a:spcBef>
                <a:buClrTx/>
                <a:buSzTx/>
                <a:buFontTx/>
                <a:buNone/>
              </a:pPr>
              <a:t>62</a:t>
            </a:fld>
            <a:endParaRPr lang="en-US" altLang="en-US" sz="1400">
              <a:solidFill>
                <a:schemeClr val="tx2"/>
              </a:solidFill>
              <a:latin typeface="Arial" charset="0"/>
            </a:endParaRPr>
          </a:p>
        </p:txBody>
      </p:sp>
    </p:spTree>
    <p:extLst>
      <p:ext uri="{BB962C8B-B14F-4D97-AF65-F5344CB8AC3E}">
        <p14:creationId xmlns:p14="http://schemas.microsoft.com/office/powerpoint/2010/main" val="12297314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07264" y="278638"/>
            <a:ext cx="8522208" cy="685800"/>
          </a:xfrm>
        </p:spPr>
        <p:txBody>
          <a:bodyPr>
            <a:normAutofit/>
          </a:bodyPr>
          <a:lstStyle/>
          <a:p>
            <a:pPr eaLnBrk="1" fontAlgn="auto" hangingPunct="1">
              <a:spcAft>
                <a:spcPts val="0"/>
              </a:spcAft>
              <a:defRPr/>
            </a:pPr>
            <a:r>
              <a:rPr lang="en-US" sz="3200" b="1" dirty="0"/>
              <a:t>Social Emotional Learning and Future </a:t>
            </a:r>
            <a:r>
              <a:rPr lang="en-US" sz="3200" dirty="0"/>
              <a:t>H</a:t>
            </a:r>
            <a:r>
              <a:rPr lang="en-US" sz="3200" b="1" dirty="0"/>
              <a:t>ealth</a:t>
            </a:r>
          </a:p>
        </p:txBody>
      </p:sp>
      <p:sp>
        <p:nvSpPr>
          <p:cNvPr id="14340" name="Content Placeholder 2"/>
          <p:cNvSpPr>
            <a:spLocks noGrp="1"/>
          </p:cNvSpPr>
          <p:nvPr>
            <p:ph type="body" sz="quarter" idx="11"/>
          </p:nvPr>
        </p:nvSpPr>
        <p:spPr>
          <a:xfrm>
            <a:off x="207264" y="970624"/>
            <a:ext cx="8192153" cy="5385726"/>
          </a:xfrm>
        </p:spPr>
        <p:txBody>
          <a:bodyPr>
            <a:normAutofit/>
          </a:bodyPr>
          <a:lstStyle/>
          <a:p>
            <a:pPr lvl="0">
              <a:buClr>
                <a:srgbClr val="FFC000"/>
              </a:buClr>
              <a:buFont typeface="Arial" panose="020B0604020202020204" pitchFamily="34" charset="0"/>
              <a:buChar char="•"/>
            </a:pPr>
            <a:endParaRPr lang="en-US" sz="2500" dirty="0">
              <a:solidFill>
                <a:srgbClr val="000000"/>
              </a:solidFill>
            </a:endParaRPr>
          </a:p>
          <a:p>
            <a:pPr lvl="0">
              <a:buClr>
                <a:srgbClr val="FFC000"/>
              </a:buClr>
              <a:buFont typeface="Arial" panose="020B0604020202020204" pitchFamily="34" charset="0"/>
              <a:buChar char="•"/>
            </a:pPr>
            <a:r>
              <a:rPr lang="en-US" sz="2500" dirty="0">
                <a:solidFill>
                  <a:srgbClr val="000000"/>
                </a:solidFill>
              </a:rPr>
              <a:t>“Non-cognitive ability to self-control in childhood was predictive of adult outcomes ranging from physical health to crime </a:t>
            </a:r>
            <a:r>
              <a:rPr lang="es-US" sz="2500" dirty="0">
                <a:solidFill>
                  <a:srgbClr val="000000"/>
                </a:solidFill>
              </a:rPr>
              <a:t>to substance abuse.” </a:t>
            </a:r>
          </a:p>
          <a:p>
            <a:pPr lvl="0" algn="r"/>
            <a:r>
              <a:rPr lang="en-US" sz="1700" dirty="0">
                <a:solidFill>
                  <a:srgbClr val="000000"/>
                </a:solidFill>
              </a:rPr>
              <a:t>(Moffitt et al. , 2011, as cited in Jones et al., 2015)</a:t>
            </a:r>
          </a:p>
          <a:p>
            <a:pPr marL="0" lvl="0" indent="0">
              <a:buClr>
                <a:srgbClr val="FFC000"/>
              </a:buClr>
            </a:pPr>
            <a:endParaRPr lang="en-US" sz="1500" dirty="0">
              <a:solidFill>
                <a:srgbClr val="000000"/>
              </a:solidFill>
            </a:endParaRPr>
          </a:p>
          <a:p>
            <a:pPr marL="0" lvl="0" indent="0">
              <a:buClr>
                <a:srgbClr val="FFC000"/>
              </a:buClr>
            </a:pPr>
            <a:endParaRPr lang="en-US" sz="1500" dirty="0">
              <a:solidFill>
                <a:srgbClr val="000000"/>
              </a:solidFill>
            </a:endParaRPr>
          </a:p>
          <a:p>
            <a:pPr>
              <a:buClr>
                <a:srgbClr val="FFC000"/>
              </a:buClr>
              <a:buFont typeface="Arial" panose="020B0604020202020204" pitchFamily="34" charset="0"/>
              <a:buChar char="•"/>
            </a:pPr>
            <a:r>
              <a:rPr lang="en-US" sz="2500" dirty="0">
                <a:solidFill>
                  <a:srgbClr val="000000"/>
                </a:solidFill>
              </a:rPr>
              <a:t>Jones et al.(2015) found statistically significant associations between teacher’s measured Social Emotional Skills during kindergarten and young adults outcomes in education, employment, criminal activity, substance use, and mental health.</a:t>
            </a:r>
          </a:p>
          <a:p>
            <a:pPr marL="0" indent="0">
              <a:buClr>
                <a:srgbClr val="FFC000"/>
              </a:buClr>
            </a:pPr>
            <a:endParaRPr lang="en-US" sz="2500" dirty="0">
              <a:solidFill>
                <a:srgbClr val="000000"/>
              </a:solidFill>
            </a:endParaRPr>
          </a:p>
        </p:txBody>
      </p:sp>
    </p:spTree>
    <p:extLst>
      <p:ext uri="{BB962C8B-B14F-4D97-AF65-F5344CB8AC3E}">
        <p14:creationId xmlns:p14="http://schemas.microsoft.com/office/powerpoint/2010/main" val="1661798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1707"/>
            <a:ext cx="7848600" cy="685800"/>
          </a:xfrm>
        </p:spPr>
        <p:txBody>
          <a:bodyPr/>
          <a:lstStyle/>
          <a:p>
            <a:r>
              <a:rPr lang="en-US" sz="3200" dirty="0"/>
              <a:t>Impact of SEL programs for early childhood populations</a:t>
            </a:r>
          </a:p>
        </p:txBody>
      </p:sp>
      <p:sp>
        <p:nvSpPr>
          <p:cNvPr id="3" name="Text Placeholder 2"/>
          <p:cNvSpPr>
            <a:spLocks noGrp="1"/>
          </p:cNvSpPr>
          <p:nvPr>
            <p:ph type="body" sz="quarter" idx="11"/>
          </p:nvPr>
        </p:nvSpPr>
        <p:spPr>
          <a:xfrm>
            <a:off x="304800" y="1385147"/>
            <a:ext cx="7973568" cy="5303520"/>
          </a:xfrm>
        </p:spPr>
        <p:txBody>
          <a:bodyPr>
            <a:normAutofit fontScale="55000" lnSpcReduction="20000"/>
          </a:bodyPr>
          <a:lstStyle/>
          <a:p>
            <a:pPr marL="0" indent="0">
              <a:buClr>
                <a:srgbClr val="FFC000"/>
              </a:buClr>
            </a:pPr>
            <a:r>
              <a:rPr lang="en-US" sz="3100" dirty="0"/>
              <a:t> </a:t>
            </a:r>
            <a:r>
              <a:rPr lang="en-US" sz="4000" u="sng" dirty="0"/>
              <a:t>SEL curriculum had the greatest effect compared with controls on:</a:t>
            </a:r>
          </a:p>
          <a:p>
            <a:pPr>
              <a:buClr>
                <a:srgbClr val="FFC000"/>
              </a:buClr>
              <a:buFont typeface="Arial" panose="020B0604020202020204" pitchFamily="34" charset="0"/>
              <a:buChar char="•"/>
            </a:pPr>
            <a:r>
              <a:rPr lang="en-US" sz="4500" dirty="0"/>
              <a:t>Children’s skills related to social competence and behavior regulation (effect size range  0.21– 0.41)</a:t>
            </a:r>
          </a:p>
          <a:p>
            <a:pPr>
              <a:buClr>
                <a:srgbClr val="FFC000"/>
              </a:buClr>
              <a:buFont typeface="Arial" panose="020B0604020202020204" pitchFamily="34" charset="0"/>
              <a:buChar char="•"/>
            </a:pPr>
            <a:r>
              <a:rPr lang="en-US" sz="4500" dirty="0"/>
              <a:t>Emotion understanding (effect size range  0.25– 0.48)   </a:t>
            </a:r>
          </a:p>
          <a:p>
            <a:pPr marL="0" indent="0" algn="r">
              <a:buClr>
                <a:srgbClr val="FFC000"/>
              </a:buClr>
            </a:pPr>
            <a:r>
              <a:rPr lang="en-US" sz="3600" dirty="0"/>
              <a:t>(Landry et al., 2014).</a:t>
            </a:r>
          </a:p>
          <a:p>
            <a:pPr marL="0" indent="0">
              <a:buClr>
                <a:srgbClr val="FFC000"/>
              </a:buClr>
            </a:pPr>
            <a:endParaRPr lang="en-US" sz="3100" dirty="0"/>
          </a:p>
          <a:p>
            <a:pPr marL="0" indent="0">
              <a:buClr>
                <a:srgbClr val="FFC000"/>
              </a:buClr>
            </a:pPr>
            <a:r>
              <a:rPr lang="en-US" sz="4000" u="sng" dirty="0"/>
              <a:t>A Mindfulness program targeting the development of SEL skills resulted in:</a:t>
            </a:r>
          </a:p>
          <a:p>
            <a:pPr>
              <a:buClr>
                <a:srgbClr val="FFC000"/>
              </a:buClr>
              <a:buFont typeface="Arial" panose="020B0604020202020204" pitchFamily="34" charset="0"/>
              <a:buChar char="•"/>
            </a:pPr>
            <a:r>
              <a:rPr lang="es-US" sz="4500" dirty="0"/>
              <a:t>A 24% </a:t>
            </a:r>
            <a:r>
              <a:rPr lang="en-US" sz="4500" dirty="0"/>
              <a:t>gain in peer-nominated positive social behaviors.</a:t>
            </a:r>
          </a:p>
          <a:p>
            <a:pPr>
              <a:buClr>
                <a:srgbClr val="FFC000"/>
              </a:buClr>
              <a:buFont typeface="Arial" panose="020B0604020202020204" pitchFamily="34" charset="0"/>
              <a:buChar char="•"/>
            </a:pPr>
            <a:r>
              <a:rPr lang="en-US" sz="4500" dirty="0"/>
              <a:t>A gain of 15% in math achievement.</a:t>
            </a:r>
          </a:p>
          <a:p>
            <a:pPr>
              <a:buClr>
                <a:srgbClr val="FFC000"/>
              </a:buClr>
              <a:buFont typeface="Arial" panose="020B0604020202020204" pitchFamily="34" charset="0"/>
              <a:buChar char="•"/>
            </a:pPr>
            <a:r>
              <a:rPr lang="en-US" sz="4500" dirty="0"/>
              <a:t>A gain of 20% in self-reported well-being and pro-sociality.</a:t>
            </a:r>
          </a:p>
          <a:p>
            <a:pPr>
              <a:buClr>
                <a:srgbClr val="FFC000"/>
              </a:buClr>
              <a:buFont typeface="Arial" panose="020B0604020202020204" pitchFamily="34" charset="0"/>
              <a:buChar char="•"/>
            </a:pPr>
            <a:r>
              <a:rPr lang="en-US" sz="4500" dirty="0"/>
              <a:t>A reduction of 24% in peer-nominated aggressive behaviors.</a:t>
            </a:r>
          </a:p>
          <a:p>
            <a:pPr marL="0" indent="0" algn="r">
              <a:buClr>
                <a:srgbClr val="FFC000"/>
              </a:buClr>
            </a:pPr>
            <a:r>
              <a:rPr lang="es-US" sz="3300" dirty="0"/>
              <a:t>(</a:t>
            </a:r>
            <a:r>
              <a:rPr lang="es-US" sz="3300" dirty="0" err="1"/>
              <a:t>Schonert-Reichl</a:t>
            </a:r>
            <a:r>
              <a:rPr lang="es-US" sz="3300" dirty="0"/>
              <a:t> et al., 2015</a:t>
            </a:r>
            <a:r>
              <a:rPr lang="en-US" sz="3300" dirty="0"/>
              <a:t> )</a:t>
            </a:r>
          </a:p>
          <a:p>
            <a:pPr marL="0" indent="0">
              <a:buClr>
                <a:srgbClr val="FFC000"/>
              </a:buClr>
            </a:pPr>
            <a:endParaRPr lang="en-US" sz="4500" dirty="0"/>
          </a:p>
        </p:txBody>
      </p:sp>
    </p:spTree>
    <p:extLst>
      <p:ext uri="{BB962C8B-B14F-4D97-AF65-F5344CB8AC3E}">
        <p14:creationId xmlns:p14="http://schemas.microsoft.com/office/powerpoint/2010/main" val="1700645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pPr algn="ctr">
              <a:defRPr/>
            </a:pPr>
            <a:r>
              <a:rPr lang="en-US" sz="2700" dirty="0"/>
              <a:t>MULTI-SITE EVALUATION OF SECOND STEP:  </a:t>
            </a:r>
            <a:br>
              <a:rPr lang="en-US" sz="2700" dirty="0"/>
            </a:br>
            <a:r>
              <a:rPr lang="en-US" sz="2700" dirty="0"/>
              <a:t>STUDENT SUCCESS THROUGH PREVENTION </a:t>
            </a:r>
            <a:br>
              <a:rPr lang="en-US" sz="2700" dirty="0"/>
            </a:br>
            <a:r>
              <a:rPr lang="en-US" sz="2700" dirty="0"/>
              <a:t>(SECOND STEP – SSTP) </a:t>
            </a:r>
            <a:br>
              <a:rPr lang="en-US" sz="2700" dirty="0"/>
            </a:br>
            <a:r>
              <a:rPr lang="en-US" sz="2700" dirty="0"/>
              <a:t> IN PREVENTING AGGRESSION, BULLYING, &amp; SEXUAL VIOLENCE</a:t>
            </a:r>
            <a:r>
              <a:rPr lang="en-US" sz="2200" b="1" dirty="0"/>
              <a:t/>
            </a:r>
            <a:br>
              <a:rPr lang="en-US" sz="2200" b="1" dirty="0"/>
            </a:br>
            <a:r>
              <a:rPr lang="en-US" sz="2900" b="1" dirty="0"/>
              <a:t/>
            </a:r>
            <a:br>
              <a:rPr lang="en-US" sz="2900" b="1" dirty="0"/>
            </a:br>
            <a:endParaRPr lang="en-US" sz="2200" dirty="0"/>
          </a:p>
        </p:txBody>
      </p:sp>
      <p:sp>
        <p:nvSpPr>
          <p:cNvPr id="49155" name="Rectangle 3"/>
          <p:cNvSpPr>
            <a:spLocks noGrp="1" noChangeArrowheads="1"/>
          </p:cNvSpPr>
          <p:nvPr>
            <p:ph type="body" sz="quarter" idx="11"/>
          </p:nvPr>
        </p:nvSpPr>
        <p:spPr/>
        <p:txBody>
          <a:bodyPr lIns="90488" tIns="44450" rIns="90488" bIns="44450">
            <a:normAutofit/>
          </a:bodyPr>
          <a:lstStyle/>
          <a:p>
            <a:pPr marL="63500" algn="ctr" eaLnBrk="1" hangingPunct="1">
              <a:lnSpc>
                <a:spcPct val="80000"/>
              </a:lnSpc>
              <a:defRPr/>
            </a:pPr>
            <a:endParaRPr lang="en-US" sz="1400" b="1" dirty="0"/>
          </a:p>
          <a:p>
            <a:pPr marL="63500" algn="ctr" eaLnBrk="1" hangingPunct="1">
              <a:lnSpc>
                <a:spcPct val="80000"/>
              </a:lnSpc>
              <a:defRPr/>
            </a:pPr>
            <a:endParaRPr lang="en-US" sz="1400" b="1" dirty="0"/>
          </a:p>
          <a:p>
            <a:pPr marL="63500" algn="ctr" eaLnBrk="1" hangingPunct="1">
              <a:lnSpc>
                <a:spcPct val="80000"/>
              </a:lnSpc>
              <a:defRPr/>
            </a:pPr>
            <a:endParaRPr lang="en-US" sz="1400" b="1" dirty="0"/>
          </a:p>
          <a:p>
            <a:pPr marL="63500" algn="ctr" eaLnBrk="1" hangingPunct="1">
              <a:lnSpc>
                <a:spcPct val="80000"/>
              </a:lnSpc>
              <a:defRPr/>
            </a:pPr>
            <a:r>
              <a:rPr lang="en-US" sz="1400" b="1" dirty="0"/>
              <a:t>Dorothy L. </a:t>
            </a:r>
            <a:r>
              <a:rPr lang="en-US" sz="1400" b="1" dirty="0" err="1"/>
              <a:t>Espelage</a:t>
            </a:r>
            <a:r>
              <a:rPr lang="en-US" sz="1400" b="1" dirty="0"/>
              <a:t>, Ph.D.</a:t>
            </a:r>
          </a:p>
          <a:p>
            <a:pPr marL="63500" algn="ctr" eaLnBrk="1" hangingPunct="1">
              <a:lnSpc>
                <a:spcPct val="80000"/>
              </a:lnSpc>
              <a:defRPr/>
            </a:pPr>
            <a:r>
              <a:rPr lang="en-US" sz="1400" b="1" dirty="0"/>
              <a:t>Professor, Psychology, </a:t>
            </a:r>
          </a:p>
          <a:p>
            <a:pPr marL="63500" algn="ctr" eaLnBrk="1" hangingPunct="1">
              <a:lnSpc>
                <a:spcPct val="80000"/>
              </a:lnSpc>
              <a:defRPr/>
            </a:pPr>
            <a:r>
              <a:rPr lang="en-US" sz="1400" b="1" dirty="0"/>
              <a:t>University of Florida</a:t>
            </a:r>
          </a:p>
          <a:p>
            <a:pPr marL="63500" algn="ctr" eaLnBrk="1" hangingPunct="1">
              <a:lnSpc>
                <a:spcPct val="80000"/>
              </a:lnSpc>
              <a:defRPr/>
            </a:pPr>
            <a:endParaRPr lang="en-US" sz="1400" b="1" dirty="0"/>
          </a:p>
          <a:p>
            <a:pPr marL="63500" algn="ctr" eaLnBrk="1" hangingPunct="1">
              <a:lnSpc>
                <a:spcPct val="80000"/>
              </a:lnSpc>
              <a:defRPr/>
            </a:pPr>
            <a:r>
              <a:rPr lang="en-US" sz="1400" b="1" dirty="0"/>
              <a:t>Sabina Low, Ph.D.,</a:t>
            </a:r>
          </a:p>
          <a:p>
            <a:pPr marL="63500" algn="ctr" eaLnBrk="1" hangingPunct="1">
              <a:lnSpc>
                <a:spcPct val="80000"/>
              </a:lnSpc>
              <a:defRPr/>
            </a:pPr>
            <a:r>
              <a:rPr lang="en-US" sz="1400" b="1" dirty="0"/>
              <a:t>Arizona State University</a:t>
            </a:r>
          </a:p>
          <a:p>
            <a:pPr marL="63500" algn="ctr" eaLnBrk="1" hangingPunct="1">
              <a:lnSpc>
                <a:spcPct val="80000"/>
              </a:lnSpc>
              <a:defRPr/>
            </a:pPr>
            <a:r>
              <a:rPr lang="en-US" sz="1400" b="1" dirty="0"/>
              <a:t>Josh </a:t>
            </a:r>
            <a:r>
              <a:rPr lang="en-US" sz="1400" b="1" dirty="0" err="1"/>
              <a:t>Polanin</a:t>
            </a:r>
            <a:r>
              <a:rPr lang="en-US" sz="1400" b="1" dirty="0"/>
              <a:t>, M.A., DSG</a:t>
            </a:r>
          </a:p>
          <a:p>
            <a:pPr marL="63500" algn="ctr" eaLnBrk="1" hangingPunct="1">
              <a:lnSpc>
                <a:spcPct val="80000"/>
              </a:lnSpc>
              <a:defRPr/>
            </a:pPr>
            <a:r>
              <a:rPr lang="en-US" sz="1400" b="1" dirty="0"/>
              <a:t>Eric Brown, Ph.D., University of Miami   </a:t>
            </a:r>
          </a:p>
          <a:p>
            <a:pPr marL="63500" eaLnBrk="1" hangingPunct="1">
              <a:lnSpc>
                <a:spcPct val="80000"/>
              </a:lnSpc>
              <a:defRPr/>
            </a:pPr>
            <a:endParaRPr lang="en-US" sz="2400" b="1" dirty="0"/>
          </a:p>
          <a:p>
            <a:pPr marL="63500" algn="ctr" eaLnBrk="1" hangingPunct="1">
              <a:lnSpc>
                <a:spcPct val="80000"/>
              </a:lnSpc>
              <a:defRPr/>
            </a:pPr>
            <a:r>
              <a:rPr lang="en-US" sz="1400" b="1" i="1" dirty="0">
                <a:solidFill>
                  <a:schemeClr val="tx1"/>
                </a:solidFill>
              </a:rPr>
              <a:t>Journal of Adolescent Health (2013), Journal of Applied Developmental Psychology (2015); </a:t>
            </a:r>
          </a:p>
          <a:p>
            <a:pPr marL="63500" algn="ctr" eaLnBrk="1" hangingPunct="1">
              <a:lnSpc>
                <a:spcPct val="80000"/>
              </a:lnSpc>
              <a:defRPr/>
            </a:pPr>
            <a:r>
              <a:rPr lang="en-US" sz="1400" b="1" i="1" dirty="0">
                <a:solidFill>
                  <a:schemeClr val="tx1"/>
                </a:solidFill>
              </a:rPr>
              <a:t>School Psychology Review (</a:t>
            </a:r>
            <a:r>
              <a:rPr lang="en-US" sz="1400" b="1" i="1" dirty="0"/>
              <a:t>2015</a:t>
            </a:r>
            <a:r>
              <a:rPr lang="en-US" sz="1400" b="1" i="1" dirty="0">
                <a:solidFill>
                  <a:schemeClr val="tx1"/>
                </a:solidFill>
              </a:rPr>
              <a:t>)</a:t>
            </a:r>
            <a:endParaRPr lang="en-US" sz="1000" b="1" dirty="0">
              <a:solidFill>
                <a:schemeClr val="tx1"/>
              </a:solidFill>
            </a:endParaRPr>
          </a:p>
        </p:txBody>
      </p:sp>
      <p:sp>
        <p:nvSpPr>
          <p:cNvPr id="37892" name="Rectangle 4"/>
          <p:cNvSpPr>
            <a:spLocks noChangeArrowheads="1"/>
          </p:cNvSpPr>
          <p:nvPr/>
        </p:nvSpPr>
        <p:spPr bwMode="auto">
          <a:xfrm>
            <a:off x="838200" y="4114800"/>
            <a:ext cx="7772400" cy="1447800"/>
          </a:xfrm>
          <a:prstGeom prst="rect">
            <a:avLst/>
          </a:prstGeom>
          <a:noFill/>
          <a:ln w="12700">
            <a:noFill/>
            <a:miter lim="800000"/>
            <a:headEnd/>
            <a:tailEnd/>
          </a:ln>
          <a:effectLst/>
        </p:spPr>
        <p:txBody>
          <a:bodyPr lIns="90488" tIns="44450" rIns="90488" bIns="44450" anchor="ctr"/>
          <a:lstStyle/>
          <a:p>
            <a:pPr algn="ctr">
              <a:defRPr/>
            </a:pPr>
            <a:r>
              <a:rPr lang="en-US" sz="4000">
                <a:solidFill>
                  <a:srgbClr val="FAFD00"/>
                </a:solidFill>
                <a:effectLst>
                  <a:outerShdw blurRad="38100" dist="38100" dir="2700000" algn="tl">
                    <a:srgbClr val="000000"/>
                  </a:outerShdw>
                </a:effectLst>
                <a:latin typeface="Arial" charset="0"/>
              </a:rPr>
              <a:t/>
            </a:r>
            <a:br>
              <a:rPr lang="en-US" sz="4000">
                <a:solidFill>
                  <a:srgbClr val="FAFD00"/>
                </a:solidFill>
                <a:effectLst>
                  <a:outerShdw blurRad="38100" dist="38100" dir="2700000" algn="tl">
                    <a:srgbClr val="000000"/>
                  </a:outerShdw>
                </a:effectLst>
                <a:latin typeface="Arial" charset="0"/>
              </a:rPr>
            </a:br>
            <a:r>
              <a:rPr lang="en-US" sz="3200">
                <a:effectLst>
                  <a:outerShdw blurRad="38100" dist="38100" dir="2700000" algn="tl">
                    <a:srgbClr val="000000"/>
                  </a:outerShdw>
                </a:effectLst>
                <a:latin typeface="Arial" charset="0"/>
              </a:rPr>
              <a:t/>
            </a:r>
            <a:br>
              <a:rPr lang="en-US" sz="3200">
                <a:effectLst>
                  <a:outerShdw blurRad="38100" dist="38100" dir="2700000" algn="tl">
                    <a:srgbClr val="000000"/>
                  </a:outerShdw>
                </a:effectLst>
                <a:latin typeface="Arial" charset="0"/>
              </a:rPr>
            </a:br>
            <a:endParaRPr lang="en-US" sz="3200">
              <a:effectLst>
                <a:outerShdw blurRad="38100" dist="38100" dir="2700000" algn="tl">
                  <a:srgbClr val="000000"/>
                </a:outerShdw>
              </a:effectLst>
              <a:latin typeface="Arial" charset="0"/>
            </a:endParaRPr>
          </a:p>
          <a:p>
            <a:pPr algn="ctr">
              <a:defRPr/>
            </a:pPr>
            <a:endParaRPr lang="en-US" sz="3200">
              <a:effectLst>
                <a:outerShdw blurRad="38100" dist="38100" dir="2700000" algn="tl">
                  <a:srgbClr val="000000"/>
                </a:outerShdw>
              </a:effectLst>
              <a:latin typeface="Arial" charset="0"/>
            </a:endParaRPr>
          </a:p>
          <a:p>
            <a:pPr algn="ctr">
              <a:defRPr/>
            </a:pPr>
            <a:endParaRPr lang="en-US" sz="3200">
              <a:effectLst>
                <a:outerShdw blurRad="38100" dist="38100" dir="2700000" algn="tl">
                  <a:srgbClr val="000000"/>
                </a:outerShdw>
              </a:effectLst>
              <a:latin typeface="Arial" charset="0"/>
            </a:endParaRPr>
          </a:p>
          <a:p>
            <a:pPr algn="ctr">
              <a:defRPr/>
            </a:pPr>
            <a:endParaRPr lang="en-US" sz="3200">
              <a:effectLst>
                <a:outerShdw blurRad="38100" dist="38100" dir="2700000" algn="tl">
                  <a:srgbClr val="000000"/>
                </a:outerShdw>
              </a:effectLst>
              <a:latin typeface="Arial" charset="0"/>
            </a:endParaRPr>
          </a:p>
        </p:txBody>
      </p:sp>
      <p:sp>
        <p:nvSpPr>
          <p:cNvPr id="28677" name="Rectangle 7"/>
          <p:cNvSpPr>
            <a:spLocks noChangeArrowheads="1"/>
          </p:cNvSpPr>
          <p:nvPr/>
        </p:nvSpPr>
        <p:spPr bwMode="auto">
          <a:xfrm>
            <a:off x="838200" y="6095919"/>
            <a:ext cx="85022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r>
              <a:rPr lang="en-US" altLang="en-US" sz="1400" dirty="0">
                <a:latin typeface="Arial" pitchFamily="34" charset="0"/>
                <a:cs typeface="Arial" pitchFamily="34" charset="0"/>
              </a:rPr>
              <a:t>Research supported by Centers for Disease Control &amp; Prevention (#1U01/CE001677) </a:t>
            </a:r>
          </a:p>
        </p:txBody>
      </p:sp>
    </p:spTree>
    <p:extLst>
      <p:ext uri="{BB962C8B-B14F-4D97-AF65-F5344CB8AC3E}">
        <p14:creationId xmlns:p14="http://schemas.microsoft.com/office/powerpoint/2010/main" val="24331507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8" descr="s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178627"/>
            <a:ext cx="64008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6"/>
          <p:cNvSpPr txBox="1">
            <a:spLocks noChangeArrowheads="1"/>
          </p:cNvSpPr>
          <p:nvPr/>
        </p:nvSpPr>
        <p:spPr bwMode="auto">
          <a:xfrm>
            <a:off x="2667000" y="5105400"/>
            <a:ext cx="3198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r>
              <a:rPr lang="en-US" altLang="en-US" sz="1800">
                <a:latin typeface="Arial" pitchFamily="34" charset="0"/>
              </a:rPr>
              <a:t>Committee for Children, 2008</a:t>
            </a:r>
          </a:p>
        </p:txBody>
      </p:sp>
    </p:spTree>
    <p:extLst>
      <p:ext uri="{BB962C8B-B14F-4D97-AF65-F5344CB8AC3E}">
        <p14:creationId xmlns:p14="http://schemas.microsoft.com/office/powerpoint/2010/main" val="13930772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en-US"/>
              <a:t>Major Study Objective</a:t>
            </a:r>
          </a:p>
        </p:txBody>
      </p:sp>
      <p:sp>
        <p:nvSpPr>
          <p:cNvPr id="47108" name="Content Placeholder 2"/>
          <p:cNvSpPr>
            <a:spLocks noGrp="1"/>
          </p:cNvSpPr>
          <p:nvPr>
            <p:ph type="body" sz="quarter" idx="11"/>
          </p:nvPr>
        </p:nvSpPr>
        <p:spPr/>
        <p:txBody>
          <a:bodyPr/>
          <a:lstStyle/>
          <a:p>
            <a:pPr eaLnBrk="1" hangingPunct="1">
              <a:lnSpc>
                <a:spcPct val="80000"/>
              </a:lnSpc>
              <a:buFont typeface="Wingdings" pitchFamily="2" charset="2"/>
              <a:buNone/>
            </a:pPr>
            <a:r>
              <a:rPr lang="en-US" altLang="en-US" sz="2800" b="1"/>
              <a:t>To rigorously evaluate the overall effectiveness of the Second Step: Student Success Through Prevention program on impacting bullying behavior, peer victimization, and sexual harassment/violence among a large sample of 6</a:t>
            </a:r>
            <a:r>
              <a:rPr lang="en-US" altLang="en-US" sz="2800" b="1" baseline="30000"/>
              <a:t>th</a:t>
            </a:r>
            <a:r>
              <a:rPr lang="en-US" altLang="en-US" sz="2800" b="1"/>
              <a:t> graders in a nested cohort longitudinal design. </a:t>
            </a:r>
            <a:endParaRPr lang="en-US" altLang="en-US" sz="2800"/>
          </a:p>
        </p:txBody>
      </p:sp>
      <p:sp>
        <p:nvSpPr>
          <p:cNvPr id="47107" name="Footer Placeholder 3"/>
          <p:cNvSpPr>
            <a:spLocks noGrp="1"/>
          </p:cNvSpPr>
          <p:nvPr>
            <p:ph type="ftr" sz="quarter" idx="4294967295"/>
          </p:nvPr>
        </p:nvSpPr>
        <p:spPr bwMode="auto">
          <a:xfrm>
            <a:off x="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fld id="{EAF2B2FA-9340-47D1-BE54-061001F41E52}" type="slidenum">
              <a:rPr lang="en-US" altLang="en-US" sz="1400" smtClean="0">
                <a:solidFill>
                  <a:schemeClr val="tx2"/>
                </a:solidFill>
                <a:latin typeface="Arial" pitchFamily="34" charset="0"/>
                <a:cs typeface="Arial" pitchFamily="34" charset="0"/>
              </a:rPr>
              <a:pPr eaLnBrk="1" hangingPunct="1">
                <a:spcBef>
                  <a:spcPct val="0"/>
                </a:spcBef>
                <a:buClrTx/>
                <a:buSzTx/>
                <a:buFontTx/>
                <a:buNone/>
              </a:pPr>
              <a:t>67</a:t>
            </a:fld>
            <a:endParaRPr lang="en-US" altLang="en-US" sz="140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42903455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tLang="en-US" dirty="0"/>
              <a:t>Study Timeline</a:t>
            </a:r>
          </a:p>
        </p:txBody>
      </p:sp>
      <p:sp>
        <p:nvSpPr>
          <p:cNvPr id="48131" name="Footer Placeholder 3"/>
          <p:cNvSpPr>
            <a:spLocks noGrp="1"/>
          </p:cNvSpPr>
          <p:nvPr>
            <p:ph type="ftr" sz="quarter" idx="4294967295"/>
          </p:nvPr>
        </p:nvSpPr>
        <p:spPr bwMode="auto">
          <a:xfrm>
            <a:off x="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fld id="{2251948A-8667-436D-A73A-BCB28F08358F}" type="slidenum">
              <a:rPr lang="en-US" altLang="en-US" sz="1400" smtClean="0">
                <a:solidFill>
                  <a:schemeClr val="tx2"/>
                </a:solidFill>
                <a:latin typeface="Arial" pitchFamily="34" charset="0"/>
                <a:cs typeface="Arial" pitchFamily="34" charset="0"/>
              </a:rPr>
              <a:pPr eaLnBrk="1" hangingPunct="1">
                <a:spcBef>
                  <a:spcPct val="0"/>
                </a:spcBef>
                <a:buClrTx/>
                <a:buSzTx/>
                <a:buFontTx/>
                <a:buNone/>
              </a:pPr>
              <a:t>68</a:t>
            </a:fld>
            <a:endParaRPr lang="en-US" altLang="en-US" sz="1400">
              <a:solidFill>
                <a:schemeClr val="tx2"/>
              </a:solidFill>
              <a:latin typeface="Arial" pitchFamily="34" charset="0"/>
              <a:cs typeface="Arial" pitchFamily="34" charset="0"/>
            </a:endParaRPr>
          </a:p>
        </p:txBody>
      </p:sp>
      <p:sp>
        <p:nvSpPr>
          <p:cNvPr id="4813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endParaRPr lang="en-US" altLang="en-US" sz="1800">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003735691"/>
              </p:ext>
            </p:extLst>
          </p:nvPr>
        </p:nvGraphicFramePr>
        <p:xfrm>
          <a:off x="225137" y="1814945"/>
          <a:ext cx="8153400" cy="3351213"/>
        </p:xfrm>
        <a:graphic>
          <a:graphicData uri="http://schemas.openxmlformats.org/drawingml/2006/table">
            <a:tbl>
              <a:tblPr/>
              <a:tblGrid>
                <a:gridCol w="1730375">
                  <a:extLst>
                    <a:ext uri="{9D8B030D-6E8A-4147-A177-3AD203B41FA5}">
                      <a16:colId xmlns:a16="http://schemas.microsoft.com/office/drawing/2014/main" xmlns="" val="20000"/>
                    </a:ext>
                  </a:extLst>
                </a:gridCol>
                <a:gridCol w="957263">
                  <a:extLst>
                    <a:ext uri="{9D8B030D-6E8A-4147-A177-3AD203B41FA5}">
                      <a16:colId xmlns:a16="http://schemas.microsoft.com/office/drawing/2014/main" xmlns="" val="20001"/>
                    </a:ext>
                  </a:extLst>
                </a:gridCol>
                <a:gridCol w="1162050">
                  <a:extLst>
                    <a:ext uri="{9D8B030D-6E8A-4147-A177-3AD203B41FA5}">
                      <a16:colId xmlns:a16="http://schemas.microsoft.com/office/drawing/2014/main" xmlns="" val="20002"/>
                    </a:ext>
                  </a:extLst>
                </a:gridCol>
                <a:gridCol w="955675">
                  <a:extLst>
                    <a:ext uri="{9D8B030D-6E8A-4147-A177-3AD203B41FA5}">
                      <a16:colId xmlns:a16="http://schemas.microsoft.com/office/drawing/2014/main" xmlns="" val="20003"/>
                    </a:ext>
                  </a:extLst>
                </a:gridCol>
                <a:gridCol w="1025525">
                  <a:extLst>
                    <a:ext uri="{9D8B030D-6E8A-4147-A177-3AD203B41FA5}">
                      <a16:colId xmlns:a16="http://schemas.microsoft.com/office/drawing/2014/main" xmlns="" val="20004"/>
                    </a:ext>
                  </a:extLst>
                </a:gridCol>
                <a:gridCol w="1092200">
                  <a:extLst>
                    <a:ext uri="{9D8B030D-6E8A-4147-A177-3AD203B41FA5}">
                      <a16:colId xmlns:a16="http://schemas.microsoft.com/office/drawing/2014/main" xmlns="" val="20005"/>
                    </a:ext>
                  </a:extLst>
                </a:gridCol>
                <a:gridCol w="1230312">
                  <a:extLst>
                    <a:ext uri="{9D8B030D-6E8A-4147-A177-3AD203B41FA5}">
                      <a16:colId xmlns:a16="http://schemas.microsoft.com/office/drawing/2014/main" xmlns="" val="20006"/>
                    </a:ext>
                  </a:extLst>
                </a:gridCol>
              </a:tblGrid>
              <a:tr h="1044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Intervention Schools</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6</a:t>
                      </a:r>
                      <a:r>
                        <a:rPr kumimoji="0" lang="en-US" sz="1600" b="0" i="0" u="none" strike="noStrike" cap="none" normalizeH="0" baseline="30000">
                          <a:ln>
                            <a:noFill/>
                          </a:ln>
                          <a:solidFill>
                            <a:schemeClr val="tx1"/>
                          </a:solidFill>
                          <a:effectLst/>
                          <a:latin typeface="Arial" charset="0"/>
                          <a:cs typeface="Times New Roman" pitchFamily="18" charset="0"/>
                        </a:rPr>
                        <a:t>th</a:t>
                      </a:r>
                      <a:r>
                        <a:rPr kumimoji="0" lang="en-US" sz="1600" b="0" i="0" u="none" strike="noStrike" cap="none" normalizeH="0" baseline="0">
                          <a:ln>
                            <a:noFill/>
                          </a:ln>
                          <a:solidFill>
                            <a:schemeClr val="tx1"/>
                          </a:solidFill>
                          <a:effectLst/>
                          <a:latin typeface="Arial" charset="0"/>
                          <a:cs typeface="Times New Roman" pitchFamily="18" charset="0"/>
                        </a:rPr>
                        <a:t> Graders----------------7</a:t>
                      </a:r>
                      <a:r>
                        <a:rPr kumimoji="0" lang="en-US" sz="1600" b="0" i="0" u="none" strike="noStrike" cap="none" normalizeH="0" baseline="30000">
                          <a:ln>
                            <a:noFill/>
                          </a:ln>
                          <a:solidFill>
                            <a:schemeClr val="tx1"/>
                          </a:solidFill>
                          <a:effectLst/>
                          <a:latin typeface="Arial" charset="0"/>
                          <a:cs typeface="Times New Roman" pitchFamily="18" charset="0"/>
                        </a:rPr>
                        <a:t>th</a:t>
                      </a:r>
                      <a:r>
                        <a:rPr kumimoji="0" lang="en-US" sz="1600" b="0" i="0" u="none" strike="noStrike" cap="none" normalizeH="0" baseline="0">
                          <a:ln>
                            <a:noFill/>
                          </a:ln>
                          <a:solidFill>
                            <a:schemeClr val="tx1"/>
                          </a:solidFill>
                          <a:effectLst/>
                          <a:latin typeface="Arial" charset="0"/>
                          <a:cs typeface="Times New Roman" pitchFamily="18" charset="0"/>
                        </a:rPr>
                        <a:t> Graders----------------8</a:t>
                      </a:r>
                      <a:r>
                        <a:rPr kumimoji="0" lang="en-US" sz="1600" b="0" i="0" u="none" strike="noStrike" cap="none" normalizeH="0" baseline="30000">
                          <a:ln>
                            <a:noFill/>
                          </a:ln>
                          <a:solidFill>
                            <a:schemeClr val="tx1"/>
                          </a:solidFill>
                          <a:effectLst/>
                          <a:latin typeface="Arial" charset="0"/>
                          <a:cs typeface="Times New Roman" pitchFamily="18" charset="0"/>
                        </a:rPr>
                        <a:t>th</a:t>
                      </a:r>
                      <a:r>
                        <a:rPr kumimoji="0" lang="en-US" sz="1600" b="0" i="0" u="none" strike="noStrike" cap="none" normalizeH="0" baseline="0">
                          <a:ln>
                            <a:noFill/>
                          </a:ln>
                          <a:solidFill>
                            <a:schemeClr val="tx1"/>
                          </a:solidFill>
                          <a:effectLst/>
                          <a:latin typeface="Arial" charset="0"/>
                          <a:cs typeface="Times New Roman" pitchFamily="18" charset="0"/>
                        </a:rPr>
                        <a:t> Graders</a:t>
                      </a:r>
                      <a:endParaRPr kumimoji="0" lang="en-US" sz="2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O</a:t>
                      </a:r>
                      <a:r>
                        <a:rPr kumimoji="0" lang="en-US" sz="1600" b="1" i="0" u="none" strike="noStrike" cap="none" normalizeH="0" baseline="-25000">
                          <a:ln>
                            <a:noFill/>
                          </a:ln>
                          <a:solidFill>
                            <a:schemeClr val="tx1"/>
                          </a:solidFill>
                          <a:effectLst/>
                          <a:latin typeface="Arial" charset="0"/>
                          <a:cs typeface="Times New Roman" pitchFamily="18" charset="0"/>
                        </a:rPr>
                        <a:t>1   </a:t>
                      </a:r>
                      <a:r>
                        <a:rPr kumimoji="0" lang="en-US" sz="1600" b="1" i="0" u="none" strike="noStrike" cap="none" normalizeH="0" baseline="0">
                          <a:ln>
                            <a:noFill/>
                          </a:ln>
                          <a:solidFill>
                            <a:schemeClr val="tx1"/>
                          </a:solidFill>
                          <a:effectLst/>
                          <a:latin typeface="Arial" charset="0"/>
                          <a:cs typeface="Times New Roman" pitchFamily="18" charset="0"/>
                        </a:rPr>
                        <a:t>X</a:t>
                      </a:r>
                      <a:r>
                        <a:rPr kumimoji="0" lang="en-US" sz="1600" b="1" i="0" u="none" strike="noStrike" cap="none" normalizeH="0" baseline="-25000">
                          <a:ln>
                            <a:noFill/>
                          </a:ln>
                          <a:solidFill>
                            <a:schemeClr val="tx1"/>
                          </a:solidFill>
                          <a:effectLst/>
                          <a:latin typeface="Arial" charset="0"/>
                          <a:cs typeface="Times New Roman" pitchFamily="18" charset="0"/>
                        </a:rPr>
                        <a:t>1                     </a:t>
                      </a:r>
                      <a:r>
                        <a:rPr kumimoji="0" lang="en-US" sz="1600" b="1" i="0" u="none" strike="noStrike" cap="none" normalizeH="0" baseline="0">
                          <a:ln>
                            <a:noFill/>
                          </a:ln>
                          <a:solidFill>
                            <a:schemeClr val="tx1"/>
                          </a:solidFill>
                          <a:effectLst/>
                          <a:latin typeface="Arial" charset="0"/>
                          <a:cs typeface="Times New Roman" pitchFamily="18" charset="0"/>
                        </a:rPr>
                        <a:t>O</a:t>
                      </a:r>
                      <a:r>
                        <a:rPr kumimoji="0" lang="en-US" sz="1600" b="1" i="0" u="none" strike="noStrike" cap="none" normalizeH="0" baseline="-25000">
                          <a:ln>
                            <a:noFill/>
                          </a:ln>
                          <a:solidFill>
                            <a:schemeClr val="tx1"/>
                          </a:solidFill>
                          <a:effectLst/>
                          <a:latin typeface="Arial" charset="0"/>
                          <a:cs typeface="Times New Roman" pitchFamily="18" charset="0"/>
                        </a:rPr>
                        <a:t>2                     </a:t>
                      </a:r>
                      <a:r>
                        <a:rPr kumimoji="0" lang="en-US" sz="1600" b="1" i="0" u="none" strike="noStrike" cap="none" normalizeH="0" baseline="0">
                          <a:ln>
                            <a:noFill/>
                          </a:ln>
                          <a:solidFill>
                            <a:schemeClr val="tx1"/>
                          </a:solidFill>
                          <a:effectLst/>
                          <a:latin typeface="Arial" charset="0"/>
                          <a:cs typeface="Times New Roman" pitchFamily="18" charset="0"/>
                        </a:rPr>
                        <a:t>X</a:t>
                      </a:r>
                      <a:r>
                        <a:rPr kumimoji="0" lang="en-US" sz="1600" b="1" i="0" u="none" strike="noStrike" cap="none" normalizeH="0" baseline="-25000">
                          <a:ln>
                            <a:noFill/>
                          </a:ln>
                          <a:solidFill>
                            <a:schemeClr val="tx1"/>
                          </a:solidFill>
                          <a:effectLst/>
                          <a:latin typeface="Arial" charset="0"/>
                          <a:cs typeface="Times New Roman" pitchFamily="18" charset="0"/>
                        </a:rPr>
                        <a:t>2     </a:t>
                      </a:r>
                      <a:r>
                        <a:rPr kumimoji="0" lang="en-US" sz="1600" b="1" i="0" u="none" strike="noStrike" cap="none" normalizeH="0" baseline="0">
                          <a:ln>
                            <a:noFill/>
                          </a:ln>
                          <a:solidFill>
                            <a:schemeClr val="tx1"/>
                          </a:solidFill>
                          <a:effectLst/>
                          <a:latin typeface="Arial" charset="0"/>
                          <a:cs typeface="Times New Roman" pitchFamily="18" charset="0"/>
                        </a:rPr>
                        <a:t>         O</a:t>
                      </a:r>
                      <a:r>
                        <a:rPr kumimoji="0" lang="en-US" sz="1600" b="1" i="0" u="none" strike="noStrike" cap="none" normalizeH="0" baseline="-25000">
                          <a:ln>
                            <a:noFill/>
                          </a:ln>
                          <a:solidFill>
                            <a:schemeClr val="tx1"/>
                          </a:solidFill>
                          <a:effectLst/>
                          <a:latin typeface="Arial" charset="0"/>
                          <a:cs typeface="Times New Roman" pitchFamily="18" charset="0"/>
                        </a:rPr>
                        <a:t>3                    </a:t>
                      </a:r>
                      <a:r>
                        <a:rPr kumimoji="0" lang="en-US" sz="1600" b="1" i="0" u="none" strike="noStrike" cap="none" normalizeH="0" baseline="0">
                          <a:ln>
                            <a:noFill/>
                          </a:ln>
                          <a:solidFill>
                            <a:schemeClr val="tx1"/>
                          </a:solidFill>
                          <a:effectLst/>
                          <a:latin typeface="Arial" charset="0"/>
                          <a:cs typeface="Times New Roman" pitchFamily="18" charset="0"/>
                        </a:rPr>
                        <a:t>X</a:t>
                      </a:r>
                      <a:r>
                        <a:rPr kumimoji="0" lang="en-US" sz="1600" b="1" i="0" u="none" strike="noStrike" cap="none" normalizeH="0" baseline="-25000">
                          <a:ln>
                            <a:noFill/>
                          </a:ln>
                          <a:solidFill>
                            <a:schemeClr val="tx1"/>
                          </a:solidFill>
                          <a:effectLst/>
                          <a:latin typeface="Arial" charset="0"/>
                          <a:cs typeface="Times New Roman" pitchFamily="18" charset="0"/>
                        </a:rPr>
                        <a:t>3                                  </a:t>
                      </a:r>
                      <a:r>
                        <a:rPr kumimoji="0" lang="en-US" sz="1600" b="1" i="0" u="none" strike="noStrike" cap="none" normalizeH="0" baseline="0">
                          <a:ln>
                            <a:noFill/>
                          </a:ln>
                          <a:solidFill>
                            <a:schemeClr val="tx1"/>
                          </a:solidFill>
                          <a:effectLst/>
                          <a:latin typeface="Arial" charset="0"/>
                          <a:cs typeface="Times New Roman" pitchFamily="18" charset="0"/>
                        </a:rPr>
                        <a:t>O</a:t>
                      </a:r>
                      <a:r>
                        <a:rPr kumimoji="0" lang="en-US" sz="1600" b="1" i="0" u="none" strike="noStrike" cap="none" normalizeH="0" baseline="-25000">
                          <a:ln>
                            <a:noFill/>
                          </a:ln>
                          <a:solidFill>
                            <a:schemeClr val="tx1"/>
                          </a:solidFill>
                          <a:effectLst/>
                          <a:latin typeface="Arial" charset="0"/>
                          <a:cs typeface="Times New Roman" pitchFamily="18" charset="0"/>
                        </a:rPr>
                        <a:t>4</a:t>
                      </a:r>
                      <a:r>
                        <a:rPr kumimoji="0" lang="en-US" sz="1600" b="0" i="0" u="none" strike="noStrike" cap="none" normalizeH="0" baseline="0">
                          <a:ln>
                            <a:noFill/>
                          </a:ln>
                          <a:solidFill>
                            <a:schemeClr val="tx1"/>
                          </a:solidFill>
                          <a:effectLst/>
                          <a:latin typeface="Arial" charset="0"/>
                          <a:cs typeface="Times New Roman" pitchFamily="18" charset="0"/>
                        </a:rPr>
                        <a:t>                        </a:t>
                      </a:r>
                      <a:endParaRPr kumimoji="0" lang="en-US" sz="2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  </a:t>
                      </a:r>
                      <a:endParaRPr kumimoji="0" lang="en-US" sz="2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6</a:t>
                      </a:r>
                      <a:r>
                        <a:rPr kumimoji="0" lang="en-US" sz="1600" b="0" i="0" u="none" strike="noStrike" cap="none" normalizeH="0" baseline="30000">
                          <a:ln>
                            <a:noFill/>
                          </a:ln>
                          <a:solidFill>
                            <a:schemeClr val="tx1"/>
                          </a:solidFill>
                          <a:effectLst/>
                          <a:latin typeface="Arial" charset="0"/>
                          <a:cs typeface="Times New Roman" pitchFamily="18" charset="0"/>
                        </a:rPr>
                        <a:t>th</a:t>
                      </a:r>
                      <a:r>
                        <a:rPr kumimoji="0" lang="en-US" sz="1600" b="0" i="0" u="none" strike="noStrike" cap="none" normalizeH="0" baseline="0">
                          <a:ln>
                            <a:noFill/>
                          </a:ln>
                          <a:solidFill>
                            <a:schemeClr val="tx1"/>
                          </a:solidFill>
                          <a:effectLst/>
                          <a:latin typeface="Arial" charset="0"/>
                          <a:cs typeface="Times New Roman" pitchFamily="18" charset="0"/>
                        </a:rPr>
                        <a:t> Graders----------------7</a:t>
                      </a:r>
                      <a:r>
                        <a:rPr kumimoji="0" lang="en-US" sz="1600" b="0" i="0" u="none" strike="noStrike" cap="none" normalizeH="0" baseline="30000">
                          <a:ln>
                            <a:noFill/>
                          </a:ln>
                          <a:solidFill>
                            <a:schemeClr val="tx1"/>
                          </a:solidFill>
                          <a:effectLst/>
                          <a:latin typeface="Arial" charset="0"/>
                          <a:cs typeface="Times New Roman" pitchFamily="18" charset="0"/>
                        </a:rPr>
                        <a:t>th</a:t>
                      </a:r>
                      <a:r>
                        <a:rPr kumimoji="0" lang="en-US" sz="1600" b="0" i="0" u="none" strike="noStrike" cap="none" normalizeH="0" baseline="0">
                          <a:ln>
                            <a:noFill/>
                          </a:ln>
                          <a:solidFill>
                            <a:schemeClr val="tx1"/>
                          </a:solidFill>
                          <a:effectLst/>
                          <a:latin typeface="Arial" charset="0"/>
                          <a:cs typeface="Times New Roman" pitchFamily="18" charset="0"/>
                        </a:rPr>
                        <a:t> Graders----------------8</a:t>
                      </a:r>
                      <a:r>
                        <a:rPr kumimoji="0" lang="en-US" sz="1600" b="0" i="0" u="none" strike="noStrike" cap="none" normalizeH="0" baseline="30000">
                          <a:ln>
                            <a:noFill/>
                          </a:ln>
                          <a:solidFill>
                            <a:schemeClr val="tx1"/>
                          </a:solidFill>
                          <a:effectLst/>
                          <a:latin typeface="Arial" charset="0"/>
                          <a:cs typeface="Times New Roman" pitchFamily="18" charset="0"/>
                        </a:rPr>
                        <a:t>th</a:t>
                      </a:r>
                      <a:r>
                        <a:rPr kumimoji="0" lang="en-US" sz="1600" b="0" i="0" u="none" strike="noStrike" cap="none" normalizeH="0" baseline="0">
                          <a:ln>
                            <a:noFill/>
                          </a:ln>
                          <a:solidFill>
                            <a:schemeClr val="tx1"/>
                          </a:solidFill>
                          <a:effectLst/>
                          <a:latin typeface="Arial" charset="0"/>
                          <a:cs typeface="Times New Roman" pitchFamily="18" charset="0"/>
                        </a:rPr>
                        <a:t> Graders</a:t>
                      </a:r>
                      <a:endParaRPr kumimoji="0" lang="en-US" sz="2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O</a:t>
                      </a:r>
                      <a:r>
                        <a:rPr kumimoji="0" lang="en-US" sz="1600" b="1" i="0" u="none" strike="noStrike" cap="none" normalizeH="0" baseline="-25000">
                          <a:ln>
                            <a:noFill/>
                          </a:ln>
                          <a:solidFill>
                            <a:schemeClr val="tx1"/>
                          </a:solidFill>
                          <a:effectLst/>
                          <a:latin typeface="Arial" charset="0"/>
                          <a:cs typeface="Times New Roman" pitchFamily="18" charset="0"/>
                        </a:rPr>
                        <a:t>1                              </a:t>
                      </a:r>
                      <a:r>
                        <a:rPr kumimoji="0" lang="en-US" sz="1600" b="1" i="0" u="none" strike="noStrike" cap="none" normalizeH="0" baseline="0">
                          <a:ln>
                            <a:noFill/>
                          </a:ln>
                          <a:solidFill>
                            <a:schemeClr val="tx1"/>
                          </a:solidFill>
                          <a:effectLst/>
                          <a:latin typeface="Arial" charset="0"/>
                          <a:cs typeface="Times New Roman" pitchFamily="18" charset="0"/>
                        </a:rPr>
                        <a:t>O</a:t>
                      </a:r>
                      <a:r>
                        <a:rPr kumimoji="0" lang="en-US" sz="1600" b="1" i="0" u="none" strike="noStrike" cap="none" normalizeH="0" baseline="-25000">
                          <a:ln>
                            <a:noFill/>
                          </a:ln>
                          <a:solidFill>
                            <a:schemeClr val="tx1"/>
                          </a:solidFill>
                          <a:effectLst/>
                          <a:latin typeface="Arial" charset="0"/>
                          <a:cs typeface="Times New Roman" pitchFamily="18" charset="0"/>
                        </a:rPr>
                        <a:t>2                                               </a:t>
                      </a:r>
                      <a:r>
                        <a:rPr kumimoji="0" lang="en-US" sz="1600" b="1" i="0" u="none" strike="noStrike" cap="none" normalizeH="0" baseline="0">
                          <a:ln>
                            <a:noFill/>
                          </a:ln>
                          <a:solidFill>
                            <a:schemeClr val="tx1"/>
                          </a:solidFill>
                          <a:effectLst/>
                          <a:latin typeface="Arial" charset="0"/>
                          <a:cs typeface="Times New Roman" pitchFamily="18" charset="0"/>
                        </a:rPr>
                        <a:t>O</a:t>
                      </a:r>
                      <a:r>
                        <a:rPr kumimoji="0" lang="en-US" sz="1600" b="1" i="0" u="none" strike="noStrike" cap="none" normalizeH="0" baseline="-25000">
                          <a:ln>
                            <a:noFill/>
                          </a:ln>
                          <a:solidFill>
                            <a:schemeClr val="tx1"/>
                          </a:solidFill>
                          <a:effectLst/>
                          <a:latin typeface="Arial" charset="0"/>
                          <a:cs typeface="Times New Roman" pitchFamily="18" charset="0"/>
                        </a:rPr>
                        <a:t>3                                                            </a:t>
                      </a:r>
                      <a:r>
                        <a:rPr kumimoji="0" lang="en-US" sz="1600" b="1" i="0" u="none" strike="noStrike" cap="none" normalizeH="0" baseline="0">
                          <a:ln>
                            <a:noFill/>
                          </a:ln>
                          <a:solidFill>
                            <a:schemeClr val="tx1"/>
                          </a:solidFill>
                          <a:effectLst/>
                          <a:latin typeface="Arial" charset="0"/>
                          <a:cs typeface="Times New Roman" pitchFamily="18" charset="0"/>
                        </a:rPr>
                        <a:t>O</a:t>
                      </a:r>
                      <a:r>
                        <a:rPr kumimoji="0" lang="en-US" sz="1600" b="1" i="0" u="none" strike="noStrike" cap="none" normalizeH="0" baseline="-25000">
                          <a:ln>
                            <a:noFill/>
                          </a:ln>
                          <a:solidFill>
                            <a:schemeClr val="tx1"/>
                          </a:solidFill>
                          <a:effectLst/>
                          <a:latin typeface="Arial" charset="0"/>
                          <a:cs typeface="Times New Roman" pitchFamily="18" charset="0"/>
                        </a:rPr>
                        <a:t>4</a:t>
                      </a:r>
                      <a:r>
                        <a:rPr kumimoji="0" lang="en-US" sz="1600" b="0" i="0" u="none" strike="noStrike" cap="none" normalizeH="0" baseline="0">
                          <a:ln>
                            <a:noFill/>
                          </a:ln>
                          <a:solidFill>
                            <a:schemeClr val="tx1"/>
                          </a:solidFill>
                          <a:effectLst/>
                          <a:latin typeface="Arial" charset="0"/>
                          <a:cs typeface="Times New Roman" pitchFamily="18" charset="0"/>
                        </a:rPr>
                        <a:t>                        </a:t>
                      </a:r>
                      <a:endParaRPr kumimoji="0" lang="en-US" sz="2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Times New Roman" pitchFamily="18" charset="0"/>
                        </a:rPr>
                        <a:t>        </a:t>
                      </a: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xmlns="" val="10000"/>
                  </a:ext>
                </a:extLst>
              </a:tr>
              <a:tr h="1301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cs typeface="Times New Roman" pitchFamily="18" charset="0"/>
                        </a:rPr>
                        <a:t>Comparison</a:t>
                      </a:r>
                      <a:endParaRPr kumimoji="0" lang="en-US" sz="16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cs typeface="Times New Roman" pitchFamily="18" charset="0"/>
                        </a:rPr>
                        <a:t>Schools</a:t>
                      </a:r>
                      <a:endParaRPr kumimoji="0" lang="en-US" sz="1600" b="1"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xmlns="" val="10001"/>
                  </a:ext>
                </a:extLst>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Times New Roman" pitchFamily="18" charset="0"/>
                        </a:rPr>
                        <a:t> </a:t>
                      </a:r>
                      <a:endParaRPr kumimoji="0" lang="en-US" sz="1100" b="0"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Fall</a:t>
                      </a:r>
                      <a:endParaRPr kumimoji="0" lang="en-US" sz="2000" b="1"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Spring</a:t>
                      </a:r>
                      <a:endParaRPr kumimoji="0" lang="en-US" sz="2000" b="1"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Fall</a:t>
                      </a:r>
                      <a:endParaRPr kumimoji="0" lang="en-US" sz="2000" b="1"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Spring</a:t>
                      </a:r>
                      <a:endParaRPr kumimoji="0" lang="en-US" sz="2000" b="1"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Fall</a:t>
                      </a:r>
                      <a:endParaRPr kumimoji="0" lang="en-US" sz="2000" b="1"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Spring</a:t>
                      </a:r>
                      <a:endParaRPr kumimoji="0" lang="en-US" sz="2000" b="1"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69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O</a:t>
                      </a:r>
                      <a:r>
                        <a:rPr kumimoji="0" lang="en-US" sz="1600" b="0" i="0" u="none" strike="noStrike" cap="none" normalizeH="0" baseline="0">
                          <a:ln>
                            <a:noFill/>
                          </a:ln>
                          <a:solidFill>
                            <a:schemeClr val="tx1"/>
                          </a:solidFill>
                          <a:effectLst/>
                          <a:latin typeface="Arial" charset="0"/>
                          <a:cs typeface="Times New Roman" pitchFamily="18" charset="0"/>
                        </a:rPr>
                        <a:t> = Assessment </a:t>
                      </a:r>
                      <a:endParaRPr kumimoji="0" lang="en-US" sz="2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X</a:t>
                      </a:r>
                      <a:r>
                        <a:rPr kumimoji="0" lang="en-US" sz="1600" b="0" i="0" u="none" strike="noStrike" cap="none" normalizeH="0" baseline="0">
                          <a:ln>
                            <a:noFill/>
                          </a:ln>
                          <a:solidFill>
                            <a:schemeClr val="tx1"/>
                          </a:solidFill>
                          <a:effectLst/>
                          <a:latin typeface="Arial" charset="0"/>
                          <a:cs typeface="Times New Roman" pitchFamily="18" charset="0"/>
                        </a:rPr>
                        <a:t> = Intervention</a:t>
                      </a:r>
                      <a:endParaRPr kumimoji="0" lang="en-US" sz="2000" b="0"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Year 1</a:t>
                      </a:r>
                      <a:endParaRPr kumimoji="0" lang="en-US" sz="20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(2010-11)</a:t>
                      </a:r>
                      <a:endParaRPr kumimoji="0" lang="en-US" sz="2000" b="1"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Year 2</a:t>
                      </a:r>
                      <a:endParaRPr kumimoji="0" lang="en-US" sz="20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Times New Roman" pitchFamily="18" charset="0"/>
                        </a:rPr>
                        <a:t>(2011-12)</a:t>
                      </a:r>
                      <a:endParaRPr kumimoji="0" lang="en-US" sz="2000" b="1" i="0" u="none" strike="noStrike" cap="none" normalizeH="0" baseline="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Year 3</a:t>
                      </a: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(2012-13)</a:t>
                      </a: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marL="61301" marR="61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3"/>
                  </a:ext>
                </a:extLst>
              </a:tr>
            </a:tbl>
          </a:graphicData>
        </a:graphic>
      </p:graphicFrame>
      <p:sp>
        <p:nvSpPr>
          <p:cNvPr id="48161" name="Rectangle 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spcBef>
                <a:spcPct val="0"/>
              </a:spcBef>
              <a:buClrTx/>
              <a:buSzTx/>
              <a:buFontTx/>
              <a:buNone/>
            </a:pPr>
            <a:endParaRPr lang="en-US" altLang="en-US" sz="1800">
              <a:latin typeface="Arial" pitchFamily="34" charset="0"/>
              <a:cs typeface="Arial" pitchFamily="34" charset="0"/>
            </a:endParaRPr>
          </a:p>
        </p:txBody>
      </p:sp>
    </p:spTree>
    <p:extLst>
      <p:ext uri="{BB962C8B-B14F-4D97-AF65-F5344CB8AC3E}">
        <p14:creationId xmlns:p14="http://schemas.microsoft.com/office/powerpoint/2010/main" val="1713241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b="1" dirty="0"/>
              <a:t>Results – Middle School </a:t>
            </a:r>
          </a:p>
        </p:txBody>
      </p:sp>
      <p:sp>
        <p:nvSpPr>
          <p:cNvPr id="15363" name="Content Placeholder 2"/>
          <p:cNvSpPr>
            <a:spLocks noGrp="1"/>
          </p:cNvSpPr>
          <p:nvPr>
            <p:ph type="body" sz="quarter" idx="11"/>
          </p:nvPr>
        </p:nvSpPr>
        <p:spPr>
          <a:xfrm>
            <a:off x="304800" y="1390939"/>
            <a:ext cx="7848600" cy="4648200"/>
          </a:xfrm>
        </p:spPr>
        <p:txBody>
          <a:bodyPr>
            <a:normAutofit/>
          </a:bodyPr>
          <a:lstStyle/>
          <a:p>
            <a:pPr marL="457200" indent="-457200">
              <a:buClr>
                <a:srgbClr val="FFC000"/>
              </a:buClr>
              <a:buFont typeface="Arial" panose="020B0604020202020204" pitchFamily="34" charset="0"/>
              <a:buChar char="•"/>
            </a:pPr>
            <a:r>
              <a:rPr lang="en-US" altLang="en-US" dirty="0"/>
              <a:t>Reductions in physical aggression, bullying, cyberbullying, homophobic name-calling, &amp; sexual harassment across three-year middle school study (Espelage et al., 2014, 2015, 2016).</a:t>
            </a:r>
          </a:p>
          <a:p>
            <a:pPr marL="457200" indent="-457200">
              <a:buClr>
                <a:srgbClr val="FFC000"/>
              </a:buClr>
              <a:buFont typeface="Arial" panose="020B0604020202020204" pitchFamily="34" charset="0"/>
              <a:buChar char="•"/>
            </a:pPr>
            <a:r>
              <a:rPr lang="en-US" altLang="en-US" dirty="0"/>
              <a:t>Greater reductions when teachers implemented with fidelity &amp; engaged with program as they would academics (</a:t>
            </a:r>
            <a:r>
              <a:rPr lang="en-US" altLang="en-US" dirty="0" err="1"/>
              <a:t>Polanin</a:t>
            </a:r>
            <a:r>
              <a:rPr lang="en-US" altLang="en-US" dirty="0"/>
              <a:t> &amp; Espelage, 2015).</a:t>
            </a:r>
          </a:p>
        </p:txBody>
      </p:sp>
      <p:sp>
        <p:nvSpPr>
          <p:cNvPr id="15364" name="Footer Placeholder 3"/>
          <p:cNvSpPr>
            <a:spLocks noGrp="1"/>
          </p:cNvSpPr>
          <p:nvPr>
            <p:ph type="ftr" sz="quarter" idx="4294967295"/>
          </p:nvPr>
        </p:nvSpPr>
        <p:spPr bwMode="auto">
          <a:xfrm>
            <a:off x="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fld id="{D311FD04-B17F-435C-A686-2B52EE6EC712}" type="slidenum">
              <a:rPr lang="en-US" altLang="en-US" sz="1400" smtClean="0">
                <a:solidFill>
                  <a:schemeClr val="tx2"/>
                </a:solidFill>
                <a:latin typeface="Arial" charset="0"/>
              </a:rPr>
              <a:pPr eaLnBrk="1" hangingPunct="1">
                <a:spcBef>
                  <a:spcPct val="0"/>
                </a:spcBef>
                <a:buClrTx/>
                <a:buSzTx/>
                <a:buFontTx/>
                <a:buNone/>
              </a:pPr>
              <a:t>69</a:t>
            </a:fld>
            <a:endParaRPr lang="en-US" altLang="en-US" sz="1400">
              <a:solidFill>
                <a:schemeClr val="tx2"/>
              </a:solidFill>
              <a:latin typeface="Arial" charset="0"/>
            </a:endParaRPr>
          </a:p>
        </p:txBody>
      </p:sp>
    </p:spTree>
    <p:extLst>
      <p:ext uri="{BB962C8B-B14F-4D97-AF65-F5344CB8AC3E}">
        <p14:creationId xmlns:p14="http://schemas.microsoft.com/office/powerpoint/2010/main" val="2340857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algn="ctr" eaLnBrk="1" hangingPunct="1"/>
            <a:r>
              <a:rPr lang="en-US" altLang="en-US" b="1" dirty="0">
                <a:latin typeface="+mn-lt"/>
                <a:cs typeface="Arial" pitchFamily="34" charset="0"/>
              </a:rPr>
              <a:t>Components Matter</a:t>
            </a:r>
            <a:br>
              <a:rPr lang="en-US" altLang="en-US" b="1" dirty="0">
                <a:latin typeface="+mn-lt"/>
                <a:cs typeface="Arial" pitchFamily="34" charset="0"/>
              </a:rPr>
            </a:br>
            <a:r>
              <a:rPr lang="en-US" altLang="en-US" sz="3600" b="1" dirty="0">
                <a:latin typeface="+mn-lt"/>
                <a:cs typeface="Arial" pitchFamily="34" charset="0"/>
              </a:rPr>
              <a:t>(Ybarra, </a:t>
            </a:r>
            <a:r>
              <a:rPr lang="en-US" altLang="en-US" sz="3600" b="1" dirty="0" err="1">
                <a:latin typeface="+mn-lt"/>
                <a:cs typeface="Arial" pitchFamily="34" charset="0"/>
              </a:rPr>
              <a:t>Espelage</a:t>
            </a:r>
            <a:r>
              <a:rPr lang="en-US" altLang="en-US" sz="3600" b="1" dirty="0">
                <a:latin typeface="+mn-lt"/>
                <a:cs typeface="Arial" pitchFamily="34" charset="0"/>
              </a:rPr>
              <a:t>, &amp; Mitchell, 2014; </a:t>
            </a:r>
            <a:r>
              <a:rPr lang="en-US" altLang="en-US" sz="3600" b="1" i="1" dirty="0">
                <a:latin typeface="+mn-lt"/>
                <a:cs typeface="Arial" pitchFamily="34" charset="0"/>
              </a:rPr>
              <a:t>JAH</a:t>
            </a:r>
            <a:r>
              <a:rPr lang="en-US" altLang="en-US" sz="3600" b="1" dirty="0">
                <a:latin typeface="+mn-lt"/>
                <a:cs typeface="Arial" pitchFamily="34" charset="0"/>
              </a:rPr>
              <a:t>)</a:t>
            </a:r>
            <a:endParaRPr lang="en-US" altLang="en-US" sz="2700" b="1" dirty="0">
              <a:latin typeface="+mn-lt"/>
              <a:cs typeface="Arial" pitchFamily="34" charset="0"/>
            </a:endParaRPr>
          </a:p>
        </p:txBody>
      </p:sp>
      <p:sp>
        <p:nvSpPr>
          <p:cNvPr id="16387" name="Content Placeholder 2"/>
          <p:cNvSpPr>
            <a:spLocks noGrp="1"/>
          </p:cNvSpPr>
          <p:nvPr>
            <p:ph type="body" sz="quarter" idx="11"/>
          </p:nvPr>
        </p:nvSpPr>
        <p:spPr/>
        <p:txBody>
          <a:bodyPr>
            <a:normAutofit fontScale="85000" lnSpcReduction="20000"/>
          </a:bodyPr>
          <a:lstStyle/>
          <a:p>
            <a:pPr marL="457200" indent="-457200">
              <a:buClr>
                <a:srgbClr val="FFC000"/>
              </a:buClr>
              <a:buFont typeface="Arial" panose="020B0604020202020204" pitchFamily="34" charset="0"/>
              <a:buChar char="•"/>
            </a:pPr>
            <a:r>
              <a:rPr lang="en-US" sz="2800" dirty="0"/>
              <a:t>Nationally-representative samples: (1) 2008: 1,157 12- to 17-year-olds; (2) 2010-11:  3,989 13- to 18-year-olds. </a:t>
            </a:r>
          </a:p>
          <a:p>
            <a:pPr marL="457200" indent="-457200">
              <a:buClr>
                <a:srgbClr val="FFC000"/>
              </a:buClr>
              <a:buFont typeface="Arial" panose="020B0604020202020204" pitchFamily="34" charset="0"/>
              <a:buChar char="•"/>
            </a:pPr>
            <a:r>
              <a:rPr lang="en-US" sz="2800" dirty="0"/>
              <a:t>Youth who reported </a:t>
            </a:r>
            <a:r>
              <a:rPr lang="en-US" sz="2800" b="1" dirty="0"/>
              <a:t>neither differential power nor repetition </a:t>
            </a:r>
            <a:r>
              <a:rPr lang="en-US" sz="2800" dirty="0"/>
              <a:t>had the lowest rates of interference with daily functioning. </a:t>
            </a:r>
          </a:p>
          <a:p>
            <a:pPr marL="457200" indent="-457200">
              <a:buClr>
                <a:srgbClr val="FFC000"/>
              </a:buClr>
              <a:buFont typeface="Arial" panose="020B0604020202020204" pitchFamily="34" charset="0"/>
              <a:buChar char="•"/>
            </a:pPr>
            <a:r>
              <a:rPr lang="en-US" sz="2800" dirty="0"/>
              <a:t>Youth who reported </a:t>
            </a:r>
            <a:r>
              <a:rPr lang="en-US" sz="2800" b="1" dirty="0"/>
              <a:t>either differential power or repetition </a:t>
            </a:r>
            <a:r>
              <a:rPr lang="en-US" sz="2800" dirty="0"/>
              <a:t>had higher rates.</a:t>
            </a:r>
          </a:p>
          <a:p>
            <a:pPr marL="457200" indent="-457200">
              <a:buClr>
                <a:srgbClr val="FFC000"/>
              </a:buClr>
              <a:buFont typeface="Arial" panose="020B0604020202020204" pitchFamily="34" charset="0"/>
              <a:buChar char="•"/>
            </a:pPr>
            <a:r>
              <a:rPr lang="en-US" sz="2800" dirty="0"/>
              <a:t>Highest rates of interference with daily functioning were observed among youth who reported </a:t>
            </a:r>
            <a:r>
              <a:rPr lang="en-US" sz="2800" b="1" dirty="0"/>
              <a:t>both differential power and repetition; these youth report highest level of helplessness.</a:t>
            </a:r>
          </a:p>
          <a:p>
            <a:pPr marL="457200" indent="-457200">
              <a:buClr>
                <a:srgbClr val="FFC000"/>
              </a:buClr>
              <a:buFont typeface="Arial" panose="020B0604020202020204" pitchFamily="34" charset="0"/>
              <a:buChar char="•"/>
            </a:pPr>
            <a:r>
              <a:rPr lang="en-US" sz="2800" dirty="0"/>
              <a:t>Youth were victims of online generalized peer aggression (30%) or both online generalized peer aggression and cyberbullying (16%) </a:t>
            </a:r>
            <a:r>
              <a:rPr lang="en-US" sz="2800" b="1" dirty="0"/>
              <a:t>but rarely cyberbullying alone (1%).</a:t>
            </a:r>
          </a:p>
          <a:p>
            <a:pPr marL="457200" indent="-457200">
              <a:buClr>
                <a:srgbClr val="FFC000"/>
              </a:buClr>
              <a:buFont typeface="Arial" panose="020B0604020202020204" pitchFamily="34" charset="0"/>
              <a:buChar char="•"/>
            </a:pPr>
            <a:endParaRPr lang="en-US" sz="2800" dirty="0"/>
          </a:p>
        </p:txBody>
      </p:sp>
    </p:spTree>
    <p:extLst>
      <p:ext uri="{BB962C8B-B14F-4D97-AF65-F5344CB8AC3E}">
        <p14:creationId xmlns:p14="http://schemas.microsoft.com/office/powerpoint/2010/main" val="37118522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b="1" dirty="0"/>
              <a:t>Results – High School Effects </a:t>
            </a:r>
          </a:p>
        </p:txBody>
      </p:sp>
      <p:sp>
        <p:nvSpPr>
          <p:cNvPr id="15363" name="Content Placeholder 2"/>
          <p:cNvSpPr>
            <a:spLocks noGrp="1"/>
          </p:cNvSpPr>
          <p:nvPr>
            <p:ph type="body" sz="quarter" idx="11"/>
          </p:nvPr>
        </p:nvSpPr>
        <p:spPr>
          <a:xfrm>
            <a:off x="304800" y="1157288"/>
            <a:ext cx="7848600" cy="4881851"/>
          </a:xfrm>
        </p:spPr>
        <p:txBody>
          <a:bodyPr>
            <a:normAutofit lnSpcReduction="10000"/>
          </a:bodyPr>
          <a:lstStyle/>
          <a:p>
            <a:pPr marL="457200" indent="-457200">
              <a:buClr>
                <a:srgbClr val="FFC000"/>
              </a:buClr>
              <a:buFont typeface="Arial" panose="020B0604020202020204" pitchFamily="34" charset="0"/>
              <a:buChar char="•"/>
            </a:pPr>
            <a:endParaRPr lang="en-US" dirty="0"/>
          </a:p>
          <a:p>
            <a:pPr marL="0" indent="0">
              <a:buClr>
                <a:srgbClr val="FFC000"/>
              </a:buClr>
            </a:pPr>
            <a:endParaRPr lang="en-US" dirty="0"/>
          </a:p>
          <a:p>
            <a:pPr marL="0" indent="0">
              <a:buClr>
                <a:srgbClr val="FFC000"/>
              </a:buClr>
            </a:pPr>
            <a:endParaRPr lang="en-US" dirty="0"/>
          </a:p>
          <a:p>
            <a:pPr marL="0" indent="0">
              <a:buClr>
                <a:srgbClr val="FFC000"/>
              </a:buClr>
            </a:pPr>
            <a:endParaRPr lang="en-US" sz="2000" dirty="0"/>
          </a:p>
          <a:p>
            <a:pPr marL="0" indent="0">
              <a:buClr>
                <a:srgbClr val="FFC000"/>
              </a:buClr>
            </a:pPr>
            <a:endParaRPr lang="en-US" sz="2000" dirty="0"/>
          </a:p>
          <a:p>
            <a:pPr marL="0" indent="0">
              <a:buClr>
                <a:srgbClr val="FFC000"/>
              </a:buClr>
            </a:pPr>
            <a:endParaRPr lang="en-US" sz="2000" dirty="0"/>
          </a:p>
          <a:p>
            <a:pPr marL="0" indent="0">
              <a:buClr>
                <a:srgbClr val="FFC000"/>
              </a:buClr>
            </a:pPr>
            <a:endParaRPr lang="en-US" sz="2000" dirty="0"/>
          </a:p>
          <a:p>
            <a:pPr marL="0" indent="0">
              <a:buClr>
                <a:srgbClr val="FFC000"/>
              </a:buClr>
            </a:pPr>
            <a:endParaRPr lang="en-US" sz="2000" dirty="0"/>
          </a:p>
          <a:p>
            <a:pPr marL="0" indent="0">
              <a:buClr>
                <a:srgbClr val="FFC000"/>
              </a:buClr>
            </a:pPr>
            <a:r>
              <a:rPr lang="en-US" sz="2000" dirty="0"/>
              <a:t>Individuals in the treatment group reported significantly higher levels of growth in school belonging from T1 – T4 (b = .013, </a:t>
            </a:r>
            <a:r>
              <a:rPr lang="en-US" sz="2000" i="1" dirty="0"/>
              <a:t>p</a:t>
            </a:r>
            <a:r>
              <a:rPr lang="en-US" sz="2000" dirty="0"/>
              <a:t> = .042), growth in school belonging was in turn associated with reductions in growth in bullying perpetration from T5 – T7 (b = -.147, </a:t>
            </a:r>
            <a:r>
              <a:rPr lang="en-US" sz="2000" i="1" dirty="0"/>
              <a:t>p </a:t>
            </a:r>
            <a:r>
              <a:rPr lang="en-US" sz="2000" dirty="0"/>
              <a:t>= .067); Espelage et al., 2017.</a:t>
            </a:r>
            <a:endParaRPr lang="en-US" altLang="en-US" sz="2000" dirty="0"/>
          </a:p>
        </p:txBody>
      </p:sp>
      <p:sp>
        <p:nvSpPr>
          <p:cNvPr id="15364" name="Footer Placeholder 3"/>
          <p:cNvSpPr>
            <a:spLocks noGrp="1"/>
          </p:cNvSpPr>
          <p:nvPr>
            <p:ph type="ftr" sz="quarter" idx="4294967295"/>
          </p:nvPr>
        </p:nvSpPr>
        <p:spPr bwMode="auto">
          <a:xfrm>
            <a:off x="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fld id="{D311FD04-B17F-435C-A686-2B52EE6EC712}" type="slidenum">
              <a:rPr lang="en-US" altLang="en-US" sz="1400" smtClean="0">
                <a:solidFill>
                  <a:schemeClr val="tx2"/>
                </a:solidFill>
                <a:latin typeface="Arial" charset="0"/>
              </a:rPr>
              <a:pPr eaLnBrk="1" hangingPunct="1">
                <a:spcBef>
                  <a:spcPct val="0"/>
                </a:spcBef>
                <a:buClrTx/>
                <a:buSzTx/>
                <a:buFontTx/>
                <a:buNone/>
              </a:pPr>
              <a:t>70</a:t>
            </a:fld>
            <a:endParaRPr lang="en-US" altLang="en-US" sz="1400">
              <a:solidFill>
                <a:schemeClr val="tx2"/>
              </a:solidFill>
              <a:latin typeface="Arial" charset="0"/>
            </a:endParaRPr>
          </a:p>
        </p:txBody>
      </p:sp>
      <p:sp>
        <p:nvSpPr>
          <p:cNvPr id="2" name="TextBox 1"/>
          <p:cNvSpPr txBox="1"/>
          <p:nvPr/>
        </p:nvSpPr>
        <p:spPr>
          <a:xfrm>
            <a:off x="828675" y="2714625"/>
            <a:ext cx="1628775" cy="714375"/>
          </a:xfrm>
          <a:prstGeom prst="rect">
            <a:avLst/>
          </a:prstGeom>
          <a:noFill/>
        </p:spPr>
        <p:txBody>
          <a:bodyPr wrap="square" rtlCol="0">
            <a:spAutoFit/>
          </a:bodyPr>
          <a:lstStyle/>
          <a:p>
            <a:endParaRPr lang="en-US"/>
          </a:p>
        </p:txBody>
      </p:sp>
      <p:sp>
        <p:nvSpPr>
          <p:cNvPr id="6" name="TextBox 5"/>
          <p:cNvSpPr txBox="1"/>
          <p:nvPr/>
        </p:nvSpPr>
        <p:spPr>
          <a:xfrm>
            <a:off x="633412" y="2748646"/>
            <a:ext cx="1824038" cy="646331"/>
          </a:xfrm>
          <a:prstGeom prst="rect">
            <a:avLst/>
          </a:prstGeom>
          <a:noFill/>
          <a:ln w="25400">
            <a:solidFill>
              <a:schemeClr val="accent1"/>
            </a:solidFill>
          </a:ln>
        </p:spPr>
        <p:txBody>
          <a:bodyPr wrap="square" rtlCol="0">
            <a:spAutoFit/>
          </a:bodyPr>
          <a:lstStyle/>
          <a:p>
            <a:pPr algn="ctr"/>
            <a:r>
              <a:rPr lang="en-US" b="1" dirty="0">
                <a:solidFill>
                  <a:sysClr val="windowText" lastClr="000000"/>
                </a:solidFill>
              </a:rPr>
              <a:t>Second Step</a:t>
            </a:r>
          </a:p>
          <a:p>
            <a:pPr algn="ctr"/>
            <a:r>
              <a:rPr lang="en-US" b="1" dirty="0">
                <a:solidFill>
                  <a:sysClr val="windowText" lastClr="000000"/>
                </a:solidFill>
              </a:rPr>
              <a:t>Intervention</a:t>
            </a:r>
          </a:p>
        </p:txBody>
      </p:sp>
      <p:sp>
        <p:nvSpPr>
          <p:cNvPr id="8" name="TextBox 7"/>
          <p:cNvSpPr txBox="1"/>
          <p:nvPr/>
        </p:nvSpPr>
        <p:spPr>
          <a:xfrm>
            <a:off x="3183732" y="1468726"/>
            <a:ext cx="1824038" cy="646331"/>
          </a:xfrm>
          <a:prstGeom prst="rect">
            <a:avLst/>
          </a:prstGeom>
          <a:noFill/>
          <a:ln w="25400">
            <a:solidFill>
              <a:schemeClr val="accent1"/>
            </a:solidFill>
          </a:ln>
        </p:spPr>
        <p:txBody>
          <a:bodyPr wrap="square" rtlCol="0">
            <a:spAutoFit/>
          </a:bodyPr>
          <a:lstStyle/>
          <a:p>
            <a:pPr algn="ctr"/>
            <a:r>
              <a:rPr lang="en-US" b="1">
                <a:solidFill>
                  <a:sysClr val="windowText" lastClr="000000"/>
                </a:solidFill>
              </a:rPr>
              <a:t>Middle School – School Belonging</a:t>
            </a:r>
            <a:endParaRPr lang="en-US" b="1" dirty="0">
              <a:solidFill>
                <a:sysClr val="windowText" lastClr="000000"/>
              </a:solidFill>
            </a:endParaRPr>
          </a:p>
        </p:txBody>
      </p:sp>
      <p:sp>
        <p:nvSpPr>
          <p:cNvPr id="9" name="TextBox 8"/>
          <p:cNvSpPr txBox="1"/>
          <p:nvPr/>
        </p:nvSpPr>
        <p:spPr>
          <a:xfrm>
            <a:off x="5436395" y="2782669"/>
            <a:ext cx="2574132" cy="646331"/>
          </a:xfrm>
          <a:prstGeom prst="rect">
            <a:avLst/>
          </a:prstGeom>
          <a:noFill/>
          <a:ln w="25400">
            <a:solidFill>
              <a:schemeClr val="accent1"/>
            </a:solidFill>
          </a:ln>
        </p:spPr>
        <p:txBody>
          <a:bodyPr wrap="square" rtlCol="0">
            <a:spAutoFit/>
          </a:bodyPr>
          <a:lstStyle/>
          <a:p>
            <a:pPr algn="ctr"/>
            <a:r>
              <a:rPr lang="en-US" b="1" dirty="0">
                <a:solidFill>
                  <a:sysClr val="windowText" lastClr="000000"/>
                </a:solidFill>
              </a:rPr>
              <a:t>High School – </a:t>
            </a:r>
            <a:r>
              <a:rPr lang="en-US" b="1">
                <a:solidFill>
                  <a:sysClr val="windowText" lastClr="000000"/>
                </a:solidFill>
              </a:rPr>
              <a:t>Bully Perpetration</a:t>
            </a:r>
            <a:endParaRPr lang="en-US" b="1" dirty="0">
              <a:solidFill>
                <a:sysClr val="windowText" lastClr="000000"/>
              </a:solidFill>
            </a:endParaRPr>
          </a:p>
        </p:txBody>
      </p:sp>
      <p:cxnSp>
        <p:nvCxnSpPr>
          <p:cNvPr id="4" name="Straight Arrow Connector 3"/>
          <p:cNvCxnSpPr/>
          <p:nvPr/>
        </p:nvCxnSpPr>
        <p:spPr>
          <a:xfrm>
            <a:off x="5007770" y="1791891"/>
            <a:ext cx="1715691" cy="92273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 idx="0"/>
          </p:cNvCxnSpPr>
          <p:nvPr/>
        </p:nvCxnSpPr>
        <p:spPr>
          <a:xfrm flipV="1">
            <a:off x="1643063" y="1791891"/>
            <a:ext cx="1529356" cy="92273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43554" y="1567398"/>
            <a:ext cx="413896" cy="646331"/>
          </a:xfrm>
          <a:prstGeom prst="rect">
            <a:avLst/>
          </a:prstGeom>
          <a:noFill/>
        </p:spPr>
        <p:txBody>
          <a:bodyPr wrap="none" rtlCol="0">
            <a:spAutoFit/>
          </a:bodyPr>
          <a:lstStyle/>
          <a:p>
            <a:r>
              <a:rPr lang="en-US" sz="3600" dirty="0"/>
              <a:t>+</a:t>
            </a:r>
          </a:p>
        </p:txBody>
      </p:sp>
      <p:sp>
        <p:nvSpPr>
          <p:cNvPr id="17" name="TextBox 16"/>
          <p:cNvSpPr txBox="1"/>
          <p:nvPr/>
        </p:nvSpPr>
        <p:spPr>
          <a:xfrm>
            <a:off x="5841197" y="1543436"/>
            <a:ext cx="420308" cy="1015663"/>
          </a:xfrm>
          <a:prstGeom prst="rect">
            <a:avLst/>
          </a:prstGeom>
          <a:noFill/>
        </p:spPr>
        <p:txBody>
          <a:bodyPr wrap="none" rtlCol="0">
            <a:spAutoFit/>
          </a:bodyPr>
          <a:lstStyle/>
          <a:p>
            <a:r>
              <a:rPr lang="en-US" sz="6000" dirty="0"/>
              <a:t>-</a:t>
            </a:r>
          </a:p>
        </p:txBody>
      </p:sp>
    </p:spTree>
    <p:extLst>
      <p:ext uri="{BB962C8B-B14F-4D97-AF65-F5344CB8AC3E}">
        <p14:creationId xmlns:p14="http://schemas.microsoft.com/office/powerpoint/2010/main" val="1503695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fontScale="90000"/>
          </a:bodyPr>
          <a:lstStyle/>
          <a:p>
            <a:pPr eaLnBrk="1" fontAlgn="auto" hangingPunct="1">
              <a:spcAft>
                <a:spcPts val="0"/>
              </a:spcAft>
              <a:defRPr/>
            </a:pPr>
            <a:r>
              <a:rPr lang="en-US" sz="3600" b="1" dirty="0">
                <a:latin typeface="+mn-lt"/>
              </a:rPr>
              <a:t>Students with Disabilities – </a:t>
            </a:r>
            <a:br>
              <a:rPr lang="en-US" sz="3600" b="1" dirty="0">
                <a:latin typeface="+mn-lt"/>
              </a:rPr>
            </a:br>
            <a:r>
              <a:rPr lang="en-US" sz="3600" b="1" dirty="0">
                <a:latin typeface="+mn-lt"/>
              </a:rPr>
              <a:t>Bully Perpetration </a:t>
            </a:r>
            <a:br>
              <a:rPr lang="en-US" sz="3600" b="1" dirty="0">
                <a:latin typeface="+mn-lt"/>
              </a:rPr>
            </a:br>
            <a:r>
              <a:rPr lang="en-US" sz="3600" b="1" dirty="0">
                <a:latin typeface="+mn-lt"/>
              </a:rPr>
              <a:t>(Espelage, Rose, &amp; Polanin, 2015; </a:t>
            </a:r>
            <a:r>
              <a:rPr lang="en-US" sz="3600" dirty="0"/>
              <a:t>2016</a:t>
            </a:r>
            <a:r>
              <a:rPr lang="en-US" sz="3600" b="1" dirty="0">
                <a:latin typeface="+mn-lt"/>
              </a:rPr>
              <a:t>)</a:t>
            </a:r>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16558"/>
            <a:ext cx="8153400"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2974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647700"/>
            <a:ext cx="7848600" cy="685800"/>
          </a:xfrm>
        </p:spPr>
        <p:txBody>
          <a:bodyPr>
            <a:noAutofit/>
          </a:bodyPr>
          <a:lstStyle/>
          <a:p>
            <a:pPr algn="ctr"/>
            <a:r>
              <a:rPr lang="en-US" sz="4000" dirty="0"/>
              <a:t>Cyberbullying Prevention </a:t>
            </a:r>
            <a:br>
              <a:rPr lang="en-US" sz="4000" dirty="0"/>
            </a:br>
            <a:r>
              <a:rPr lang="en-US" sz="4000" dirty="0"/>
              <a:t>&amp; </a:t>
            </a:r>
            <a:br>
              <a:rPr lang="en-US" sz="4000" dirty="0"/>
            </a:br>
            <a:r>
              <a:rPr lang="en-US" sz="4000" dirty="0"/>
              <a:t>Intervention Efforts</a:t>
            </a:r>
            <a:br>
              <a:rPr lang="en-US" sz="4000" dirty="0"/>
            </a:br>
            <a:endParaRPr lang="en-US" sz="4000" dirty="0"/>
          </a:p>
        </p:txBody>
      </p:sp>
      <p:sp>
        <p:nvSpPr>
          <p:cNvPr id="70659" name="Rectangle 3"/>
          <p:cNvSpPr>
            <a:spLocks noGrp="1" noChangeArrowheads="1"/>
          </p:cNvSpPr>
          <p:nvPr>
            <p:ph type="body" sz="quarter" idx="11"/>
          </p:nvPr>
        </p:nvSpPr>
        <p:spPr/>
        <p:txBody>
          <a:bodyPr lIns="90488" tIns="44450" rIns="90488" bIns="44450">
            <a:normAutofit/>
          </a:bodyPr>
          <a:lstStyle/>
          <a:p>
            <a:pPr marL="63500" eaLnBrk="1" hangingPunct="1">
              <a:defRPr/>
            </a:pPr>
            <a:endParaRPr lang="en-US" sz="1800" b="1" dirty="0"/>
          </a:p>
          <a:p>
            <a:pPr marL="63500" eaLnBrk="1" hangingPunct="1">
              <a:defRPr/>
            </a:pPr>
            <a:endParaRPr lang="en-US" sz="1800" b="1" dirty="0"/>
          </a:p>
          <a:p>
            <a:pPr marL="63500" eaLnBrk="1" hangingPunct="1">
              <a:defRPr/>
            </a:pPr>
            <a:endParaRPr lang="en-US" sz="1800" b="1" dirty="0"/>
          </a:p>
          <a:p>
            <a:pPr marL="63500" algn="ctr" eaLnBrk="1" hangingPunct="1">
              <a:defRPr/>
            </a:pPr>
            <a:r>
              <a:rPr lang="en-US" sz="1800" b="1" dirty="0"/>
              <a:t>Dorothy L. Espelage, Ph.D.</a:t>
            </a:r>
            <a:endParaRPr lang="en-US" sz="1800" b="1" dirty="0">
              <a:solidFill>
                <a:schemeClr val="tx1"/>
              </a:solidFill>
            </a:endParaRPr>
          </a:p>
          <a:p>
            <a:pPr marL="63500" algn="ctr" eaLnBrk="1" hangingPunct="1">
              <a:defRPr/>
            </a:pPr>
            <a:r>
              <a:rPr lang="en-US" sz="1800" b="1" dirty="0"/>
              <a:t>University of Florida</a:t>
            </a:r>
          </a:p>
          <a:p>
            <a:pPr marL="63500" algn="ctr" eaLnBrk="1" hangingPunct="1">
              <a:defRPr/>
            </a:pPr>
            <a:r>
              <a:rPr lang="en-US" sz="1800" b="1" dirty="0"/>
              <a:t>Jun Sun Hong, Ph.D.</a:t>
            </a:r>
          </a:p>
          <a:p>
            <a:pPr marL="63500" algn="ctr" eaLnBrk="1" hangingPunct="1">
              <a:defRPr/>
            </a:pPr>
            <a:r>
              <a:rPr lang="en-US" sz="1800" b="1" dirty="0"/>
              <a:t>Wayne State University  </a:t>
            </a:r>
          </a:p>
          <a:p>
            <a:pPr marL="63500" algn="ctr" eaLnBrk="1" hangingPunct="1">
              <a:defRPr/>
            </a:pPr>
            <a:r>
              <a:rPr lang="en-US" sz="1800" b="1" dirty="0"/>
              <a:t>                         </a:t>
            </a:r>
          </a:p>
          <a:p>
            <a:pPr marL="63500" algn="ctr" eaLnBrk="1" hangingPunct="1">
              <a:defRPr/>
            </a:pPr>
            <a:endParaRPr lang="en-US" sz="1600" b="1" dirty="0"/>
          </a:p>
          <a:p>
            <a:pPr marL="63500" algn="ctr">
              <a:defRPr/>
            </a:pPr>
            <a:r>
              <a:rPr lang="en-US" sz="1800" i="1" dirty="0"/>
              <a:t>Canadian Journal of Psychiatry In Review Series (in press)</a:t>
            </a:r>
            <a:endParaRPr lang="en-US" sz="1800" b="1" i="1" dirty="0">
              <a:solidFill>
                <a:schemeClr val="tx1"/>
              </a:solidFill>
            </a:endParaRPr>
          </a:p>
        </p:txBody>
      </p:sp>
      <p:sp>
        <p:nvSpPr>
          <p:cNvPr id="71684" name="TextBox 7"/>
          <p:cNvSpPr txBox="1">
            <a:spLocks noChangeArrowheads="1"/>
          </p:cNvSpPr>
          <p:nvPr/>
        </p:nvSpPr>
        <p:spPr bwMode="auto">
          <a:xfrm>
            <a:off x="1031846" y="5831266"/>
            <a:ext cx="785339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FontTx/>
              <a:buNone/>
            </a:pPr>
            <a:r>
              <a:rPr lang="en-US" altLang="en-US" sz="1400" b="1" dirty="0">
                <a:latin typeface="Arial" pitchFamily="34" charset="0"/>
              </a:rPr>
              <a:t>This research was supported by Centers for Disease Control &amp; Prevention  (#1U01/CE001677) to Dorothy </a:t>
            </a:r>
            <a:r>
              <a:rPr lang="en-US" altLang="en-US" sz="1400" b="1" dirty="0" err="1">
                <a:latin typeface="Arial" pitchFamily="34" charset="0"/>
              </a:rPr>
              <a:t>Espelage</a:t>
            </a:r>
            <a:r>
              <a:rPr lang="en-US" altLang="en-US" sz="1400" b="1" dirty="0">
                <a:latin typeface="Arial" pitchFamily="34" charset="0"/>
              </a:rPr>
              <a:t> (PI)</a:t>
            </a:r>
          </a:p>
        </p:txBody>
      </p:sp>
    </p:spTree>
    <p:extLst>
      <p:ext uri="{BB962C8B-B14F-4D97-AF65-F5344CB8AC3E}">
        <p14:creationId xmlns:p14="http://schemas.microsoft.com/office/powerpoint/2010/main" val="37657019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04800" y="304800"/>
            <a:ext cx="7848600" cy="685800"/>
          </a:xfrm>
        </p:spPr>
        <p:txBody>
          <a:bodyPr/>
          <a:lstStyle/>
          <a:p>
            <a:pPr algn="ctr" eaLnBrk="1" hangingPunct="1"/>
            <a:r>
              <a:rPr lang="en-US" altLang="en-US" sz="4000" dirty="0">
                <a:latin typeface="Arial" pitchFamily="34" charset="0"/>
              </a:rPr>
              <a:t>Cyberbullying Prevention Programs</a:t>
            </a:r>
          </a:p>
        </p:txBody>
      </p:sp>
      <p:sp>
        <p:nvSpPr>
          <p:cNvPr id="74755" name="Rectangle 3"/>
          <p:cNvSpPr>
            <a:spLocks noGrp="1" noChangeArrowheads="1"/>
          </p:cNvSpPr>
          <p:nvPr>
            <p:ph type="body" sz="quarter" idx="11"/>
          </p:nvPr>
        </p:nvSpPr>
        <p:spPr>
          <a:xfrm>
            <a:off x="304800" y="1600200"/>
            <a:ext cx="7848600" cy="4876800"/>
          </a:xfrm>
        </p:spPr>
        <p:txBody>
          <a:bodyPr/>
          <a:lstStyle/>
          <a:p>
            <a:pPr eaLnBrk="1" hangingPunct="1"/>
            <a:r>
              <a:rPr lang="en-US" altLang="en-US" sz="2000" b="1" dirty="0">
                <a:latin typeface="Arial" pitchFamily="34" charset="0"/>
              </a:rPr>
              <a:t>Media Heroes (</a:t>
            </a:r>
            <a:r>
              <a:rPr lang="en-US" altLang="en-US" sz="2000" b="1" dirty="0" err="1">
                <a:latin typeface="Arial" pitchFamily="34" charset="0"/>
              </a:rPr>
              <a:t>Chaux</a:t>
            </a:r>
            <a:r>
              <a:rPr lang="en-US" altLang="en-US" sz="2000" b="1" dirty="0">
                <a:latin typeface="Arial" pitchFamily="34" charset="0"/>
              </a:rPr>
              <a:t> et al., 2016):</a:t>
            </a:r>
          </a:p>
          <a:p>
            <a:pPr marL="800100" lvl="1" indent="-342900">
              <a:buClr>
                <a:srgbClr val="FFC000"/>
              </a:buClr>
              <a:buFont typeface="Arial" panose="020B0604020202020204" pitchFamily="34" charset="0"/>
              <a:buChar char="•"/>
            </a:pPr>
            <a:r>
              <a:rPr lang="en-US" sz="2000" dirty="0"/>
              <a:t>German school-based, psychoeducational program in to raise students’ awareness about risks associated with technology use, to increase empathy and social responsibility, and to teach strategies to defend oneself and others from cyberbullying.</a:t>
            </a:r>
          </a:p>
          <a:p>
            <a:pPr marL="800100" lvl="1" indent="-342900">
              <a:buClr>
                <a:srgbClr val="FFC000"/>
              </a:buClr>
              <a:buFont typeface="Arial" panose="020B0604020202020204" pitchFamily="34" charset="0"/>
              <a:buChar char="•"/>
            </a:pPr>
            <a:r>
              <a:rPr lang="en-US" sz="2000" dirty="0"/>
              <a:t>Middle &amp; high school</a:t>
            </a:r>
          </a:p>
          <a:p>
            <a:pPr marL="800100" lvl="1" indent="-342900">
              <a:buClr>
                <a:srgbClr val="FFC000"/>
              </a:buClr>
              <a:buFont typeface="Arial" panose="020B0604020202020204" pitchFamily="34" charset="0"/>
              <a:buChar char="•"/>
            </a:pPr>
            <a:r>
              <a:rPr lang="en-US" sz="2000" dirty="0"/>
              <a:t>10 90-minute sessions</a:t>
            </a:r>
          </a:p>
          <a:p>
            <a:pPr marL="800100" lvl="1" indent="-342900">
              <a:buClr>
                <a:srgbClr val="FFC000"/>
              </a:buClr>
              <a:buFont typeface="Arial" panose="020B0604020202020204" pitchFamily="34" charset="0"/>
              <a:buChar char="•"/>
            </a:pPr>
            <a:r>
              <a:rPr lang="en-US" sz="2000" dirty="0"/>
              <a:t>Theory of Planned Behavior - the program covers topics such as defining cyberbullying, a discussion of its negative impact, Internet safety tips, and opportunities to react appropriately using hypothetical scenarios</a:t>
            </a:r>
          </a:p>
          <a:p>
            <a:pPr marL="800100" lvl="1" indent="-342900">
              <a:buClr>
                <a:srgbClr val="FFC000"/>
              </a:buClr>
              <a:buFont typeface="Arial" panose="020B0604020202020204" pitchFamily="34" charset="0"/>
              <a:buChar char="•"/>
            </a:pPr>
            <a:r>
              <a:rPr lang="en-US" sz="2000" dirty="0"/>
              <a:t>Van </a:t>
            </a:r>
            <a:r>
              <a:rPr lang="en-US" sz="2000" dirty="0" err="1"/>
              <a:t>Cleemput</a:t>
            </a:r>
            <a:r>
              <a:rPr lang="en-US" sz="2000" dirty="0"/>
              <a:t> and colleagues’ (2014) meta-analysis indicated moderate reductions in cyberbullying perpetration (Hedges’ </a:t>
            </a:r>
            <a:r>
              <a:rPr lang="en-US" sz="2000" i="1" dirty="0"/>
              <a:t>g</a:t>
            </a:r>
            <a:r>
              <a:rPr lang="en-US" sz="2000" dirty="0"/>
              <a:t> = .19).</a:t>
            </a:r>
          </a:p>
          <a:p>
            <a:pPr marL="457200" lvl="1" indent="0" eaLnBrk="1" hangingPunct="1">
              <a:buNone/>
            </a:pPr>
            <a:endParaRPr lang="en-US" altLang="en-US" sz="2400" b="1" dirty="0">
              <a:ea typeface="ＭＳ Ｐゴシック" pitchFamily="34" charset="-128"/>
            </a:endParaRPr>
          </a:p>
          <a:p>
            <a:pPr lvl="1" eaLnBrk="1" hangingPunct="1"/>
            <a:endParaRPr lang="en-US" altLang="en-US" sz="2100" b="1" dirty="0">
              <a:latin typeface="Arial" pitchFamily="34" charset="0"/>
              <a:ea typeface="ＭＳ Ｐゴシック" pitchFamily="34" charset="-128"/>
            </a:endParaRPr>
          </a:p>
        </p:txBody>
      </p:sp>
    </p:spTree>
    <p:extLst>
      <p:ext uri="{BB962C8B-B14F-4D97-AF65-F5344CB8AC3E}">
        <p14:creationId xmlns:p14="http://schemas.microsoft.com/office/powerpoint/2010/main" val="25828891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04800" y="304800"/>
            <a:ext cx="7848600" cy="685800"/>
          </a:xfrm>
        </p:spPr>
        <p:txBody>
          <a:bodyPr/>
          <a:lstStyle/>
          <a:p>
            <a:pPr algn="ctr" eaLnBrk="1" hangingPunct="1"/>
            <a:r>
              <a:rPr lang="en-US" altLang="en-US" sz="4000" dirty="0">
                <a:latin typeface="Arial" pitchFamily="34" charset="0"/>
              </a:rPr>
              <a:t>Cyberbullying Prevention Programs</a:t>
            </a:r>
          </a:p>
        </p:txBody>
      </p:sp>
      <p:sp>
        <p:nvSpPr>
          <p:cNvPr id="74755" name="Rectangle 3"/>
          <p:cNvSpPr>
            <a:spLocks noGrp="1" noChangeArrowheads="1"/>
          </p:cNvSpPr>
          <p:nvPr>
            <p:ph type="body" sz="quarter" idx="11"/>
          </p:nvPr>
        </p:nvSpPr>
        <p:spPr>
          <a:xfrm>
            <a:off x="304800" y="1981200"/>
            <a:ext cx="7848600" cy="4876800"/>
          </a:xfrm>
        </p:spPr>
        <p:txBody>
          <a:bodyPr/>
          <a:lstStyle/>
          <a:p>
            <a:r>
              <a:rPr lang="en-US" sz="2400" b="1" dirty="0"/>
              <a:t>Help-Assert Yourself-Humor-Avoid-Self-Talk-Own it (HAHASO; Salvatore &amp; </a:t>
            </a:r>
            <a:r>
              <a:rPr lang="en-US" sz="2400" b="1" dirty="0" err="1"/>
              <a:t>Weinholtz</a:t>
            </a:r>
            <a:r>
              <a:rPr lang="en-US" sz="2400" b="1" dirty="0"/>
              <a:t>, 2006):</a:t>
            </a:r>
          </a:p>
          <a:p>
            <a:pPr marL="457200" indent="-457200">
              <a:buClr>
                <a:srgbClr val="FFC000"/>
              </a:buClr>
              <a:buFont typeface="Arial" panose="020B0604020202020204" pitchFamily="34" charset="0"/>
              <a:buChar char="•"/>
            </a:pPr>
            <a:r>
              <a:rPr lang="en-US" sz="2400" dirty="0"/>
              <a:t>U.S. curriculum (age 10-12 years) </a:t>
            </a:r>
          </a:p>
          <a:p>
            <a:pPr marL="457200" indent="-457200">
              <a:buClr>
                <a:srgbClr val="FFC000"/>
              </a:buClr>
              <a:buFont typeface="Arial" panose="020B0604020202020204" pitchFamily="34" charset="0"/>
              <a:buChar char="•"/>
            </a:pPr>
            <a:r>
              <a:rPr lang="en-US" sz="2400" dirty="0"/>
              <a:t>Five lessons to reduce bullying through increasing social skills. </a:t>
            </a:r>
          </a:p>
          <a:p>
            <a:pPr marL="457200" indent="-457200">
              <a:buClr>
                <a:srgbClr val="FFC000"/>
              </a:buClr>
              <a:buFont typeface="Arial" panose="020B0604020202020204" pitchFamily="34" charset="0"/>
              <a:buChar char="•"/>
            </a:pPr>
            <a:r>
              <a:rPr lang="en-US" sz="2400" dirty="0"/>
              <a:t>Results yielded moderate levels of reductions in cyberbullying victimization (</a:t>
            </a:r>
            <a:r>
              <a:rPr lang="en-US" sz="2400" i="1" dirty="0"/>
              <a:t>g</a:t>
            </a:r>
            <a:r>
              <a:rPr lang="en-US" sz="2400" dirty="0"/>
              <a:t> = .32; Salvatore &amp; </a:t>
            </a:r>
            <a:r>
              <a:rPr lang="en-US" sz="2400" dirty="0" err="1"/>
              <a:t>Weinholtz</a:t>
            </a:r>
            <a:r>
              <a:rPr lang="en-US" sz="2400" dirty="0"/>
              <a:t>, 2006). </a:t>
            </a:r>
            <a:endParaRPr lang="en-US" sz="2000" dirty="0"/>
          </a:p>
          <a:p>
            <a:pPr marL="457200" lvl="1" indent="0" eaLnBrk="1" hangingPunct="1">
              <a:buNone/>
            </a:pPr>
            <a:endParaRPr lang="en-US" altLang="en-US" sz="2400" b="1" dirty="0">
              <a:ea typeface="ＭＳ Ｐゴシック" pitchFamily="34" charset="-128"/>
            </a:endParaRPr>
          </a:p>
          <a:p>
            <a:pPr lvl="1" eaLnBrk="1" hangingPunct="1"/>
            <a:endParaRPr lang="en-US" altLang="en-US" sz="2100" b="1" dirty="0">
              <a:latin typeface="Arial" pitchFamily="34" charset="0"/>
              <a:ea typeface="ＭＳ Ｐゴシック" pitchFamily="34" charset="-128"/>
            </a:endParaRPr>
          </a:p>
        </p:txBody>
      </p:sp>
    </p:spTree>
    <p:extLst>
      <p:ext uri="{BB962C8B-B14F-4D97-AF65-F5344CB8AC3E}">
        <p14:creationId xmlns:p14="http://schemas.microsoft.com/office/powerpoint/2010/main" val="26425555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04800" y="304800"/>
            <a:ext cx="7848600" cy="685800"/>
          </a:xfrm>
        </p:spPr>
        <p:txBody>
          <a:bodyPr/>
          <a:lstStyle/>
          <a:p>
            <a:pPr algn="ctr" eaLnBrk="1" hangingPunct="1"/>
            <a:r>
              <a:rPr lang="en-US" altLang="en-US" sz="4000" dirty="0">
                <a:latin typeface="Arial" pitchFamily="34" charset="0"/>
              </a:rPr>
              <a:t>Cyberbullying Prevention Programs</a:t>
            </a:r>
          </a:p>
        </p:txBody>
      </p:sp>
      <p:sp>
        <p:nvSpPr>
          <p:cNvPr id="74755" name="Rectangle 3"/>
          <p:cNvSpPr>
            <a:spLocks noGrp="1" noChangeArrowheads="1"/>
          </p:cNvSpPr>
          <p:nvPr>
            <p:ph type="body" sz="quarter" idx="11"/>
          </p:nvPr>
        </p:nvSpPr>
        <p:spPr>
          <a:xfrm>
            <a:off x="304800" y="1814945"/>
            <a:ext cx="7848600" cy="4876800"/>
          </a:xfrm>
        </p:spPr>
        <p:txBody>
          <a:bodyPr/>
          <a:lstStyle/>
          <a:p>
            <a:r>
              <a:rPr lang="en-US" sz="2400" b="1" dirty="0" err="1"/>
              <a:t>ConRed</a:t>
            </a:r>
            <a:r>
              <a:rPr lang="en-US" sz="2400" b="1" dirty="0"/>
              <a:t> is a school-based program developed and evaluated in Spain (Ortega-Ruiz et al., 2012):</a:t>
            </a:r>
          </a:p>
          <a:p>
            <a:pPr marL="800100" lvl="1" indent="-342900" eaLnBrk="1" hangingPunct="1">
              <a:buFont typeface="Arial" panose="020B0604020202020204" pitchFamily="34" charset="0"/>
              <a:buChar char="•"/>
            </a:pPr>
            <a:r>
              <a:rPr lang="en-US" altLang="en-US" sz="2100" dirty="0">
                <a:latin typeface="Arial" pitchFamily="34" charset="0"/>
                <a:ea typeface="ＭＳ Ｐゴシック" pitchFamily="34" charset="-128"/>
              </a:rPr>
              <a:t>Theory of Normative Behavior</a:t>
            </a:r>
          </a:p>
          <a:p>
            <a:pPr marL="800100" lvl="1" indent="-342900" eaLnBrk="1" hangingPunct="1">
              <a:buFont typeface="Arial" panose="020B0604020202020204" pitchFamily="34" charset="0"/>
              <a:buChar char="•"/>
            </a:pPr>
            <a:r>
              <a:rPr lang="en-US" altLang="en-US" sz="2100" dirty="0">
                <a:latin typeface="Arial" pitchFamily="34" charset="0"/>
                <a:ea typeface="ＭＳ Ｐゴシック" pitchFamily="34" charset="-128"/>
              </a:rPr>
              <a:t>8 lessons delivered over 14 weeks for 11-19 years</a:t>
            </a:r>
          </a:p>
          <a:p>
            <a:pPr marL="800100" lvl="1" indent="-342900">
              <a:buFont typeface="Arial" panose="020B0604020202020204" pitchFamily="34" charset="0"/>
              <a:buChar char="•"/>
            </a:pPr>
            <a:r>
              <a:rPr lang="en-US" sz="2400" dirty="0"/>
              <a:t>Three units cover the following topics using virtual scenarios: (1) Internet/social networks with a focus on privacy and control over accounts, (2) improving technical skills and prosocial online behavior, and (3) Internet addiction and cyberbullying.</a:t>
            </a:r>
          </a:p>
          <a:p>
            <a:pPr marL="800100" lvl="1" indent="-342900">
              <a:buFont typeface="Arial" panose="020B0604020202020204" pitchFamily="34" charset="0"/>
              <a:buChar char="•"/>
            </a:pPr>
            <a:r>
              <a:rPr lang="en-US" altLang="ko-KR" sz="2400" dirty="0">
                <a:latin typeface="Times New Roman" panose="02020603050405020304" pitchFamily="18" charset="0"/>
                <a:ea typeface="Malgun Gothic" panose="020B0503020000020004" pitchFamily="34" charset="-127"/>
                <a:cs typeface="Times New Roman" panose="02020603050405020304" pitchFamily="18" charset="0"/>
              </a:rPr>
              <a:t>Results indicated modest reductions in cyberbullying (Hedges’ </a:t>
            </a:r>
            <a:r>
              <a:rPr lang="en-US" altLang="ko-KR" sz="2400" i="1" dirty="0" err="1">
                <a:latin typeface="Times New Roman" panose="02020603050405020304" pitchFamily="18" charset="0"/>
                <a:ea typeface="Malgun Gothic" panose="020B0503020000020004" pitchFamily="34" charset="-127"/>
                <a:cs typeface="Times New Roman" panose="02020603050405020304" pitchFamily="18" charset="0"/>
              </a:rPr>
              <a:t>g</a:t>
            </a:r>
            <a:r>
              <a:rPr lang="en-US" altLang="ko-KR" sz="2400" dirty="0" err="1">
                <a:latin typeface="Times New Roman" panose="02020603050405020304" pitchFamily="18" charset="0"/>
                <a:ea typeface="Malgun Gothic" panose="020B0503020000020004" pitchFamily="34" charset="-127"/>
                <a:cs typeface="Times New Roman" panose="02020603050405020304" pitchFamily="18" charset="0"/>
              </a:rPr>
              <a:t>s</a:t>
            </a:r>
            <a:r>
              <a:rPr lang="en-US" altLang="ko-KR" sz="2400" dirty="0">
                <a:latin typeface="Times New Roman" panose="02020603050405020304" pitchFamily="18" charset="0"/>
                <a:ea typeface="Malgun Gothic" panose="020B0503020000020004" pitchFamily="34" charset="-127"/>
                <a:cs typeface="Times New Roman" panose="02020603050405020304" pitchFamily="18" charset="0"/>
              </a:rPr>
              <a:t> = .15, .06; Del Rey, Casas, &amp; Ortega, 2012; Ortega et al., 2012).</a:t>
            </a:r>
            <a:r>
              <a:rPr lang="en-US" altLang="ko-KR" sz="2400" u="sng" dirty="0">
                <a:solidFill>
                  <a:srgbClr val="008080"/>
                </a:solidFill>
                <a:latin typeface="Times New Roman" panose="02020603050405020304" pitchFamily="18" charset="0"/>
                <a:ea typeface="Malgun Gothic" panose="020B0503020000020004" pitchFamily="34" charset="-127"/>
                <a:cs typeface="Times New Roman" panose="02020603050405020304" pitchFamily="18" charset="0"/>
              </a:rPr>
              <a:t> </a:t>
            </a:r>
            <a:endParaRPr lang="en-US" altLang="ko-KR" sz="3600" dirty="0">
              <a:latin typeface="Arial" panose="020B0604020202020204" pitchFamily="34" charset="0"/>
            </a:endParaRP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altLang="en-US" sz="2100" b="1" dirty="0">
              <a:latin typeface="Arial" pitchFamily="34" charset="0"/>
              <a:ea typeface="ＭＳ Ｐゴシック" pitchFamily="34" charset="-128"/>
            </a:endParaRPr>
          </a:p>
        </p:txBody>
      </p:sp>
    </p:spTree>
    <p:extLst>
      <p:ext uri="{BB962C8B-B14F-4D97-AF65-F5344CB8AC3E}">
        <p14:creationId xmlns:p14="http://schemas.microsoft.com/office/powerpoint/2010/main" val="28172718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04800" y="304800"/>
            <a:ext cx="7848600" cy="685800"/>
          </a:xfrm>
        </p:spPr>
        <p:txBody>
          <a:bodyPr/>
          <a:lstStyle/>
          <a:p>
            <a:pPr algn="ctr" eaLnBrk="1" hangingPunct="1"/>
            <a:r>
              <a:rPr lang="en-US" altLang="en-US" sz="4000" dirty="0">
                <a:latin typeface="Arial" pitchFamily="34" charset="0"/>
              </a:rPr>
              <a:t>Cyberbullying Prevention Programs</a:t>
            </a:r>
          </a:p>
        </p:txBody>
      </p:sp>
      <p:sp>
        <p:nvSpPr>
          <p:cNvPr id="74755" name="Rectangle 3"/>
          <p:cNvSpPr>
            <a:spLocks noGrp="1" noChangeArrowheads="1"/>
          </p:cNvSpPr>
          <p:nvPr>
            <p:ph type="body" sz="quarter" idx="11"/>
          </p:nvPr>
        </p:nvSpPr>
        <p:spPr>
          <a:xfrm>
            <a:off x="390827" y="1981200"/>
            <a:ext cx="7848600" cy="4876800"/>
          </a:xfrm>
        </p:spPr>
        <p:txBody>
          <a:bodyPr/>
          <a:lstStyle/>
          <a:p>
            <a:pPr lvl="0" eaLnBrk="0" hangingPunct="0">
              <a:spcBef>
                <a:spcPct val="0"/>
              </a:spcBef>
              <a:buFont typeface="Arial" panose="020B0604020202020204" pitchFamily="34" charset="0"/>
              <a:buChar char="•"/>
            </a:pPr>
            <a:r>
              <a:rPr lang="en-US" altLang="ko-KR" sz="2400" dirty="0">
                <a:latin typeface="Times New Roman" panose="02020603050405020304" pitchFamily="18" charset="0"/>
                <a:ea typeface="Malgun Gothic" panose="020B0503020000020004" pitchFamily="34" charset="-127"/>
                <a:cs typeface="Times New Roman" panose="02020603050405020304" pitchFamily="18" charset="0"/>
              </a:rPr>
              <a:t>Meta-analysis by Van </a:t>
            </a:r>
            <a:r>
              <a:rPr lang="en-US" altLang="ko-KR" sz="2400" dirty="0" err="1">
                <a:latin typeface="Times New Roman" panose="02020603050405020304" pitchFamily="18" charset="0"/>
                <a:ea typeface="Malgun Gothic" panose="020B0503020000020004" pitchFamily="34" charset="-127"/>
                <a:cs typeface="Times New Roman" panose="02020603050405020304" pitchFamily="18" charset="0"/>
              </a:rPr>
              <a:t>Cleemput</a:t>
            </a:r>
            <a:r>
              <a:rPr lang="en-US" altLang="ko-KR" sz="2400" dirty="0">
                <a:latin typeface="Times New Roman" panose="02020603050405020304" pitchFamily="18" charset="0"/>
                <a:ea typeface="Malgun Gothic" panose="020B0503020000020004" pitchFamily="34" charset="-127"/>
                <a:cs typeface="Times New Roman" panose="02020603050405020304" pitchFamily="18" charset="0"/>
              </a:rPr>
              <a:t> and colleagues (2014) found most programs that targeted multiple forms of bullying. </a:t>
            </a:r>
          </a:p>
          <a:p>
            <a:pPr lvl="0" eaLnBrk="0" hangingPunct="0">
              <a:spcBef>
                <a:spcPct val="0"/>
              </a:spcBef>
              <a:buFont typeface="Arial" panose="020B0604020202020204" pitchFamily="34" charset="0"/>
              <a:buChar char="•"/>
            </a:pPr>
            <a:endParaRPr lang="en-US" altLang="ko-KR" sz="2400" dirty="0">
              <a:latin typeface="Times New Roman" panose="02020603050405020304" pitchFamily="18" charset="0"/>
              <a:ea typeface="Malgun Gothic" panose="020B0503020000020004" pitchFamily="34" charset="-127"/>
              <a:cs typeface="Times New Roman" panose="02020603050405020304" pitchFamily="18" charset="0"/>
            </a:endParaRPr>
          </a:p>
          <a:p>
            <a:pPr lvl="0" eaLnBrk="0" hangingPunct="0">
              <a:spcBef>
                <a:spcPct val="0"/>
              </a:spcBef>
              <a:buFont typeface="Arial" panose="020B0604020202020204" pitchFamily="34" charset="0"/>
              <a:buChar char="•"/>
            </a:pPr>
            <a:r>
              <a:rPr lang="en-US" altLang="ko-KR" sz="2400" dirty="0">
                <a:latin typeface="Times New Roman" panose="02020603050405020304" pitchFamily="18" charset="0"/>
                <a:ea typeface="Malgun Gothic" panose="020B0503020000020004" pitchFamily="34" charset="-127"/>
                <a:cs typeface="Times New Roman" panose="02020603050405020304" pitchFamily="18" charset="0"/>
              </a:rPr>
              <a:t>Thus, many efficacious bullying prevention and intervention programs or approaches could be extended to include contents on cyberbullying.</a:t>
            </a:r>
            <a:endParaRPr lang="en-US" sz="2400" dirty="0"/>
          </a:p>
          <a:p>
            <a:pPr marL="800100" lvl="1" indent="-342900">
              <a:buFont typeface="Arial" panose="020B0604020202020204" pitchFamily="34" charset="0"/>
              <a:buChar char="•"/>
            </a:pPr>
            <a:endParaRPr lang="en-US" altLang="en-US" sz="2100" b="1" dirty="0">
              <a:latin typeface="Arial" pitchFamily="34" charset="0"/>
              <a:ea typeface="ＭＳ Ｐゴシック" pitchFamily="34" charset="-128"/>
            </a:endParaRPr>
          </a:p>
        </p:txBody>
      </p:sp>
    </p:spTree>
    <p:extLst>
      <p:ext uri="{BB962C8B-B14F-4D97-AF65-F5344CB8AC3E}">
        <p14:creationId xmlns:p14="http://schemas.microsoft.com/office/powerpoint/2010/main" val="12654864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fontAlgn="auto" hangingPunct="1">
              <a:spcAft>
                <a:spcPts val="0"/>
              </a:spcAft>
              <a:defRPr/>
            </a:pPr>
            <a:r>
              <a:rPr lang="en-US" b="1" dirty="0">
                <a:latin typeface="+mn-lt"/>
              </a:rPr>
              <a:t>Conclusions</a:t>
            </a:r>
          </a:p>
        </p:txBody>
      </p:sp>
      <p:sp>
        <p:nvSpPr>
          <p:cNvPr id="50179" name="Rectangle 3"/>
          <p:cNvSpPr txBox="1">
            <a:spLocks noChangeArrowheads="1"/>
          </p:cNvSpPr>
          <p:nvPr/>
        </p:nvSpPr>
        <p:spPr bwMode="auto">
          <a:xfrm>
            <a:off x="304800" y="1249261"/>
            <a:ext cx="8610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lnSpc>
                <a:spcPct val="90000"/>
              </a:lnSpc>
              <a:spcBef>
                <a:spcPct val="0"/>
              </a:spcBef>
              <a:buClrTx/>
              <a:buSzTx/>
              <a:buFont typeface="Arial" pitchFamily="34" charset="0"/>
              <a:buChar char="•"/>
            </a:pPr>
            <a:r>
              <a:rPr lang="en-US" altLang="en-US" sz="2600" dirty="0">
                <a:latin typeface="Arial" pitchFamily="34" charset="0"/>
                <a:cs typeface="Arial" pitchFamily="34" charset="0"/>
              </a:rPr>
              <a:t> Prevention programs yield reductions in bullying and victimization, and gender-based aggression.</a:t>
            </a:r>
          </a:p>
          <a:p>
            <a:pPr eaLnBrk="1" hangingPunct="1">
              <a:lnSpc>
                <a:spcPct val="90000"/>
              </a:lnSpc>
              <a:spcBef>
                <a:spcPct val="0"/>
              </a:spcBef>
              <a:buClrTx/>
              <a:buSzTx/>
              <a:buFont typeface="Arial" pitchFamily="34" charset="0"/>
              <a:buChar char="•"/>
            </a:pPr>
            <a:endParaRPr lang="en-US" altLang="en-US" sz="2600" dirty="0">
              <a:latin typeface="Arial" pitchFamily="34" charset="0"/>
              <a:cs typeface="Arial" pitchFamily="34" charset="0"/>
            </a:endParaRPr>
          </a:p>
          <a:p>
            <a:pPr eaLnBrk="1" hangingPunct="1">
              <a:lnSpc>
                <a:spcPct val="90000"/>
              </a:lnSpc>
              <a:spcBef>
                <a:spcPct val="0"/>
              </a:spcBef>
              <a:buClrTx/>
              <a:buSzTx/>
              <a:buFont typeface="Arial" pitchFamily="34" charset="0"/>
              <a:buChar char="•"/>
            </a:pPr>
            <a:r>
              <a:rPr lang="en-US" altLang="en-US" sz="2600" dirty="0">
                <a:latin typeface="Arial" pitchFamily="34" charset="0"/>
                <a:cs typeface="Arial" pitchFamily="34" charset="0"/>
              </a:rPr>
              <a:t> Effects are strongest among elementary school children &amp; diminish has youth mature.</a:t>
            </a:r>
          </a:p>
          <a:p>
            <a:pPr eaLnBrk="1" hangingPunct="1">
              <a:lnSpc>
                <a:spcPct val="90000"/>
              </a:lnSpc>
              <a:spcBef>
                <a:spcPct val="0"/>
              </a:spcBef>
              <a:buClrTx/>
              <a:buSzTx/>
              <a:buFont typeface="Arial" pitchFamily="34" charset="0"/>
              <a:buChar char="•"/>
            </a:pPr>
            <a:endParaRPr lang="en-US" altLang="en-US" sz="2600" dirty="0">
              <a:latin typeface="Arial" pitchFamily="34" charset="0"/>
              <a:cs typeface="Arial" pitchFamily="34" charset="0"/>
            </a:endParaRPr>
          </a:p>
          <a:p>
            <a:pPr eaLnBrk="1" hangingPunct="1">
              <a:lnSpc>
                <a:spcPct val="90000"/>
              </a:lnSpc>
              <a:spcBef>
                <a:spcPct val="0"/>
              </a:spcBef>
              <a:buClrTx/>
              <a:buSzTx/>
              <a:buFont typeface="Arial" pitchFamily="34" charset="0"/>
              <a:buChar char="•"/>
            </a:pPr>
            <a:r>
              <a:rPr lang="en-US" altLang="en-US" sz="2600" dirty="0">
                <a:latin typeface="Arial" pitchFamily="34" charset="0"/>
                <a:cs typeface="Arial" pitchFamily="34" charset="0"/>
              </a:rPr>
              <a:t> Perceptions of staff matter – intolerance for sexual harassment is critical to reduce gender-based bullying and other forms of aggression. </a:t>
            </a:r>
          </a:p>
          <a:p>
            <a:pPr eaLnBrk="1" hangingPunct="1">
              <a:lnSpc>
                <a:spcPct val="90000"/>
              </a:lnSpc>
              <a:spcBef>
                <a:spcPct val="0"/>
              </a:spcBef>
              <a:buClrTx/>
              <a:buSzTx/>
              <a:buFont typeface="Arial" pitchFamily="34" charset="0"/>
              <a:buChar char="•"/>
            </a:pPr>
            <a:endParaRPr lang="en-US" altLang="en-US" sz="2600" dirty="0">
              <a:latin typeface="Arial" pitchFamily="34" charset="0"/>
              <a:cs typeface="Arial" pitchFamily="34" charset="0"/>
            </a:endParaRPr>
          </a:p>
          <a:p>
            <a:pPr eaLnBrk="1" hangingPunct="1">
              <a:lnSpc>
                <a:spcPct val="90000"/>
              </a:lnSpc>
              <a:spcBef>
                <a:spcPct val="0"/>
              </a:spcBef>
              <a:buClrTx/>
              <a:buSzTx/>
              <a:buFont typeface="Arial" pitchFamily="34" charset="0"/>
              <a:buChar char="•"/>
            </a:pPr>
            <a:r>
              <a:rPr lang="en-US" altLang="en-US" sz="2600" dirty="0">
                <a:latin typeface="Arial" pitchFamily="34" charset="0"/>
                <a:cs typeface="Arial" pitchFamily="34" charset="0"/>
              </a:rPr>
              <a:t> </a:t>
            </a:r>
            <a:r>
              <a:rPr lang="en-US" altLang="en-US" sz="3200" dirty="0">
                <a:latin typeface="Arial" pitchFamily="34" charset="0"/>
                <a:cs typeface="Arial" pitchFamily="34" charset="0"/>
              </a:rPr>
              <a:t>Finally, to narrow the research-practice gap, the research must be RIGOROUS &amp; RELEVANT</a:t>
            </a:r>
            <a:endParaRPr lang="en-US" altLang="en-US" sz="3200" b="1" dirty="0">
              <a:latin typeface="Arial" pitchFamily="34" charset="0"/>
              <a:cs typeface="Arial" pitchFamily="34" charset="0"/>
            </a:endParaRPr>
          </a:p>
        </p:txBody>
      </p:sp>
    </p:spTree>
    <p:extLst>
      <p:ext uri="{BB962C8B-B14F-4D97-AF65-F5344CB8AC3E}">
        <p14:creationId xmlns:p14="http://schemas.microsoft.com/office/powerpoint/2010/main" val="2514800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CA093-76E5-3E43-9207-A22B9C5EA529}"/>
              </a:ext>
            </a:extLst>
          </p:cNvPr>
          <p:cNvSpPr>
            <a:spLocks noGrp="1"/>
          </p:cNvSpPr>
          <p:nvPr>
            <p:ph type="ctrTitle"/>
          </p:nvPr>
        </p:nvSpPr>
        <p:spPr>
          <a:xfrm>
            <a:off x="1686296" y="621792"/>
            <a:ext cx="6988708" cy="3296712"/>
          </a:xfrm>
        </p:spPr>
        <p:txBody>
          <a:bodyPr>
            <a:normAutofit fontScale="90000"/>
          </a:bodyPr>
          <a:lstStyle/>
          <a:p>
            <a:r>
              <a:rPr lang="en-US" altLang="en-US" sz="3600" dirty="0">
                <a:solidFill>
                  <a:srgbClr val="00B0F0"/>
                </a:solidFill>
                <a:latin typeface="Avenir LT Std 95 Black" panose="02000503020000020003" pitchFamily="2" charset="0"/>
                <a:ea typeface="ＭＳ Ｐゴシック" panose="020B0600070205080204" pitchFamily="34" charset="-128"/>
                <a:cs typeface="Avenir LT Std 95 Black" panose="02000503020000020003" pitchFamily="2" charset="0"/>
              </a:rPr>
              <a:t>Leveraging technology &amp; engaging youth to Prevent bullying, Violence, &amp; Promote school violence</a:t>
            </a:r>
            <a:endParaRPr lang="en-US" sz="3600" dirty="0">
              <a:solidFill>
                <a:srgbClr val="00B0F0"/>
              </a:solidFill>
            </a:endParaRPr>
          </a:p>
        </p:txBody>
      </p:sp>
      <p:sp>
        <p:nvSpPr>
          <p:cNvPr id="4" name="TextBox 3">
            <a:extLst>
              <a:ext uri="{FF2B5EF4-FFF2-40B4-BE49-F238E27FC236}">
                <a16:creationId xmlns:a16="http://schemas.microsoft.com/office/drawing/2014/main" xmlns="" id="{6EDB8F86-7BB3-A644-9C44-BA1DCE910CC1}"/>
              </a:ext>
            </a:extLst>
          </p:cNvPr>
          <p:cNvSpPr txBox="1"/>
          <p:nvPr/>
        </p:nvSpPr>
        <p:spPr>
          <a:xfrm>
            <a:off x="3986784" y="621792"/>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xmlns="" id="{EB46826C-417C-4A44-8DBD-FBFF4715AA45}"/>
              </a:ext>
            </a:extLst>
          </p:cNvPr>
          <p:cNvSpPr/>
          <p:nvPr/>
        </p:nvSpPr>
        <p:spPr>
          <a:xfrm>
            <a:off x="6120384" y="304800"/>
            <a:ext cx="2889504" cy="17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15F87E64-8963-874F-89EB-C832A5EBE021}"/>
              </a:ext>
            </a:extLst>
          </p:cNvPr>
          <p:cNvSpPr/>
          <p:nvPr/>
        </p:nvSpPr>
        <p:spPr>
          <a:xfrm>
            <a:off x="10036" y="6236208"/>
            <a:ext cx="4529328" cy="62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6121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xmlns="" id="{1165AC46-2D4A-1F4D-B75F-D304443A0F7F}"/>
              </a:ext>
            </a:extLst>
          </p:cNvPr>
          <p:cNvSpPr/>
          <p:nvPr/>
        </p:nvSpPr>
        <p:spPr>
          <a:xfrm>
            <a:off x="4350596" y="1669955"/>
            <a:ext cx="1615307" cy="3193497"/>
          </a:xfrm>
          <a:custGeom>
            <a:avLst/>
            <a:gdLst/>
            <a:ahLst/>
            <a:cxnLst>
              <a:cxn ang="0">
                <a:pos x="wd2" y="hd2"/>
              </a:cxn>
              <a:cxn ang="5400000">
                <a:pos x="wd2" y="hd2"/>
              </a:cxn>
              <a:cxn ang="10800000">
                <a:pos x="wd2" y="hd2"/>
              </a:cxn>
              <a:cxn ang="16200000">
                <a:pos x="wd2" y="hd2"/>
              </a:cxn>
            </a:cxnLst>
            <a:rect l="0" t="0" r="r" b="b"/>
            <a:pathLst>
              <a:path w="21593" h="21587" extrusionOk="0">
                <a:moveTo>
                  <a:pt x="94" y="0"/>
                </a:moveTo>
                <a:cubicBezTo>
                  <a:pt x="6211" y="15"/>
                  <a:pt x="11612" y="1288"/>
                  <a:pt x="15469" y="3281"/>
                </a:cubicBezTo>
                <a:cubicBezTo>
                  <a:pt x="19323" y="5272"/>
                  <a:pt x="21600" y="7965"/>
                  <a:pt x="21593" y="10817"/>
                </a:cubicBezTo>
                <a:cubicBezTo>
                  <a:pt x="21587" y="13746"/>
                  <a:pt x="19281" y="16466"/>
                  <a:pt x="15233" y="18483"/>
                </a:cubicBezTo>
                <a:cubicBezTo>
                  <a:pt x="11321" y="20432"/>
                  <a:pt x="5945" y="21600"/>
                  <a:pt x="0" y="21587"/>
                </a:cubicBezTo>
              </a:path>
            </a:pathLst>
          </a:custGeom>
          <a:ln w="12700">
            <a:solidFill>
              <a:srgbClr val="A6AAA9"/>
            </a:solidFill>
            <a:miter lim="400000"/>
            <a:headEnd type="oval"/>
            <a:tailEnd type="oval"/>
          </a:ln>
        </p:spPr>
        <p:txBody>
          <a:bodyPr lIns="14288" tIns="14288" rIns="14288" bIns="14288" anchor="ctr"/>
          <a:lstStyle/>
          <a:p>
            <a:pPr>
              <a:defRPr sz="3200"/>
            </a:pPr>
            <a:endParaRPr sz="900"/>
          </a:p>
        </p:txBody>
      </p:sp>
      <p:sp>
        <p:nvSpPr>
          <p:cNvPr id="5" name="Line">
            <a:extLst>
              <a:ext uri="{FF2B5EF4-FFF2-40B4-BE49-F238E27FC236}">
                <a16:creationId xmlns:a16="http://schemas.microsoft.com/office/drawing/2014/main" xmlns="" id="{862AD3BB-5019-224A-8491-75E721DB6F46}"/>
              </a:ext>
            </a:extLst>
          </p:cNvPr>
          <p:cNvSpPr/>
          <p:nvPr/>
        </p:nvSpPr>
        <p:spPr>
          <a:xfrm>
            <a:off x="5436723" y="3152087"/>
            <a:ext cx="355801" cy="1087555"/>
          </a:xfrm>
          <a:custGeom>
            <a:avLst/>
            <a:gdLst/>
            <a:ahLst/>
            <a:cxnLst>
              <a:cxn ang="0">
                <a:pos x="wd2" y="hd2"/>
              </a:cxn>
              <a:cxn ang="5400000">
                <a:pos x="wd2" y="hd2"/>
              </a:cxn>
              <a:cxn ang="10800000">
                <a:pos x="wd2" y="hd2"/>
              </a:cxn>
              <a:cxn ang="16200000">
                <a:pos x="wd2" y="hd2"/>
              </a:cxn>
            </a:cxnLst>
            <a:rect l="0" t="0" r="r" b="b"/>
            <a:pathLst>
              <a:path w="20512" h="21600" extrusionOk="0">
                <a:moveTo>
                  <a:pt x="18954" y="0"/>
                </a:moveTo>
                <a:cubicBezTo>
                  <a:pt x="21600" y="4161"/>
                  <a:pt x="20865" y="8492"/>
                  <a:pt x="16828" y="12518"/>
                </a:cubicBezTo>
                <a:cubicBezTo>
                  <a:pt x="13377" y="15960"/>
                  <a:pt x="7611" y="19072"/>
                  <a:pt x="0" y="21600"/>
                </a:cubicBezTo>
              </a:path>
            </a:pathLst>
          </a:custGeom>
          <a:ln w="12700">
            <a:solidFill>
              <a:srgbClr val="DCDEE0"/>
            </a:solidFill>
            <a:miter lim="400000"/>
            <a:headEnd type="oval"/>
            <a:tailEnd type="oval"/>
          </a:ln>
        </p:spPr>
        <p:txBody>
          <a:bodyPr lIns="14288" tIns="14288" rIns="14288" bIns="14288" anchor="ctr"/>
          <a:lstStyle/>
          <a:p>
            <a:pPr>
              <a:defRPr sz="3200"/>
            </a:pPr>
            <a:endParaRPr sz="900"/>
          </a:p>
        </p:txBody>
      </p:sp>
      <p:sp>
        <p:nvSpPr>
          <p:cNvPr id="6" name="Circle">
            <a:extLst>
              <a:ext uri="{FF2B5EF4-FFF2-40B4-BE49-F238E27FC236}">
                <a16:creationId xmlns:a16="http://schemas.microsoft.com/office/drawing/2014/main" xmlns="" id="{18BB47BC-3CDC-B34C-B685-6A4B64A81BB0}"/>
              </a:ext>
            </a:extLst>
          </p:cNvPr>
          <p:cNvSpPr/>
          <p:nvPr/>
        </p:nvSpPr>
        <p:spPr>
          <a:xfrm>
            <a:off x="3810842" y="2592064"/>
            <a:ext cx="1613522" cy="1613521"/>
          </a:xfrm>
          <a:prstGeom prst="ellipse">
            <a:avLst/>
          </a:prstGeom>
          <a:ln w="12700">
            <a:solidFill>
              <a:srgbClr val="CBCED0"/>
            </a:solidFill>
            <a:miter lim="400000"/>
          </a:ln>
        </p:spPr>
        <p:txBody>
          <a:bodyPr lIns="14288" tIns="14288" rIns="14288" bIns="14288" anchor="ctr"/>
          <a:lstStyle/>
          <a:p>
            <a:pPr>
              <a:defRPr sz="3200">
                <a:solidFill>
                  <a:srgbClr val="FFFFFF"/>
                </a:solidFill>
              </a:defRPr>
            </a:pPr>
            <a:endParaRPr sz="900"/>
          </a:p>
        </p:txBody>
      </p:sp>
      <p:sp>
        <p:nvSpPr>
          <p:cNvPr id="7" name="Line">
            <a:extLst>
              <a:ext uri="{FF2B5EF4-FFF2-40B4-BE49-F238E27FC236}">
                <a16:creationId xmlns:a16="http://schemas.microsoft.com/office/drawing/2014/main" xmlns="" id="{216973C3-C7D3-9044-BDC8-671A10AE3DC7}"/>
              </a:ext>
            </a:extLst>
          </p:cNvPr>
          <p:cNvSpPr/>
          <p:nvPr/>
        </p:nvSpPr>
        <p:spPr>
          <a:xfrm>
            <a:off x="3804079" y="2446352"/>
            <a:ext cx="1776701" cy="1918077"/>
          </a:xfrm>
          <a:custGeom>
            <a:avLst/>
            <a:gdLst/>
            <a:ahLst/>
            <a:cxnLst>
              <a:cxn ang="0">
                <a:pos x="wd2" y="hd2"/>
              </a:cxn>
              <a:cxn ang="5400000">
                <a:pos x="wd2" y="hd2"/>
              </a:cxn>
              <a:cxn ang="10800000">
                <a:pos x="wd2" y="hd2"/>
              </a:cxn>
              <a:cxn ang="16200000">
                <a:pos x="wd2" y="hd2"/>
              </a:cxn>
            </a:cxnLst>
            <a:rect l="0" t="0" r="r" b="b"/>
            <a:pathLst>
              <a:path w="21439" h="20095" extrusionOk="0">
                <a:moveTo>
                  <a:pt x="9820" y="0"/>
                </a:moveTo>
                <a:cubicBezTo>
                  <a:pt x="16530" y="21"/>
                  <a:pt x="21600" y="4838"/>
                  <a:pt x="21435" y="10254"/>
                </a:cubicBezTo>
                <a:cubicBezTo>
                  <a:pt x="21234" y="16876"/>
                  <a:pt x="13928" y="21600"/>
                  <a:pt x="6282" y="19653"/>
                </a:cubicBezTo>
                <a:cubicBezTo>
                  <a:pt x="4961" y="19317"/>
                  <a:pt x="3743" y="18711"/>
                  <a:pt x="2677" y="17962"/>
                </a:cubicBezTo>
                <a:cubicBezTo>
                  <a:pt x="1619" y="17218"/>
                  <a:pt x="713" y="16335"/>
                  <a:pt x="0" y="15448"/>
                </a:cubicBezTo>
              </a:path>
            </a:pathLst>
          </a:custGeom>
          <a:ln w="12700">
            <a:solidFill>
              <a:srgbClr val="000000"/>
            </a:solidFill>
            <a:miter lim="400000"/>
            <a:headEnd type="oval"/>
            <a:tailEnd type="oval"/>
          </a:ln>
        </p:spPr>
        <p:txBody>
          <a:bodyPr lIns="14288" tIns="14288" rIns="14288" bIns="14288" anchor="ctr"/>
          <a:lstStyle/>
          <a:p>
            <a:pPr>
              <a:defRPr sz="3200"/>
            </a:pPr>
            <a:endParaRPr sz="900"/>
          </a:p>
        </p:txBody>
      </p:sp>
      <p:sp>
        <p:nvSpPr>
          <p:cNvPr id="8" name="Line">
            <a:extLst>
              <a:ext uri="{FF2B5EF4-FFF2-40B4-BE49-F238E27FC236}">
                <a16:creationId xmlns:a16="http://schemas.microsoft.com/office/drawing/2014/main" xmlns="" id="{053CF381-9707-B447-8F97-E8844FB1421D}"/>
              </a:ext>
            </a:extLst>
          </p:cNvPr>
          <p:cNvSpPr/>
          <p:nvPr/>
        </p:nvSpPr>
        <p:spPr>
          <a:xfrm rot="10800000">
            <a:off x="3360820" y="2208279"/>
            <a:ext cx="1236821" cy="2441446"/>
          </a:xfrm>
          <a:custGeom>
            <a:avLst/>
            <a:gdLst/>
            <a:ahLst/>
            <a:cxnLst>
              <a:cxn ang="0">
                <a:pos x="wd2" y="hd2"/>
              </a:cxn>
              <a:cxn ang="5400000">
                <a:pos x="wd2" y="hd2"/>
              </a:cxn>
              <a:cxn ang="10800000">
                <a:pos x="wd2" y="hd2"/>
              </a:cxn>
              <a:cxn ang="16200000">
                <a:pos x="wd2" y="hd2"/>
              </a:cxn>
            </a:cxnLst>
            <a:rect l="0" t="0" r="r" b="b"/>
            <a:pathLst>
              <a:path w="21591" h="21583" extrusionOk="0">
                <a:moveTo>
                  <a:pt x="94" y="0"/>
                </a:moveTo>
                <a:cubicBezTo>
                  <a:pt x="6171" y="-3"/>
                  <a:pt x="11590" y="1252"/>
                  <a:pt x="15468" y="3252"/>
                </a:cubicBezTo>
                <a:cubicBezTo>
                  <a:pt x="19329" y="5244"/>
                  <a:pt x="21600" y="7944"/>
                  <a:pt x="21591" y="10798"/>
                </a:cubicBezTo>
                <a:cubicBezTo>
                  <a:pt x="21582" y="13731"/>
                  <a:pt x="19279" y="16456"/>
                  <a:pt x="15231" y="18475"/>
                </a:cubicBezTo>
                <a:cubicBezTo>
                  <a:pt x="11319" y="20427"/>
                  <a:pt x="5944" y="21597"/>
                  <a:pt x="0" y="21583"/>
                </a:cubicBezTo>
              </a:path>
            </a:pathLst>
          </a:custGeom>
          <a:ln w="12700">
            <a:solidFill>
              <a:srgbClr val="A6AAA9"/>
            </a:solidFill>
            <a:miter lim="400000"/>
            <a:headEnd type="oval"/>
            <a:tailEnd type="oval"/>
          </a:ln>
        </p:spPr>
        <p:txBody>
          <a:bodyPr lIns="14288" tIns="14288" rIns="14288" bIns="14288" anchor="ctr"/>
          <a:lstStyle/>
          <a:p>
            <a:pPr>
              <a:defRPr sz="3200"/>
            </a:pPr>
            <a:endParaRPr sz="900"/>
          </a:p>
        </p:txBody>
      </p:sp>
      <p:sp>
        <p:nvSpPr>
          <p:cNvPr id="9" name="Circle">
            <a:extLst>
              <a:ext uri="{FF2B5EF4-FFF2-40B4-BE49-F238E27FC236}">
                <a16:creationId xmlns:a16="http://schemas.microsoft.com/office/drawing/2014/main" xmlns="" id="{D893580B-BBED-C641-A72E-64ED9D6829C2}"/>
              </a:ext>
            </a:extLst>
          </p:cNvPr>
          <p:cNvSpPr/>
          <p:nvPr/>
        </p:nvSpPr>
        <p:spPr>
          <a:xfrm>
            <a:off x="3779551" y="2464201"/>
            <a:ext cx="50006" cy="50006"/>
          </a:xfrm>
          <a:prstGeom prst="ellipse">
            <a:avLst/>
          </a:prstGeom>
          <a:solidFill>
            <a:srgbClr val="000000"/>
          </a:solidFill>
          <a:ln w="12700">
            <a:miter lim="400000"/>
          </a:ln>
        </p:spPr>
        <p:txBody>
          <a:bodyPr lIns="14288" tIns="14288" rIns="14288" bIns="14288" anchor="ctr"/>
          <a:lstStyle/>
          <a:p>
            <a:pPr>
              <a:defRPr sz="3200">
                <a:solidFill>
                  <a:srgbClr val="FFFFFF"/>
                </a:solidFill>
              </a:defRPr>
            </a:pPr>
            <a:endParaRPr sz="900"/>
          </a:p>
        </p:txBody>
      </p:sp>
      <p:sp>
        <p:nvSpPr>
          <p:cNvPr id="10" name="Circle">
            <a:extLst>
              <a:ext uri="{FF2B5EF4-FFF2-40B4-BE49-F238E27FC236}">
                <a16:creationId xmlns:a16="http://schemas.microsoft.com/office/drawing/2014/main" xmlns="" id="{10B8A524-A71A-644C-9E9A-82F201EC3D84}"/>
              </a:ext>
            </a:extLst>
          </p:cNvPr>
          <p:cNvSpPr/>
          <p:nvPr/>
        </p:nvSpPr>
        <p:spPr>
          <a:xfrm>
            <a:off x="4963683" y="4230562"/>
            <a:ext cx="110687" cy="110687"/>
          </a:xfrm>
          <a:prstGeom prst="ellipse">
            <a:avLst/>
          </a:prstGeom>
          <a:solidFill>
            <a:srgbClr val="000000"/>
          </a:solidFill>
          <a:ln w="12700">
            <a:miter lim="400000"/>
          </a:ln>
        </p:spPr>
        <p:txBody>
          <a:bodyPr lIns="14288" tIns="14288" rIns="14288" bIns="14288" anchor="ctr"/>
          <a:lstStyle/>
          <a:p>
            <a:pPr>
              <a:defRPr sz="3200">
                <a:solidFill>
                  <a:srgbClr val="FFFFFF"/>
                </a:solidFill>
              </a:defRPr>
            </a:pPr>
            <a:endParaRPr sz="900"/>
          </a:p>
        </p:txBody>
      </p:sp>
      <p:sp>
        <p:nvSpPr>
          <p:cNvPr id="11" name="Circle">
            <a:extLst>
              <a:ext uri="{FF2B5EF4-FFF2-40B4-BE49-F238E27FC236}">
                <a16:creationId xmlns:a16="http://schemas.microsoft.com/office/drawing/2014/main" xmlns="" id="{6BB65509-D968-E647-B184-97E69549CAF3}"/>
              </a:ext>
            </a:extLst>
          </p:cNvPr>
          <p:cNvSpPr/>
          <p:nvPr/>
        </p:nvSpPr>
        <p:spPr>
          <a:xfrm>
            <a:off x="3781198" y="3461380"/>
            <a:ext cx="70667" cy="70667"/>
          </a:xfrm>
          <a:prstGeom prst="ellipse">
            <a:avLst/>
          </a:prstGeom>
          <a:solidFill>
            <a:srgbClr val="C0C3C5"/>
          </a:solidFill>
          <a:ln w="12700">
            <a:miter lim="400000"/>
          </a:ln>
        </p:spPr>
        <p:txBody>
          <a:bodyPr lIns="14288" tIns="14288" rIns="14288" bIns="14288" anchor="ctr"/>
          <a:lstStyle/>
          <a:p>
            <a:pPr>
              <a:defRPr sz="3200">
                <a:solidFill>
                  <a:srgbClr val="FFFFFF"/>
                </a:solidFill>
              </a:defRPr>
            </a:pPr>
            <a:endParaRPr sz="900"/>
          </a:p>
        </p:txBody>
      </p:sp>
      <p:sp>
        <p:nvSpPr>
          <p:cNvPr id="12" name="Circle">
            <a:extLst>
              <a:ext uri="{FF2B5EF4-FFF2-40B4-BE49-F238E27FC236}">
                <a16:creationId xmlns:a16="http://schemas.microsoft.com/office/drawing/2014/main" xmlns="" id="{9AC79357-932A-1D40-AC2A-0C483452C75D}"/>
              </a:ext>
            </a:extLst>
          </p:cNvPr>
          <p:cNvSpPr/>
          <p:nvPr/>
        </p:nvSpPr>
        <p:spPr>
          <a:xfrm>
            <a:off x="5730323" y="3138852"/>
            <a:ext cx="70667" cy="70667"/>
          </a:xfrm>
          <a:prstGeom prst="ellipse">
            <a:avLst/>
          </a:prstGeom>
          <a:solidFill>
            <a:srgbClr val="000000"/>
          </a:solidFill>
          <a:ln w="12700">
            <a:miter lim="400000"/>
          </a:ln>
        </p:spPr>
        <p:txBody>
          <a:bodyPr lIns="14288" tIns="14288" rIns="14288" bIns="14288" anchor="ctr"/>
          <a:lstStyle/>
          <a:p>
            <a:pPr>
              <a:defRPr sz="3200">
                <a:solidFill>
                  <a:srgbClr val="FFFFFF"/>
                </a:solidFill>
              </a:defRPr>
            </a:pPr>
            <a:endParaRPr sz="900"/>
          </a:p>
        </p:txBody>
      </p:sp>
      <p:sp>
        <p:nvSpPr>
          <p:cNvPr id="13" name="Square">
            <a:extLst>
              <a:ext uri="{FF2B5EF4-FFF2-40B4-BE49-F238E27FC236}">
                <a16:creationId xmlns:a16="http://schemas.microsoft.com/office/drawing/2014/main" xmlns="" id="{35791334-1ECA-AF4A-A4C5-BEF00F069D37}"/>
              </a:ext>
            </a:extLst>
          </p:cNvPr>
          <p:cNvSpPr/>
          <p:nvPr/>
        </p:nvSpPr>
        <p:spPr>
          <a:xfrm>
            <a:off x="3670099" y="4240806"/>
            <a:ext cx="90200" cy="90200"/>
          </a:xfrm>
          <a:prstGeom prst="rect">
            <a:avLst/>
          </a:prstGeom>
          <a:solidFill>
            <a:srgbClr val="000000"/>
          </a:solidFill>
          <a:ln w="12700">
            <a:miter lim="400000"/>
          </a:ln>
        </p:spPr>
        <p:txBody>
          <a:bodyPr lIns="14288" tIns="14288" rIns="14288" bIns="14288" anchor="ctr"/>
          <a:lstStyle/>
          <a:p>
            <a:pPr>
              <a:defRPr sz="3200">
                <a:solidFill>
                  <a:srgbClr val="FFFFFF"/>
                </a:solidFill>
              </a:defRPr>
            </a:pPr>
            <a:endParaRPr sz="900"/>
          </a:p>
        </p:txBody>
      </p:sp>
      <p:sp>
        <p:nvSpPr>
          <p:cNvPr id="14" name="Circle">
            <a:extLst>
              <a:ext uri="{FF2B5EF4-FFF2-40B4-BE49-F238E27FC236}">
                <a16:creationId xmlns:a16="http://schemas.microsoft.com/office/drawing/2014/main" xmlns="" id="{3E7D5B99-A867-B944-ACE9-2C0C6FDF01EA}"/>
              </a:ext>
            </a:extLst>
          </p:cNvPr>
          <p:cNvSpPr/>
          <p:nvPr/>
        </p:nvSpPr>
        <p:spPr>
          <a:xfrm>
            <a:off x="5134343" y="4154561"/>
            <a:ext cx="66717" cy="66718"/>
          </a:xfrm>
          <a:prstGeom prst="ellipse">
            <a:avLst/>
          </a:prstGeom>
          <a:solidFill>
            <a:srgbClr val="000000"/>
          </a:solidFill>
          <a:ln w="12700">
            <a:miter lim="400000"/>
          </a:ln>
        </p:spPr>
        <p:txBody>
          <a:bodyPr lIns="14288" tIns="14288" rIns="14288" bIns="14288" anchor="ctr"/>
          <a:lstStyle/>
          <a:p>
            <a:pPr>
              <a:defRPr sz="3200">
                <a:solidFill>
                  <a:srgbClr val="FFFFFF"/>
                </a:solidFill>
              </a:defRPr>
            </a:pPr>
            <a:endParaRPr sz="900"/>
          </a:p>
        </p:txBody>
      </p:sp>
      <p:sp>
        <p:nvSpPr>
          <p:cNvPr id="15" name="Circle">
            <a:extLst>
              <a:ext uri="{FF2B5EF4-FFF2-40B4-BE49-F238E27FC236}">
                <a16:creationId xmlns:a16="http://schemas.microsoft.com/office/drawing/2014/main" xmlns="" id="{627B79FB-6CA0-5741-A5F5-7F8AB1185BB5}"/>
              </a:ext>
            </a:extLst>
          </p:cNvPr>
          <p:cNvSpPr/>
          <p:nvPr/>
        </p:nvSpPr>
        <p:spPr>
          <a:xfrm>
            <a:off x="3581020" y="2579209"/>
            <a:ext cx="129887" cy="129887"/>
          </a:xfrm>
          <a:prstGeom prst="ellipse">
            <a:avLst/>
          </a:prstGeom>
          <a:solidFill>
            <a:srgbClr val="DCDEE0"/>
          </a:solidFill>
          <a:ln w="12700">
            <a:miter lim="400000"/>
          </a:ln>
        </p:spPr>
        <p:txBody>
          <a:bodyPr lIns="14288" tIns="14288" rIns="14288" bIns="14288" anchor="ctr"/>
          <a:lstStyle/>
          <a:p>
            <a:pPr>
              <a:defRPr sz="3200">
                <a:solidFill>
                  <a:srgbClr val="FFFFFF"/>
                </a:solidFill>
              </a:defRPr>
            </a:pPr>
            <a:endParaRPr sz="900"/>
          </a:p>
        </p:txBody>
      </p:sp>
      <p:sp>
        <p:nvSpPr>
          <p:cNvPr id="16" name="Circle">
            <a:extLst>
              <a:ext uri="{FF2B5EF4-FFF2-40B4-BE49-F238E27FC236}">
                <a16:creationId xmlns:a16="http://schemas.microsoft.com/office/drawing/2014/main" xmlns="" id="{978D426A-1771-FF46-A7A5-DB973A056D4F}"/>
              </a:ext>
            </a:extLst>
          </p:cNvPr>
          <p:cNvSpPr/>
          <p:nvPr/>
        </p:nvSpPr>
        <p:spPr>
          <a:xfrm>
            <a:off x="2543338" y="1393194"/>
            <a:ext cx="4057325" cy="4057325"/>
          </a:xfrm>
          <a:prstGeom prst="ellipse">
            <a:avLst/>
          </a:prstGeom>
          <a:ln w="12700">
            <a:solidFill>
              <a:srgbClr val="A6AAA9"/>
            </a:solidFill>
            <a:miter lim="400000"/>
          </a:ln>
        </p:spPr>
        <p:txBody>
          <a:bodyPr lIns="14288" tIns="14288" rIns="14288" bIns="14288" anchor="ctr"/>
          <a:lstStyle/>
          <a:p>
            <a:pPr>
              <a:defRPr sz="3200">
                <a:solidFill>
                  <a:srgbClr val="FFFFFF"/>
                </a:solidFill>
              </a:defRPr>
            </a:pPr>
            <a:endParaRPr sz="900"/>
          </a:p>
        </p:txBody>
      </p:sp>
      <p:sp>
        <p:nvSpPr>
          <p:cNvPr id="17" name="Circle">
            <a:extLst>
              <a:ext uri="{FF2B5EF4-FFF2-40B4-BE49-F238E27FC236}">
                <a16:creationId xmlns:a16="http://schemas.microsoft.com/office/drawing/2014/main" xmlns="" id="{EB10E036-B517-5941-94C3-310FD3CA7181}"/>
              </a:ext>
            </a:extLst>
          </p:cNvPr>
          <p:cNvSpPr/>
          <p:nvPr/>
        </p:nvSpPr>
        <p:spPr>
          <a:xfrm>
            <a:off x="1992286" y="737560"/>
            <a:ext cx="5159427" cy="5159427"/>
          </a:xfrm>
          <a:prstGeom prst="ellipse">
            <a:avLst/>
          </a:prstGeom>
          <a:ln w="12700">
            <a:solidFill>
              <a:srgbClr val="DCDEE0">
                <a:alpha val="79267"/>
              </a:srgbClr>
            </a:solidFill>
            <a:miter lim="400000"/>
          </a:ln>
        </p:spPr>
        <p:txBody>
          <a:bodyPr lIns="14288" tIns="14288" rIns="14288" bIns="14288" anchor="ctr"/>
          <a:lstStyle/>
          <a:p>
            <a:pPr>
              <a:defRPr sz="3200">
                <a:solidFill>
                  <a:srgbClr val="FFFFFF"/>
                </a:solidFill>
              </a:defRPr>
            </a:pPr>
            <a:endParaRPr sz="900"/>
          </a:p>
        </p:txBody>
      </p:sp>
      <p:sp>
        <p:nvSpPr>
          <p:cNvPr id="18" name="Circle">
            <a:extLst>
              <a:ext uri="{FF2B5EF4-FFF2-40B4-BE49-F238E27FC236}">
                <a16:creationId xmlns:a16="http://schemas.microsoft.com/office/drawing/2014/main" xmlns="" id="{DCDDB66C-0645-7E43-8EFB-68231CF11E24}"/>
              </a:ext>
            </a:extLst>
          </p:cNvPr>
          <p:cNvSpPr/>
          <p:nvPr/>
        </p:nvSpPr>
        <p:spPr>
          <a:xfrm>
            <a:off x="2623543" y="2707434"/>
            <a:ext cx="76844" cy="76844"/>
          </a:xfrm>
          <a:prstGeom prst="ellipse">
            <a:avLst/>
          </a:prstGeom>
          <a:solidFill>
            <a:srgbClr val="000000"/>
          </a:solidFill>
          <a:ln w="12700">
            <a:miter lim="400000"/>
          </a:ln>
        </p:spPr>
        <p:txBody>
          <a:bodyPr lIns="14288" tIns="14288" rIns="14288" bIns="14288" anchor="ctr"/>
          <a:lstStyle/>
          <a:p>
            <a:pPr>
              <a:defRPr sz="3200">
                <a:solidFill>
                  <a:srgbClr val="FFFFFF"/>
                </a:solidFill>
              </a:defRPr>
            </a:pPr>
            <a:endParaRPr sz="900"/>
          </a:p>
        </p:txBody>
      </p:sp>
      <p:sp>
        <p:nvSpPr>
          <p:cNvPr id="19" name="Circle">
            <a:extLst>
              <a:ext uri="{FF2B5EF4-FFF2-40B4-BE49-F238E27FC236}">
                <a16:creationId xmlns:a16="http://schemas.microsoft.com/office/drawing/2014/main" xmlns="" id="{DB52DC09-C5D0-E74C-AF1D-99008C531B09}"/>
              </a:ext>
            </a:extLst>
          </p:cNvPr>
          <p:cNvSpPr/>
          <p:nvPr/>
        </p:nvSpPr>
        <p:spPr>
          <a:xfrm>
            <a:off x="2094906" y="4193245"/>
            <a:ext cx="42256" cy="42256"/>
          </a:xfrm>
          <a:prstGeom prst="ellipse">
            <a:avLst/>
          </a:prstGeom>
          <a:solidFill>
            <a:srgbClr val="000000"/>
          </a:solidFill>
          <a:ln w="12700">
            <a:miter lim="400000"/>
          </a:ln>
        </p:spPr>
        <p:txBody>
          <a:bodyPr lIns="14288" tIns="14288" rIns="14288" bIns="14288" anchor="ctr"/>
          <a:lstStyle/>
          <a:p>
            <a:pPr>
              <a:defRPr sz="3200">
                <a:solidFill>
                  <a:srgbClr val="FFFFFF"/>
                </a:solidFill>
              </a:defRPr>
            </a:pPr>
            <a:endParaRPr sz="900"/>
          </a:p>
        </p:txBody>
      </p:sp>
      <p:sp>
        <p:nvSpPr>
          <p:cNvPr id="20" name="Circle">
            <a:extLst>
              <a:ext uri="{FF2B5EF4-FFF2-40B4-BE49-F238E27FC236}">
                <a16:creationId xmlns:a16="http://schemas.microsoft.com/office/drawing/2014/main" xmlns="" id="{429D92DB-0958-8C49-A4D7-D3BAF641164F}"/>
              </a:ext>
            </a:extLst>
          </p:cNvPr>
          <p:cNvSpPr/>
          <p:nvPr/>
        </p:nvSpPr>
        <p:spPr>
          <a:xfrm>
            <a:off x="6465361" y="3938370"/>
            <a:ext cx="110687" cy="110687"/>
          </a:xfrm>
          <a:prstGeom prst="ellipse">
            <a:avLst/>
          </a:prstGeom>
          <a:solidFill>
            <a:srgbClr val="DCDEE0"/>
          </a:solidFill>
          <a:ln w="12700">
            <a:miter lim="400000"/>
          </a:ln>
        </p:spPr>
        <p:txBody>
          <a:bodyPr lIns="14288" tIns="14288" rIns="14288" bIns="14288" anchor="ctr"/>
          <a:lstStyle/>
          <a:p>
            <a:pPr>
              <a:defRPr sz="3200">
                <a:solidFill>
                  <a:srgbClr val="FFFFFF"/>
                </a:solidFill>
              </a:defRPr>
            </a:pPr>
            <a:endParaRPr sz="900"/>
          </a:p>
        </p:txBody>
      </p:sp>
      <p:sp>
        <p:nvSpPr>
          <p:cNvPr id="21" name="Circle">
            <a:extLst>
              <a:ext uri="{FF2B5EF4-FFF2-40B4-BE49-F238E27FC236}">
                <a16:creationId xmlns:a16="http://schemas.microsoft.com/office/drawing/2014/main" xmlns="" id="{7DB121E3-EC42-6B46-8407-6F28A20DB330}"/>
              </a:ext>
            </a:extLst>
          </p:cNvPr>
          <p:cNvSpPr/>
          <p:nvPr/>
        </p:nvSpPr>
        <p:spPr>
          <a:xfrm>
            <a:off x="6429355" y="4166792"/>
            <a:ext cx="42256" cy="42256"/>
          </a:xfrm>
          <a:prstGeom prst="ellipse">
            <a:avLst/>
          </a:prstGeom>
          <a:solidFill>
            <a:srgbClr val="000000"/>
          </a:solidFill>
          <a:ln w="12700">
            <a:miter lim="400000"/>
          </a:ln>
        </p:spPr>
        <p:txBody>
          <a:bodyPr lIns="14288" tIns="14288" rIns="14288" bIns="14288" anchor="ctr"/>
          <a:lstStyle/>
          <a:p>
            <a:pPr>
              <a:defRPr sz="3200">
                <a:solidFill>
                  <a:srgbClr val="FFFFFF"/>
                </a:solidFill>
              </a:defRPr>
            </a:pPr>
            <a:endParaRPr sz="900"/>
          </a:p>
        </p:txBody>
      </p:sp>
      <p:sp>
        <p:nvSpPr>
          <p:cNvPr id="22" name="Square">
            <a:extLst>
              <a:ext uri="{FF2B5EF4-FFF2-40B4-BE49-F238E27FC236}">
                <a16:creationId xmlns:a16="http://schemas.microsoft.com/office/drawing/2014/main" xmlns="" id="{E078C810-A24B-F04A-B6A3-DE1968C791B7}"/>
              </a:ext>
            </a:extLst>
          </p:cNvPr>
          <p:cNvSpPr/>
          <p:nvPr/>
        </p:nvSpPr>
        <p:spPr>
          <a:xfrm>
            <a:off x="6147569" y="2139346"/>
            <a:ext cx="66718" cy="66718"/>
          </a:xfrm>
          <a:prstGeom prst="rect">
            <a:avLst/>
          </a:prstGeom>
          <a:solidFill>
            <a:srgbClr val="DCDEE0"/>
          </a:solidFill>
          <a:ln w="12700">
            <a:miter lim="400000"/>
          </a:ln>
        </p:spPr>
        <p:txBody>
          <a:bodyPr lIns="14288" tIns="14288" rIns="14288" bIns="14288" anchor="ctr"/>
          <a:lstStyle/>
          <a:p>
            <a:pPr>
              <a:defRPr sz="3200">
                <a:solidFill>
                  <a:srgbClr val="FFFFFF"/>
                </a:solidFill>
              </a:defRPr>
            </a:pPr>
            <a:endParaRPr sz="900"/>
          </a:p>
        </p:txBody>
      </p:sp>
      <p:sp>
        <p:nvSpPr>
          <p:cNvPr id="23" name="Circle">
            <a:extLst>
              <a:ext uri="{FF2B5EF4-FFF2-40B4-BE49-F238E27FC236}">
                <a16:creationId xmlns:a16="http://schemas.microsoft.com/office/drawing/2014/main" xmlns="" id="{DC8E0EC4-E8A5-8B40-8534-6EA005E95EFB}"/>
              </a:ext>
            </a:extLst>
          </p:cNvPr>
          <p:cNvSpPr/>
          <p:nvPr/>
        </p:nvSpPr>
        <p:spPr>
          <a:xfrm>
            <a:off x="2486874" y="1811164"/>
            <a:ext cx="76844" cy="76844"/>
          </a:xfrm>
          <a:prstGeom prst="ellipse">
            <a:avLst/>
          </a:prstGeom>
          <a:solidFill>
            <a:srgbClr val="DCDEE0"/>
          </a:solidFill>
          <a:ln w="12700">
            <a:miter lim="400000"/>
          </a:ln>
        </p:spPr>
        <p:txBody>
          <a:bodyPr lIns="14288" tIns="14288" rIns="14288" bIns="14288" anchor="ctr"/>
          <a:lstStyle/>
          <a:p>
            <a:pPr>
              <a:defRPr sz="3200">
                <a:solidFill>
                  <a:srgbClr val="FFFFFF"/>
                </a:solidFill>
              </a:defRPr>
            </a:pPr>
            <a:endParaRPr sz="900"/>
          </a:p>
        </p:txBody>
      </p:sp>
      <p:sp>
        <p:nvSpPr>
          <p:cNvPr id="24" name="Line">
            <a:extLst>
              <a:ext uri="{FF2B5EF4-FFF2-40B4-BE49-F238E27FC236}">
                <a16:creationId xmlns:a16="http://schemas.microsoft.com/office/drawing/2014/main" xmlns="" id="{268F49B8-E86E-B34B-8090-F0BD0FD42938}"/>
              </a:ext>
            </a:extLst>
          </p:cNvPr>
          <p:cNvSpPr/>
          <p:nvPr/>
        </p:nvSpPr>
        <p:spPr>
          <a:xfrm>
            <a:off x="2919768" y="2934506"/>
            <a:ext cx="384581" cy="1526321"/>
          </a:xfrm>
          <a:custGeom>
            <a:avLst/>
            <a:gdLst/>
            <a:ahLst/>
            <a:cxnLst>
              <a:cxn ang="0">
                <a:pos x="wd2" y="hd2"/>
              </a:cxn>
              <a:cxn ang="5400000">
                <a:pos x="wd2" y="hd2"/>
              </a:cxn>
              <a:cxn ang="10800000">
                <a:pos x="wd2" y="hd2"/>
              </a:cxn>
              <a:cxn ang="16200000">
                <a:pos x="wd2" y="hd2"/>
              </a:cxn>
            </a:cxnLst>
            <a:rect l="0" t="0" r="r" b="b"/>
            <a:pathLst>
              <a:path w="20482" h="21600" extrusionOk="0">
                <a:moveTo>
                  <a:pt x="3495" y="0"/>
                </a:moveTo>
                <a:cubicBezTo>
                  <a:pt x="-659" y="3813"/>
                  <a:pt x="-1118" y="7843"/>
                  <a:pt x="2160" y="11716"/>
                </a:cubicBezTo>
                <a:cubicBezTo>
                  <a:pt x="5236" y="15350"/>
                  <a:pt x="11516" y="18737"/>
                  <a:pt x="20482" y="21600"/>
                </a:cubicBezTo>
              </a:path>
            </a:pathLst>
          </a:custGeom>
          <a:ln w="12700">
            <a:solidFill>
              <a:srgbClr val="DCDEE0"/>
            </a:solidFill>
            <a:miter lim="400000"/>
            <a:headEnd type="oval"/>
            <a:tailEnd type="oval"/>
          </a:ln>
        </p:spPr>
        <p:txBody>
          <a:bodyPr lIns="14288" tIns="14288" rIns="14288" bIns="14288" anchor="ctr"/>
          <a:lstStyle/>
          <a:p>
            <a:pPr>
              <a:defRPr sz="3200"/>
            </a:pPr>
            <a:endParaRPr sz="900"/>
          </a:p>
        </p:txBody>
      </p:sp>
      <p:sp>
        <p:nvSpPr>
          <p:cNvPr id="25" name="Circle">
            <a:extLst>
              <a:ext uri="{FF2B5EF4-FFF2-40B4-BE49-F238E27FC236}">
                <a16:creationId xmlns:a16="http://schemas.microsoft.com/office/drawing/2014/main" xmlns="" id="{2EBF06B2-66F2-284B-AC24-6CF27EB357BA}"/>
              </a:ext>
            </a:extLst>
          </p:cNvPr>
          <p:cNvSpPr/>
          <p:nvPr/>
        </p:nvSpPr>
        <p:spPr>
          <a:xfrm>
            <a:off x="2912991" y="3614601"/>
            <a:ext cx="42256" cy="42256"/>
          </a:xfrm>
          <a:prstGeom prst="ellipse">
            <a:avLst/>
          </a:prstGeom>
          <a:solidFill>
            <a:srgbClr val="000000"/>
          </a:solidFill>
          <a:ln w="12700">
            <a:miter lim="400000"/>
          </a:ln>
        </p:spPr>
        <p:txBody>
          <a:bodyPr lIns="14288" tIns="14288" rIns="14288" bIns="14288" anchor="ctr"/>
          <a:lstStyle/>
          <a:p>
            <a:pPr>
              <a:defRPr sz="3200">
                <a:solidFill>
                  <a:srgbClr val="FFFFFF"/>
                </a:solidFill>
              </a:defRPr>
            </a:pPr>
            <a:endParaRPr sz="900"/>
          </a:p>
        </p:txBody>
      </p:sp>
      <p:sp>
        <p:nvSpPr>
          <p:cNvPr id="26" name="Circle">
            <a:extLst>
              <a:ext uri="{FF2B5EF4-FFF2-40B4-BE49-F238E27FC236}">
                <a16:creationId xmlns:a16="http://schemas.microsoft.com/office/drawing/2014/main" xmlns="" id="{7E5BA37D-90FA-D547-914A-F752647DA2E5}"/>
              </a:ext>
            </a:extLst>
          </p:cNvPr>
          <p:cNvSpPr/>
          <p:nvPr/>
        </p:nvSpPr>
        <p:spPr>
          <a:xfrm>
            <a:off x="5422229" y="2043335"/>
            <a:ext cx="66717" cy="66718"/>
          </a:xfrm>
          <a:prstGeom prst="ellipse">
            <a:avLst/>
          </a:prstGeom>
          <a:solidFill>
            <a:srgbClr val="DCDEE0"/>
          </a:solidFill>
          <a:ln w="12700">
            <a:miter lim="400000"/>
          </a:ln>
        </p:spPr>
        <p:txBody>
          <a:bodyPr lIns="14288" tIns="14288" rIns="14288" bIns="14288" anchor="ctr"/>
          <a:lstStyle/>
          <a:p>
            <a:pPr>
              <a:defRPr sz="3200">
                <a:solidFill>
                  <a:srgbClr val="FFFFFF"/>
                </a:solidFill>
              </a:defRPr>
            </a:pPr>
            <a:endParaRPr sz="900"/>
          </a:p>
        </p:txBody>
      </p:sp>
      <p:sp>
        <p:nvSpPr>
          <p:cNvPr id="27" name="Circle">
            <a:extLst>
              <a:ext uri="{FF2B5EF4-FFF2-40B4-BE49-F238E27FC236}">
                <a16:creationId xmlns:a16="http://schemas.microsoft.com/office/drawing/2014/main" xmlns="" id="{18AECE41-352E-954E-9461-A58632719D1A}"/>
              </a:ext>
            </a:extLst>
          </p:cNvPr>
          <p:cNvSpPr/>
          <p:nvPr/>
        </p:nvSpPr>
        <p:spPr>
          <a:xfrm>
            <a:off x="6975760" y="2529109"/>
            <a:ext cx="42863" cy="42863"/>
          </a:xfrm>
          <a:prstGeom prst="ellipse">
            <a:avLst/>
          </a:prstGeom>
          <a:solidFill>
            <a:srgbClr val="000000"/>
          </a:solidFill>
          <a:ln w="12700">
            <a:miter lim="400000"/>
          </a:ln>
        </p:spPr>
        <p:txBody>
          <a:bodyPr lIns="14288" tIns="14288" rIns="14288" bIns="14288" anchor="ctr"/>
          <a:lstStyle/>
          <a:p>
            <a:pPr>
              <a:defRPr sz="3200">
                <a:solidFill>
                  <a:srgbClr val="FFFFFF"/>
                </a:solidFill>
              </a:defRPr>
            </a:pPr>
            <a:endParaRPr sz="900"/>
          </a:p>
        </p:txBody>
      </p:sp>
      <p:grpSp>
        <p:nvGrpSpPr>
          <p:cNvPr id="28" name="Group">
            <a:extLst>
              <a:ext uri="{FF2B5EF4-FFF2-40B4-BE49-F238E27FC236}">
                <a16:creationId xmlns:a16="http://schemas.microsoft.com/office/drawing/2014/main" xmlns="" id="{24655A1A-3417-754C-A05A-06DCD09ABA9E}"/>
              </a:ext>
            </a:extLst>
          </p:cNvPr>
          <p:cNvGrpSpPr/>
          <p:nvPr/>
        </p:nvGrpSpPr>
        <p:grpSpPr>
          <a:xfrm rot="5400000">
            <a:off x="1307997" y="1803427"/>
            <a:ext cx="1155106" cy="1053241"/>
            <a:chOff x="0" y="0"/>
            <a:chExt cx="4107041" cy="3744854"/>
          </a:xfrm>
        </p:grpSpPr>
        <p:sp>
          <p:nvSpPr>
            <p:cNvPr id="29" name="Line">
              <a:extLst>
                <a:ext uri="{FF2B5EF4-FFF2-40B4-BE49-F238E27FC236}">
                  <a16:creationId xmlns:a16="http://schemas.microsoft.com/office/drawing/2014/main" xmlns="" id="{DDD3002F-C568-A145-A1EF-BA6E194C5E5D}"/>
                </a:ext>
              </a:extLst>
            </p:cNvPr>
            <p:cNvSpPr/>
            <p:nvPr/>
          </p:nvSpPr>
          <p:spPr>
            <a:xfrm rot="16200000">
              <a:off x="247869" y="-247870"/>
              <a:ext cx="3611303" cy="4107042"/>
            </a:xfrm>
            <a:custGeom>
              <a:avLst/>
              <a:gdLst/>
              <a:ahLst/>
              <a:cxnLst>
                <a:cxn ang="0">
                  <a:pos x="wd2" y="hd2"/>
                </a:cxn>
                <a:cxn ang="5400000">
                  <a:pos x="wd2" y="hd2"/>
                </a:cxn>
                <a:cxn ang="10800000">
                  <a:pos x="wd2" y="hd2"/>
                </a:cxn>
                <a:cxn ang="16200000">
                  <a:pos x="wd2" y="hd2"/>
                </a:cxn>
              </a:cxnLst>
              <a:rect l="0" t="0" r="r" b="b"/>
              <a:pathLst>
                <a:path w="21600" h="21600" extrusionOk="0">
                  <a:moveTo>
                    <a:pt x="3738" y="21600"/>
                  </a:moveTo>
                  <a:lnTo>
                    <a:pt x="0" y="21600"/>
                  </a:lnTo>
                  <a:lnTo>
                    <a:pt x="0" y="0"/>
                  </a:lnTo>
                  <a:lnTo>
                    <a:pt x="21600" y="0"/>
                  </a:lnTo>
                  <a:lnTo>
                    <a:pt x="21600" y="2501"/>
                  </a:lnTo>
                </a:path>
              </a:pathLst>
            </a:custGeom>
            <a:noFill/>
            <a:ln w="12700" cap="flat">
              <a:solidFill>
                <a:srgbClr val="A6AAA9"/>
              </a:solidFill>
              <a:prstDash val="solid"/>
              <a:miter lim="400000"/>
              <a:headEnd type="oval" w="med" len="med"/>
              <a:tailEnd type="oval" w="med" len="med"/>
            </a:ln>
            <a:effectLst/>
          </p:spPr>
          <p:txBody>
            <a:bodyPr wrap="square" lIns="14288" tIns="14288" rIns="14288" bIns="14288" numCol="1" anchor="ctr">
              <a:noAutofit/>
            </a:bodyPr>
            <a:lstStyle/>
            <a:p>
              <a:pPr>
                <a:defRPr sz="3200"/>
              </a:pPr>
              <a:endParaRPr sz="900"/>
            </a:p>
          </p:txBody>
        </p:sp>
        <p:sp>
          <p:nvSpPr>
            <p:cNvPr id="30" name="Circle">
              <a:extLst>
                <a:ext uri="{FF2B5EF4-FFF2-40B4-BE49-F238E27FC236}">
                  <a16:creationId xmlns:a16="http://schemas.microsoft.com/office/drawing/2014/main" xmlns="" id="{41F769F7-3086-1248-BFE4-D8BA8BFF4DA4}"/>
                </a:ext>
              </a:extLst>
            </p:cNvPr>
            <p:cNvSpPr/>
            <p:nvPr/>
          </p:nvSpPr>
          <p:spPr>
            <a:xfrm>
              <a:off x="639927" y="3488473"/>
              <a:ext cx="256382" cy="256382"/>
            </a:xfrm>
            <a:prstGeom prst="ellipse">
              <a:avLst/>
            </a:prstGeom>
            <a:solidFill>
              <a:srgbClr val="000000"/>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grpSp>
      <p:sp>
        <p:nvSpPr>
          <p:cNvPr id="31" name="Interconnected…">
            <a:extLst>
              <a:ext uri="{FF2B5EF4-FFF2-40B4-BE49-F238E27FC236}">
                <a16:creationId xmlns:a16="http://schemas.microsoft.com/office/drawing/2014/main" xmlns="" id="{D32D3322-64A0-7740-B73C-4BDC3256EEA7}"/>
              </a:ext>
            </a:extLst>
          </p:cNvPr>
          <p:cNvSpPr/>
          <p:nvPr/>
        </p:nvSpPr>
        <p:spPr>
          <a:xfrm>
            <a:off x="1488798" y="2021244"/>
            <a:ext cx="1784144" cy="617606"/>
          </a:xfrm>
          <a:prstGeom prst="rect">
            <a:avLst/>
          </a:prstGeom>
          <a:ln w="12700">
            <a:miter lim="400000"/>
          </a:ln>
          <a:extLst>
            <a:ext uri="{C572A759-6A51-4108-AA02-DFA0A04FC94B}">
              <ma14:wrappingTextBoxFlag xmlns:ma14="http://schemas.microsoft.com/office/mac/drawingml/2011/main" val="1"/>
            </a:ext>
          </a:extLst>
        </p:spPr>
        <p:txBody>
          <a:bodyPr wrap="none" lIns="14288" tIns="14288" rIns="14288" bIns="14288" anchor="ctr">
            <a:spAutoFit/>
          </a:bodyPr>
          <a:lstStyle/>
          <a:p>
            <a:pPr algn="l">
              <a:defRPr sz="6800" b="1">
                <a:latin typeface="Helvetica"/>
                <a:ea typeface="Helvetica"/>
                <a:cs typeface="Helvetica"/>
                <a:sym typeface="Helvetica"/>
              </a:defRPr>
            </a:pPr>
            <a:r>
              <a:rPr sz="1913" dirty="0"/>
              <a:t>Interconnected</a:t>
            </a:r>
          </a:p>
          <a:p>
            <a:pPr algn="l">
              <a:defRPr sz="6800" b="1">
                <a:latin typeface="Helvetica"/>
                <a:ea typeface="Helvetica"/>
                <a:cs typeface="Helvetica"/>
                <a:sym typeface="Helvetica"/>
              </a:defRPr>
            </a:pPr>
            <a:r>
              <a:rPr sz="1913" dirty="0"/>
              <a:t>Risks</a:t>
            </a:r>
          </a:p>
        </p:txBody>
      </p:sp>
      <p:sp>
        <p:nvSpPr>
          <p:cNvPr id="32" name="Circle">
            <a:extLst>
              <a:ext uri="{FF2B5EF4-FFF2-40B4-BE49-F238E27FC236}">
                <a16:creationId xmlns:a16="http://schemas.microsoft.com/office/drawing/2014/main" xmlns="" id="{19A1C377-FAF1-BA47-9165-8ACEB6F6BFAB}"/>
              </a:ext>
            </a:extLst>
          </p:cNvPr>
          <p:cNvSpPr/>
          <p:nvPr/>
        </p:nvSpPr>
        <p:spPr>
          <a:xfrm>
            <a:off x="3825653" y="2047115"/>
            <a:ext cx="1492697" cy="1493612"/>
          </a:xfrm>
          <a:prstGeom prst="ellipse">
            <a:avLst/>
          </a:prstGeom>
          <a:solidFill>
            <a:srgbClr val="986675">
              <a:alpha val="63472"/>
            </a:srgbClr>
          </a:solidFill>
          <a:ln w="12700">
            <a:miter lim="400000"/>
          </a:ln>
          <a:effectLst>
            <a:outerShdw blurRad="368300" dist="50800" dir="5400000" rotWithShape="0">
              <a:srgbClr val="000000">
                <a:alpha val="50000"/>
              </a:srgbClr>
            </a:outerShdw>
          </a:effectLst>
        </p:spPr>
        <p:txBody>
          <a:bodyPr lIns="14288" tIns="14288" rIns="14288" bIns="14288" anchor="ctr"/>
          <a:lstStyle/>
          <a:p>
            <a:pPr>
              <a:defRPr sz="3200">
                <a:solidFill>
                  <a:srgbClr val="FFFFFF"/>
                </a:solidFill>
              </a:defRPr>
            </a:pPr>
            <a:endParaRPr sz="900"/>
          </a:p>
        </p:txBody>
      </p:sp>
      <p:sp>
        <p:nvSpPr>
          <p:cNvPr id="33" name="Circle">
            <a:extLst>
              <a:ext uri="{FF2B5EF4-FFF2-40B4-BE49-F238E27FC236}">
                <a16:creationId xmlns:a16="http://schemas.microsoft.com/office/drawing/2014/main" xmlns="" id="{9A418BF1-7778-E949-89CA-507CA5BE246E}"/>
              </a:ext>
            </a:extLst>
          </p:cNvPr>
          <p:cNvSpPr/>
          <p:nvPr/>
        </p:nvSpPr>
        <p:spPr>
          <a:xfrm>
            <a:off x="4453252" y="2682194"/>
            <a:ext cx="1492697" cy="1493612"/>
          </a:xfrm>
          <a:prstGeom prst="ellipse">
            <a:avLst/>
          </a:prstGeom>
          <a:solidFill>
            <a:srgbClr val="D4CA75">
              <a:alpha val="63472"/>
            </a:srgbClr>
          </a:solidFill>
          <a:ln w="12700">
            <a:miter lim="400000"/>
          </a:ln>
          <a:effectLst>
            <a:outerShdw blurRad="368300" dist="50800" dir="5400000" rotWithShape="0">
              <a:srgbClr val="000000">
                <a:alpha val="50000"/>
              </a:srgbClr>
            </a:outerShdw>
          </a:effectLst>
        </p:spPr>
        <p:txBody>
          <a:bodyPr lIns="14288" tIns="14288" rIns="14288" bIns="14288" anchor="ctr"/>
          <a:lstStyle/>
          <a:p>
            <a:pPr>
              <a:defRPr sz="3200">
                <a:solidFill>
                  <a:srgbClr val="FFFFFF"/>
                </a:solidFill>
              </a:defRPr>
            </a:pPr>
            <a:endParaRPr sz="900"/>
          </a:p>
        </p:txBody>
      </p:sp>
      <p:sp>
        <p:nvSpPr>
          <p:cNvPr id="34" name="Circle">
            <a:extLst>
              <a:ext uri="{FF2B5EF4-FFF2-40B4-BE49-F238E27FC236}">
                <a16:creationId xmlns:a16="http://schemas.microsoft.com/office/drawing/2014/main" xmlns="" id="{DCD9EF85-F69C-5846-BCC9-9CFCDAEE4C87}"/>
              </a:ext>
            </a:extLst>
          </p:cNvPr>
          <p:cNvSpPr/>
          <p:nvPr/>
        </p:nvSpPr>
        <p:spPr>
          <a:xfrm>
            <a:off x="3825653" y="3317274"/>
            <a:ext cx="1492697" cy="1493612"/>
          </a:xfrm>
          <a:prstGeom prst="ellipse">
            <a:avLst/>
          </a:prstGeom>
          <a:solidFill>
            <a:srgbClr val="705D8F">
              <a:alpha val="63472"/>
            </a:srgbClr>
          </a:solidFill>
          <a:ln w="12700">
            <a:miter lim="400000"/>
          </a:ln>
          <a:effectLst>
            <a:outerShdw blurRad="368300" dist="50800" dir="5400000" rotWithShape="0">
              <a:srgbClr val="000000">
                <a:alpha val="50000"/>
              </a:srgbClr>
            </a:outerShdw>
          </a:effectLst>
        </p:spPr>
        <p:txBody>
          <a:bodyPr lIns="14288" tIns="14288" rIns="14288" bIns="14288" anchor="ctr"/>
          <a:lstStyle/>
          <a:p>
            <a:pPr>
              <a:defRPr sz="3200">
                <a:solidFill>
                  <a:srgbClr val="FFFFFF"/>
                </a:solidFill>
              </a:defRPr>
            </a:pPr>
            <a:endParaRPr sz="900"/>
          </a:p>
        </p:txBody>
      </p:sp>
      <p:sp>
        <p:nvSpPr>
          <p:cNvPr id="35" name="Circle">
            <a:extLst>
              <a:ext uri="{FF2B5EF4-FFF2-40B4-BE49-F238E27FC236}">
                <a16:creationId xmlns:a16="http://schemas.microsoft.com/office/drawing/2014/main" xmlns="" id="{F7D4BE09-5FDD-1348-A996-4DECF7A8C98F}"/>
              </a:ext>
            </a:extLst>
          </p:cNvPr>
          <p:cNvSpPr/>
          <p:nvPr/>
        </p:nvSpPr>
        <p:spPr>
          <a:xfrm>
            <a:off x="3198053" y="2682194"/>
            <a:ext cx="1492697" cy="1493612"/>
          </a:xfrm>
          <a:prstGeom prst="ellipse">
            <a:avLst/>
          </a:prstGeom>
          <a:solidFill>
            <a:srgbClr val="437E9C">
              <a:alpha val="63472"/>
            </a:srgbClr>
          </a:solidFill>
          <a:ln w="12700">
            <a:miter lim="400000"/>
          </a:ln>
          <a:effectLst>
            <a:outerShdw blurRad="368300" dist="50800" dir="5400000" rotWithShape="0">
              <a:srgbClr val="000000">
                <a:alpha val="50000"/>
              </a:srgbClr>
            </a:outerShdw>
          </a:effectLst>
        </p:spPr>
        <p:txBody>
          <a:bodyPr lIns="14288" tIns="14288" rIns="14288" bIns="14288" anchor="ctr"/>
          <a:lstStyle/>
          <a:p>
            <a:pPr>
              <a:defRPr sz="3200">
                <a:solidFill>
                  <a:srgbClr val="FFFFFF"/>
                </a:solidFill>
              </a:defRPr>
            </a:pPr>
            <a:endParaRPr sz="900"/>
          </a:p>
        </p:txBody>
      </p:sp>
      <p:sp>
        <p:nvSpPr>
          <p:cNvPr id="36" name="Mental…">
            <a:extLst>
              <a:ext uri="{FF2B5EF4-FFF2-40B4-BE49-F238E27FC236}">
                <a16:creationId xmlns:a16="http://schemas.microsoft.com/office/drawing/2014/main" xmlns="" id="{7726A47F-CE13-2541-ABDF-F49D493CB280}"/>
              </a:ext>
            </a:extLst>
          </p:cNvPr>
          <p:cNvSpPr/>
          <p:nvPr/>
        </p:nvSpPr>
        <p:spPr>
          <a:xfrm>
            <a:off x="3842076" y="1834938"/>
            <a:ext cx="2551982" cy="952185"/>
          </a:xfrm>
          <a:prstGeom prst="rect">
            <a:avLst/>
          </a:prstGeom>
          <a:ln w="12700">
            <a:miter lim="400000"/>
          </a:ln>
          <a:extLst>
            <a:ext uri="{C572A759-6A51-4108-AA02-DFA0A04FC94B}">
              <ma14:wrappingTextBoxFlag xmlns:ma14="http://schemas.microsoft.com/office/mac/drawingml/2011/main" val="1"/>
            </a:ext>
          </a:extLst>
        </p:spPr>
        <p:txBody>
          <a:bodyPr wrap="none" lIns="14288" tIns="14288" rIns="14288" bIns="14288">
            <a:spAutoFit/>
          </a:bodyPr>
          <a:lstStyle/>
          <a:p>
            <a:pPr>
              <a:defRPr sz="4800" b="1">
                <a:solidFill>
                  <a:srgbClr val="FFFFFF"/>
                </a:solidFill>
                <a:latin typeface="Helvetica"/>
                <a:ea typeface="Helvetica"/>
                <a:cs typeface="Helvetica"/>
                <a:sym typeface="Helvetica"/>
              </a:defRPr>
            </a:pPr>
            <a:r>
              <a:rPr lang="en-US" sz="3000" dirty="0">
                <a:solidFill>
                  <a:srgbClr val="FFC000"/>
                </a:solidFill>
              </a:rPr>
              <a:t>Trusting</a:t>
            </a:r>
          </a:p>
          <a:p>
            <a:pPr>
              <a:defRPr sz="4800" b="1">
                <a:solidFill>
                  <a:srgbClr val="FFFFFF"/>
                </a:solidFill>
                <a:latin typeface="Helvetica"/>
                <a:ea typeface="Helvetica"/>
                <a:cs typeface="Helvetica"/>
                <a:sym typeface="Helvetica"/>
              </a:defRPr>
            </a:pPr>
            <a:r>
              <a:rPr lang="en-US" sz="3000" dirty="0">
                <a:solidFill>
                  <a:srgbClr val="FFC000"/>
                </a:solidFill>
              </a:rPr>
              <a:t>Relationships</a:t>
            </a:r>
            <a:endParaRPr sz="3000" dirty="0">
              <a:solidFill>
                <a:srgbClr val="FFC000"/>
              </a:solidFill>
            </a:endParaRPr>
          </a:p>
        </p:txBody>
      </p:sp>
      <p:sp>
        <p:nvSpPr>
          <p:cNvPr id="37" name="Substance…">
            <a:extLst>
              <a:ext uri="{FF2B5EF4-FFF2-40B4-BE49-F238E27FC236}">
                <a16:creationId xmlns:a16="http://schemas.microsoft.com/office/drawing/2014/main" xmlns="" id="{65AACE14-B93E-4747-BD3F-8DB33D4D56B2}"/>
              </a:ext>
            </a:extLst>
          </p:cNvPr>
          <p:cNvSpPr/>
          <p:nvPr/>
        </p:nvSpPr>
        <p:spPr>
          <a:xfrm>
            <a:off x="5265010" y="4183241"/>
            <a:ext cx="2146422" cy="952185"/>
          </a:xfrm>
          <a:prstGeom prst="rect">
            <a:avLst/>
          </a:prstGeom>
          <a:ln w="12700">
            <a:miter lim="400000"/>
          </a:ln>
          <a:extLst>
            <a:ext uri="{C572A759-6A51-4108-AA02-DFA0A04FC94B}">
              <ma14:wrappingTextBoxFlag xmlns:ma14="http://schemas.microsoft.com/office/mac/drawingml/2011/main" val="1"/>
            </a:ext>
          </a:extLst>
        </p:spPr>
        <p:txBody>
          <a:bodyPr wrap="none" lIns="14288" tIns="14288" rIns="14288" bIns="14288">
            <a:spAutoFit/>
          </a:bodyPr>
          <a:lstStyle/>
          <a:p>
            <a:pPr>
              <a:defRPr sz="4800" b="1">
                <a:solidFill>
                  <a:srgbClr val="FFFFFF"/>
                </a:solidFill>
                <a:latin typeface="Helvetica"/>
                <a:ea typeface="Helvetica"/>
                <a:cs typeface="Helvetica"/>
                <a:sym typeface="Helvetica"/>
              </a:defRPr>
            </a:pPr>
            <a:r>
              <a:rPr lang="en-US" sz="3000" dirty="0">
                <a:solidFill>
                  <a:srgbClr val="FFC000"/>
                </a:solidFill>
              </a:rPr>
              <a:t>Supportive </a:t>
            </a:r>
          </a:p>
          <a:p>
            <a:pPr>
              <a:defRPr sz="4800" b="1">
                <a:solidFill>
                  <a:srgbClr val="FFFFFF"/>
                </a:solidFill>
                <a:latin typeface="Helvetica"/>
                <a:ea typeface="Helvetica"/>
                <a:cs typeface="Helvetica"/>
                <a:sym typeface="Helvetica"/>
              </a:defRPr>
            </a:pPr>
            <a:r>
              <a:rPr lang="en-US" sz="3000" dirty="0">
                <a:solidFill>
                  <a:srgbClr val="FFC000"/>
                </a:solidFill>
              </a:rPr>
              <a:t>Schools</a:t>
            </a:r>
            <a:endParaRPr sz="3000" dirty="0">
              <a:solidFill>
                <a:srgbClr val="FFC000"/>
              </a:solidFill>
            </a:endParaRPr>
          </a:p>
        </p:txBody>
      </p:sp>
      <p:sp>
        <p:nvSpPr>
          <p:cNvPr id="38" name="Violence">
            <a:extLst>
              <a:ext uri="{FF2B5EF4-FFF2-40B4-BE49-F238E27FC236}">
                <a16:creationId xmlns:a16="http://schemas.microsoft.com/office/drawing/2014/main" xmlns="" id="{80B4C44B-F31E-0F41-827D-7ABA7F8090D7}"/>
              </a:ext>
            </a:extLst>
          </p:cNvPr>
          <p:cNvSpPr/>
          <p:nvPr/>
        </p:nvSpPr>
        <p:spPr>
          <a:xfrm>
            <a:off x="1805128" y="3108787"/>
            <a:ext cx="2649765" cy="352020"/>
          </a:xfrm>
          <a:prstGeom prst="rect">
            <a:avLst/>
          </a:prstGeom>
          <a:ln w="12700">
            <a:miter lim="400000"/>
          </a:ln>
          <a:extLst>
            <a:ext uri="{C572A759-6A51-4108-AA02-DFA0A04FC94B}">
              <ma14:wrappingTextBoxFlag xmlns:ma14="http://schemas.microsoft.com/office/mac/drawingml/2011/main" val="1"/>
            </a:ext>
          </a:extLst>
        </p:spPr>
        <p:txBody>
          <a:bodyPr wrap="none" lIns="14288" tIns="14288" rIns="14288" bIns="14288">
            <a:spAutoFit/>
          </a:bodyPr>
          <a:lstStyle>
            <a:lvl1pPr>
              <a:defRPr sz="4800" b="1">
                <a:solidFill>
                  <a:srgbClr val="FFFFFF"/>
                </a:solidFill>
                <a:latin typeface="Helvetica"/>
                <a:ea typeface="Helvetica"/>
                <a:cs typeface="Helvetica"/>
                <a:sym typeface="Helvetica"/>
              </a:defRPr>
            </a:lvl1pPr>
          </a:lstStyle>
          <a:p>
            <a:r>
              <a:rPr lang="en-US" sz="2100" dirty="0">
                <a:solidFill>
                  <a:srgbClr val="7030A0"/>
                </a:solidFill>
              </a:rPr>
              <a:t>Bullying/Aggression</a:t>
            </a:r>
          </a:p>
        </p:txBody>
      </p:sp>
      <p:sp>
        <p:nvSpPr>
          <p:cNvPr id="39" name="Suicide">
            <a:extLst>
              <a:ext uri="{FF2B5EF4-FFF2-40B4-BE49-F238E27FC236}">
                <a16:creationId xmlns:a16="http://schemas.microsoft.com/office/drawing/2014/main" xmlns="" id="{0B9157AA-6D77-5D42-B909-51B32D024048}"/>
              </a:ext>
            </a:extLst>
          </p:cNvPr>
          <p:cNvSpPr/>
          <p:nvPr/>
        </p:nvSpPr>
        <p:spPr>
          <a:xfrm>
            <a:off x="5332710" y="3079932"/>
            <a:ext cx="1612045" cy="767519"/>
          </a:xfrm>
          <a:prstGeom prst="rect">
            <a:avLst/>
          </a:prstGeom>
          <a:ln w="12700">
            <a:miter lim="400000"/>
          </a:ln>
          <a:extLst>
            <a:ext uri="{C572A759-6A51-4108-AA02-DFA0A04FC94B}">
              <ma14:wrappingTextBoxFlag xmlns:ma14="http://schemas.microsoft.com/office/mac/drawingml/2011/main" val="1"/>
            </a:ext>
          </a:extLst>
        </p:spPr>
        <p:txBody>
          <a:bodyPr wrap="none" lIns="14288" tIns="14288" rIns="14288" bIns="14288">
            <a:spAutoFit/>
          </a:bodyPr>
          <a:lstStyle>
            <a:lvl1pPr>
              <a:defRPr sz="4800" b="1">
                <a:solidFill>
                  <a:srgbClr val="FFFFFF"/>
                </a:solidFill>
                <a:latin typeface="Helvetica"/>
                <a:ea typeface="Helvetica"/>
                <a:cs typeface="Helvetica"/>
                <a:sym typeface="Helvetica"/>
              </a:defRPr>
            </a:lvl1pPr>
          </a:lstStyle>
          <a:p>
            <a:r>
              <a:rPr lang="en-US" sz="2400" dirty="0">
                <a:solidFill>
                  <a:srgbClr val="7030A0"/>
                </a:solidFill>
              </a:rPr>
              <a:t>Student </a:t>
            </a:r>
          </a:p>
          <a:p>
            <a:r>
              <a:rPr lang="en-US" sz="2400" dirty="0">
                <a:solidFill>
                  <a:srgbClr val="7030A0"/>
                </a:solidFill>
              </a:rPr>
              <a:t>Well-Being</a:t>
            </a:r>
            <a:endParaRPr sz="2400" dirty="0">
              <a:solidFill>
                <a:srgbClr val="7030A0"/>
              </a:solidFill>
            </a:endParaRPr>
          </a:p>
        </p:txBody>
      </p:sp>
      <p:sp>
        <p:nvSpPr>
          <p:cNvPr id="40" name="Interconnected…">
            <a:extLst>
              <a:ext uri="{FF2B5EF4-FFF2-40B4-BE49-F238E27FC236}">
                <a16:creationId xmlns:a16="http://schemas.microsoft.com/office/drawing/2014/main" xmlns="" id="{7BF7A303-0BBC-6E4D-A3C6-956C00A4BFFB}"/>
              </a:ext>
            </a:extLst>
          </p:cNvPr>
          <p:cNvSpPr/>
          <p:nvPr/>
        </p:nvSpPr>
        <p:spPr>
          <a:xfrm>
            <a:off x="5892894" y="1954578"/>
            <a:ext cx="1784144" cy="911982"/>
          </a:xfrm>
          <a:prstGeom prst="rect">
            <a:avLst/>
          </a:prstGeom>
          <a:ln w="12700">
            <a:miter lim="400000"/>
          </a:ln>
          <a:extLst>
            <a:ext uri="{C572A759-6A51-4108-AA02-DFA0A04FC94B}">
              <ma14:wrappingTextBoxFlag xmlns:ma14="http://schemas.microsoft.com/office/mac/drawingml/2011/main" val="1"/>
            </a:ext>
          </a:extLst>
        </p:spPr>
        <p:txBody>
          <a:bodyPr wrap="none" lIns="14288" tIns="14288" rIns="14288" bIns="14288" anchor="ctr">
            <a:spAutoFit/>
          </a:bodyPr>
          <a:lstStyle/>
          <a:p>
            <a:pPr algn="r">
              <a:defRPr sz="6800" b="1">
                <a:latin typeface="Helvetica"/>
                <a:ea typeface="Helvetica"/>
                <a:cs typeface="Helvetica"/>
                <a:sym typeface="Helvetica"/>
              </a:defRPr>
            </a:pPr>
            <a:r>
              <a:rPr sz="1913"/>
              <a:t>Interconnected</a:t>
            </a:r>
          </a:p>
          <a:p>
            <a:pPr algn="r">
              <a:defRPr sz="6800" b="1">
                <a:latin typeface="Helvetica"/>
                <a:ea typeface="Helvetica"/>
                <a:cs typeface="Helvetica"/>
                <a:sym typeface="Helvetica"/>
              </a:defRPr>
            </a:pPr>
            <a:r>
              <a:rPr sz="1913"/>
              <a:t>Protective </a:t>
            </a:r>
          </a:p>
          <a:p>
            <a:pPr algn="r">
              <a:defRPr sz="6800" b="1">
                <a:latin typeface="Helvetica"/>
                <a:ea typeface="Helvetica"/>
                <a:cs typeface="Helvetica"/>
                <a:sym typeface="Helvetica"/>
              </a:defRPr>
            </a:pPr>
            <a:r>
              <a:rPr sz="1913"/>
              <a:t>Factors</a:t>
            </a:r>
          </a:p>
        </p:txBody>
      </p:sp>
      <p:grpSp>
        <p:nvGrpSpPr>
          <p:cNvPr id="41" name="Group">
            <a:extLst>
              <a:ext uri="{FF2B5EF4-FFF2-40B4-BE49-F238E27FC236}">
                <a16:creationId xmlns:a16="http://schemas.microsoft.com/office/drawing/2014/main" xmlns="" id="{DDFCA364-95DE-A84E-9AE7-9CDF530EF096}"/>
              </a:ext>
            </a:extLst>
          </p:cNvPr>
          <p:cNvGrpSpPr/>
          <p:nvPr/>
        </p:nvGrpSpPr>
        <p:grpSpPr>
          <a:xfrm rot="10800000">
            <a:off x="6624862" y="1793637"/>
            <a:ext cx="1155106" cy="1053241"/>
            <a:chOff x="0" y="0"/>
            <a:chExt cx="4107041" cy="3744854"/>
          </a:xfrm>
        </p:grpSpPr>
        <p:sp>
          <p:nvSpPr>
            <p:cNvPr id="42" name="Line">
              <a:extLst>
                <a:ext uri="{FF2B5EF4-FFF2-40B4-BE49-F238E27FC236}">
                  <a16:creationId xmlns:a16="http://schemas.microsoft.com/office/drawing/2014/main" xmlns="" id="{C2C9619B-7DAB-1E45-83E4-E0C6E6C99A2A}"/>
                </a:ext>
              </a:extLst>
            </p:cNvPr>
            <p:cNvSpPr/>
            <p:nvPr/>
          </p:nvSpPr>
          <p:spPr>
            <a:xfrm rot="16200000">
              <a:off x="247869" y="-247870"/>
              <a:ext cx="3611303" cy="4107042"/>
            </a:xfrm>
            <a:custGeom>
              <a:avLst/>
              <a:gdLst/>
              <a:ahLst/>
              <a:cxnLst>
                <a:cxn ang="0">
                  <a:pos x="wd2" y="hd2"/>
                </a:cxn>
                <a:cxn ang="5400000">
                  <a:pos x="wd2" y="hd2"/>
                </a:cxn>
                <a:cxn ang="10800000">
                  <a:pos x="wd2" y="hd2"/>
                </a:cxn>
                <a:cxn ang="16200000">
                  <a:pos x="wd2" y="hd2"/>
                </a:cxn>
              </a:cxnLst>
              <a:rect l="0" t="0" r="r" b="b"/>
              <a:pathLst>
                <a:path w="21600" h="21600" extrusionOk="0">
                  <a:moveTo>
                    <a:pt x="3738" y="21600"/>
                  </a:moveTo>
                  <a:lnTo>
                    <a:pt x="0" y="21600"/>
                  </a:lnTo>
                  <a:lnTo>
                    <a:pt x="0" y="0"/>
                  </a:lnTo>
                  <a:lnTo>
                    <a:pt x="21600" y="0"/>
                  </a:lnTo>
                  <a:lnTo>
                    <a:pt x="21600" y="2501"/>
                  </a:lnTo>
                </a:path>
              </a:pathLst>
            </a:custGeom>
            <a:noFill/>
            <a:ln w="12700" cap="flat">
              <a:solidFill>
                <a:srgbClr val="A6AAA9"/>
              </a:solidFill>
              <a:prstDash val="solid"/>
              <a:miter lim="400000"/>
              <a:headEnd type="oval" w="med" len="med"/>
              <a:tailEnd type="oval" w="med" len="med"/>
            </a:ln>
            <a:effectLst/>
          </p:spPr>
          <p:txBody>
            <a:bodyPr wrap="square" lIns="14288" tIns="14288" rIns="14288" bIns="14288" numCol="1" anchor="ctr">
              <a:noAutofit/>
            </a:bodyPr>
            <a:lstStyle/>
            <a:p>
              <a:pPr>
                <a:defRPr sz="3200"/>
              </a:pPr>
              <a:endParaRPr sz="900"/>
            </a:p>
          </p:txBody>
        </p:sp>
        <p:sp>
          <p:nvSpPr>
            <p:cNvPr id="43" name="Circle">
              <a:extLst>
                <a:ext uri="{FF2B5EF4-FFF2-40B4-BE49-F238E27FC236}">
                  <a16:creationId xmlns:a16="http://schemas.microsoft.com/office/drawing/2014/main" xmlns="" id="{30C15501-C627-5844-AF28-40059489A8D4}"/>
                </a:ext>
              </a:extLst>
            </p:cNvPr>
            <p:cNvSpPr/>
            <p:nvPr/>
          </p:nvSpPr>
          <p:spPr>
            <a:xfrm>
              <a:off x="639927" y="3488473"/>
              <a:ext cx="256382" cy="256382"/>
            </a:xfrm>
            <a:prstGeom prst="ellipse">
              <a:avLst/>
            </a:prstGeom>
            <a:solidFill>
              <a:srgbClr val="000000"/>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grpSp>
      <p:sp>
        <p:nvSpPr>
          <p:cNvPr id="44" name="Rectangle 43">
            <a:extLst>
              <a:ext uri="{FF2B5EF4-FFF2-40B4-BE49-F238E27FC236}">
                <a16:creationId xmlns:a16="http://schemas.microsoft.com/office/drawing/2014/main" xmlns="" id="{0A42B2AB-B517-AE49-B963-C314B1A92819}"/>
              </a:ext>
            </a:extLst>
          </p:cNvPr>
          <p:cNvSpPr/>
          <p:nvPr/>
        </p:nvSpPr>
        <p:spPr>
          <a:xfrm>
            <a:off x="1072897" y="3936956"/>
            <a:ext cx="2373566" cy="1015663"/>
          </a:xfrm>
          <a:prstGeom prst="rect">
            <a:avLst/>
          </a:prstGeom>
        </p:spPr>
        <p:txBody>
          <a:bodyPr wrap="square">
            <a:spAutoFit/>
          </a:bodyPr>
          <a:lstStyle/>
          <a:p>
            <a:pPr>
              <a:defRPr sz="4800" b="1">
                <a:solidFill>
                  <a:srgbClr val="FFFFFF"/>
                </a:solidFill>
                <a:latin typeface="Helvetica"/>
                <a:ea typeface="Helvetica"/>
                <a:cs typeface="Helvetica"/>
                <a:sym typeface="Helvetica"/>
              </a:defRPr>
            </a:pPr>
            <a:r>
              <a:rPr lang="en-US" sz="3000" dirty="0">
                <a:solidFill>
                  <a:srgbClr val="FFC000"/>
                </a:solidFill>
              </a:rPr>
              <a:t>Prosocial </a:t>
            </a:r>
          </a:p>
          <a:p>
            <a:pPr>
              <a:defRPr sz="4800" b="1">
                <a:solidFill>
                  <a:srgbClr val="FFFFFF"/>
                </a:solidFill>
                <a:latin typeface="Helvetica"/>
                <a:ea typeface="Helvetica"/>
                <a:cs typeface="Helvetica"/>
                <a:sym typeface="Helvetica"/>
              </a:defRPr>
            </a:pPr>
            <a:r>
              <a:rPr lang="en-US" sz="3000" dirty="0">
                <a:solidFill>
                  <a:srgbClr val="FFC000"/>
                </a:solidFill>
              </a:rPr>
              <a:t>Peers</a:t>
            </a:r>
          </a:p>
        </p:txBody>
      </p:sp>
    </p:spTree>
    <p:extLst>
      <p:ext uri="{BB962C8B-B14F-4D97-AF65-F5344CB8AC3E}">
        <p14:creationId xmlns:p14="http://schemas.microsoft.com/office/powerpoint/2010/main" val="1115056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4000" b="1" dirty="0">
                <a:latin typeface="+mn-lt"/>
              </a:rPr>
              <a:t>Bullying Prevalence</a:t>
            </a:r>
          </a:p>
        </p:txBody>
      </p:sp>
      <p:sp>
        <p:nvSpPr>
          <p:cNvPr id="16387" name="Rectangle 3"/>
          <p:cNvSpPr>
            <a:spLocks noGrp="1" noChangeArrowheads="1"/>
          </p:cNvSpPr>
          <p:nvPr>
            <p:ph type="body" sz="quarter" idx="11"/>
          </p:nvPr>
        </p:nvSpPr>
        <p:spPr>
          <a:xfrm>
            <a:off x="304800" y="1288473"/>
            <a:ext cx="7848600" cy="4648200"/>
          </a:xfrm>
        </p:spPr>
        <p:txBody>
          <a:bodyPr/>
          <a:lstStyle/>
          <a:p>
            <a:pPr eaLnBrk="1" hangingPunct="1"/>
            <a:r>
              <a:rPr lang="en-US" altLang="en-US" sz="3200" dirty="0"/>
              <a:t>Among 3</a:t>
            </a:r>
            <a:r>
              <a:rPr lang="en-US" altLang="en-US" sz="3200" baseline="30000" dirty="0"/>
              <a:t>rd</a:t>
            </a:r>
            <a:r>
              <a:rPr lang="en-US" altLang="en-US" sz="3200" dirty="0"/>
              <a:t> – 8</a:t>
            </a:r>
            <a:r>
              <a:rPr lang="en-US" altLang="en-US" sz="3200" baseline="30000" dirty="0"/>
              <a:t>th</a:t>
            </a:r>
            <a:r>
              <a:rPr lang="en-US" altLang="en-US" sz="3200" dirty="0"/>
              <a:t> graders:</a:t>
            </a:r>
          </a:p>
          <a:p>
            <a:pPr lvl="1" eaLnBrk="1" hangingPunct="1">
              <a:buClr>
                <a:schemeClr val="folHlink"/>
              </a:buClr>
            </a:pPr>
            <a:r>
              <a:rPr lang="en-US" altLang="en-US" sz="3200" dirty="0"/>
              <a:t>15% Chronically Victimized</a:t>
            </a:r>
          </a:p>
          <a:p>
            <a:pPr lvl="1" eaLnBrk="1" hangingPunct="1">
              <a:buClr>
                <a:schemeClr val="folHlink"/>
              </a:buClr>
            </a:pPr>
            <a:r>
              <a:rPr lang="en-US" altLang="en-US" sz="3200" dirty="0"/>
              <a:t>17% Ringleader Bullies</a:t>
            </a:r>
          </a:p>
          <a:p>
            <a:pPr lvl="1" eaLnBrk="1" hangingPunct="1">
              <a:buClr>
                <a:schemeClr val="folHlink"/>
              </a:buClr>
            </a:pPr>
            <a:r>
              <a:rPr lang="en-US" altLang="en-US" sz="3200" dirty="0"/>
              <a:t>8% Bully-Victims</a:t>
            </a:r>
          </a:p>
          <a:p>
            <a:pPr lvl="1" eaLnBrk="1" hangingPunct="1">
              <a:buClr>
                <a:schemeClr val="folHlink"/>
              </a:buClr>
            </a:pPr>
            <a:r>
              <a:rPr lang="en-US" altLang="en-US" sz="3200" dirty="0"/>
              <a:t>60% Bystanders</a:t>
            </a:r>
          </a:p>
          <a:p>
            <a:pPr lvl="2" eaLnBrk="1" hangingPunct="1"/>
            <a:r>
              <a:rPr lang="en-US" altLang="en-US" sz="3200" dirty="0"/>
              <a:t>Only 13% intervene to help victim</a:t>
            </a:r>
          </a:p>
          <a:p>
            <a:pPr marL="1828800" lvl="4" indent="0">
              <a:buNone/>
            </a:pPr>
            <a:r>
              <a:rPr lang="en-US" altLang="en-US" sz="2800" dirty="0"/>
              <a:t>(Espelage, 2015)</a:t>
            </a:r>
          </a:p>
        </p:txBody>
      </p:sp>
    </p:spTree>
    <p:extLst>
      <p:ext uri="{BB962C8B-B14F-4D97-AF65-F5344CB8AC3E}">
        <p14:creationId xmlns:p14="http://schemas.microsoft.com/office/powerpoint/2010/main" val="3743314952"/>
      </p:ext>
    </p:extLst>
  </p:cSld>
  <p:clrMapOvr>
    <a:masterClrMapping/>
  </p:clrMapOvr>
  <p:transition xmlns:p14="http://schemas.microsoft.com/office/powerpoint/2010/mai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94977"/>
            <a:ext cx="6629400" cy="748023"/>
          </a:xfrm>
          <a:prstGeom prst="rect">
            <a:avLst/>
          </a:prstGeom>
        </p:spPr>
        <p:txBody>
          <a:bodyPr>
            <a:noAutofit/>
          </a:bodyPr>
          <a:lstStyle>
            <a:lvl1pPr algn="l" rtl="0" eaLnBrk="1" fontAlgn="base" hangingPunct="1">
              <a:spcBef>
                <a:spcPct val="0"/>
              </a:spcBef>
              <a:spcAft>
                <a:spcPct val="0"/>
              </a:spcAft>
              <a:defRPr sz="4400" cap="none" baseline="0">
                <a:solidFill>
                  <a:schemeClr val="accent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a:lstStyle>
          <a:p>
            <a:pPr algn="ctr"/>
            <a:r>
              <a:rPr lang="en-US" b="1" kern="0" dirty="0"/>
              <a:t>Youth-Driven Interventions</a:t>
            </a:r>
          </a:p>
        </p:txBody>
      </p:sp>
      <p:sp>
        <p:nvSpPr>
          <p:cNvPr id="5" name="Content Placeholder 2"/>
          <p:cNvSpPr txBox="1">
            <a:spLocks/>
          </p:cNvSpPr>
          <p:nvPr/>
        </p:nvSpPr>
        <p:spPr>
          <a:xfrm>
            <a:off x="304800" y="1295400"/>
            <a:ext cx="7924800" cy="4573694"/>
          </a:xfrm>
          <a:prstGeom prst="rect">
            <a:avLst/>
          </a:prstGeom>
        </p:spPr>
        <p:txBody>
          <a:bodyPr/>
          <a:lstStyle>
            <a:lvl1pPr marL="342900" indent="-342900" algn="l" rtl="0" eaLnBrk="1" fontAlgn="base" hangingPunct="1">
              <a:spcBef>
                <a:spcPct val="20000"/>
              </a:spcBef>
              <a:spcAft>
                <a:spcPct val="0"/>
              </a:spcAft>
              <a:defRPr sz="1100">
                <a:solidFill>
                  <a:schemeClr val="tx1"/>
                </a:solidFill>
                <a:latin typeface="+mn-lt"/>
                <a:ea typeface="Geneva" charset="0"/>
                <a:cs typeface="Geneva" charset="0"/>
              </a:defRPr>
            </a:lvl1pPr>
            <a:lvl2pPr marL="742950" indent="-285750" algn="l" rtl="0" eaLnBrk="1" fontAlgn="base" hangingPunct="1">
              <a:spcBef>
                <a:spcPct val="20000"/>
              </a:spcBef>
              <a:spcAft>
                <a:spcPct val="0"/>
              </a:spcAft>
              <a:defRPr sz="1100">
                <a:solidFill>
                  <a:schemeClr val="tx1"/>
                </a:solidFill>
                <a:latin typeface="+mn-lt"/>
                <a:ea typeface="Geneva" charset="0"/>
                <a:cs typeface="+mn-cs"/>
              </a:defRPr>
            </a:lvl2pPr>
            <a:lvl3pPr marL="1143000" indent="-228600" algn="l" rtl="0" eaLnBrk="1" fontAlgn="base" hangingPunct="1">
              <a:spcBef>
                <a:spcPct val="20000"/>
              </a:spcBef>
              <a:spcAft>
                <a:spcPct val="0"/>
              </a:spcAft>
              <a:defRPr sz="1100">
                <a:solidFill>
                  <a:schemeClr val="tx1"/>
                </a:solidFill>
                <a:latin typeface="+mn-lt"/>
                <a:ea typeface="Geneva" charset="0"/>
                <a:cs typeface="+mn-cs"/>
              </a:defRPr>
            </a:lvl3pPr>
            <a:lvl4pPr marL="1600200" indent="-228600" algn="l" rtl="0" eaLnBrk="1" fontAlgn="base" hangingPunct="1">
              <a:spcBef>
                <a:spcPct val="20000"/>
              </a:spcBef>
              <a:spcAft>
                <a:spcPct val="0"/>
              </a:spcAft>
              <a:defRPr sz="1100">
                <a:solidFill>
                  <a:schemeClr val="tx1"/>
                </a:solidFill>
                <a:latin typeface="+mn-lt"/>
                <a:ea typeface="Geneva" charset="0"/>
                <a:cs typeface="+mn-cs"/>
              </a:defRPr>
            </a:lvl4pPr>
            <a:lvl5pPr marL="2057400" indent="-228600" algn="l" rtl="0" eaLnBrk="1" fontAlgn="base" hangingPunct="1">
              <a:spcBef>
                <a:spcPct val="20000"/>
              </a:spcBef>
              <a:spcAft>
                <a:spcPct val="0"/>
              </a:spcAft>
              <a:defRPr sz="1100">
                <a:solidFill>
                  <a:schemeClr val="tx1"/>
                </a:solidFill>
                <a:latin typeface="+mn-lt"/>
                <a:ea typeface="Geneva"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lvl="0">
              <a:buFont typeface="Arial" panose="020B0604020202020204" pitchFamily="34" charset="0"/>
              <a:buChar char="•"/>
            </a:pPr>
            <a:r>
              <a:rPr lang="en-US" sz="2000" dirty="0"/>
              <a:t>Student voices - not incorporated into school safety planning efforts in spite of research clearly showing that someone (most often peers) often has prior knowledge of a planned tragic event. </a:t>
            </a:r>
          </a:p>
          <a:p>
            <a:pPr lvl="0">
              <a:buFont typeface="Arial" panose="020B0604020202020204" pitchFamily="34" charset="0"/>
              <a:buChar char="•"/>
            </a:pPr>
            <a:r>
              <a:rPr lang="en-US" sz="2000" dirty="0"/>
              <a:t>Students report a variety of reasons for not coming forward beforehand with that information (e.g., distrust, “snitching”). </a:t>
            </a:r>
          </a:p>
          <a:p>
            <a:pPr lvl="0">
              <a:buFont typeface="Arial" panose="020B0604020202020204" pitchFamily="34" charset="0"/>
              <a:buChar char="•"/>
            </a:pPr>
            <a:r>
              <a:rPr lang="en-US" sz="2000" dirty="0"/>
              <a:t>To take advantage of this critical information, schools need to: </a:t>
            </a:r>
          </a:p>
          <a:p>
            <a:pPr lvl="1">
              <a:buFont typeface="Arial" panose="020B0604020202020204" pitchFamily="34" charset="0"/>
              <a:buChar char="•"/>
            </a:pPr>
            <a:r>
              <a:rPr lang="en-US" sz="2000" dirty="0"/>
              <a:t>a) involve students meaningfully in school safety planning efforts as co-equal partners along with school staff, administrators, and parents; </a:t>
            </a:r>
          </a:p>
          <a:p>
            <a:pPr lvl="1">
              <a:buFont typeface="Arial" panose="020B0604020202020204" pitchFamily="34" charset="0"/>
              <a:buChar char="•"/>
            </a:pPr>
            <a:r>
              <a:rPr lang="en-US" sz="2000" dirty="0"/>
              <a:t>b) have an efficient, easy mechanism for reporting such information confidentially, &amp; </a:t>
            </a:r>
          </a:p>
          <a:p>
            <a:pPr lvl="1">
              <a:buFont typeface="Arial" panose="020B0604020202020204" pitchFamily="34" charset="0"/>
              <a:buChar char="•"/>
            </a:pPr>
            <a:r>
              <a:rPr lang="en-US" sz="2000" dirty="0"/>
              <a:t>c) assure students that their concern(s) will be promptly acted upon. In our view, such changes are likely to increase student investment and participation in keeping the school safe.  </a:t>
            </a:r>
          </a:p>
          <a:p>
            <a:pPr marL="201612" indent="0"/>
            <a:endParaRPr lang="en-US" kern="0" dirty="0"/>
          </a:p>
        </p:txBody>
      </p:sp>
      <p:sp>
        <p:nvSpPr>
          <p:cNvPr id="2" name="Rectangle 1">
            <a:extLst>
              <a:ext uri="{FF2B5EF4-FFF2-40B4-BE49-F238E27FC236}">
                <a16:creationId xmlns:a16="http://schemas.microsoft.com/office/drawing/2014/main" xmlns="" id="{81A35A63-6BBE-9342-A760-B09FB887276B}"/>
              </a:ext>
            </a:extLst>
          </p:cNvPr>
          <p:cNvSpPr/>
          <p:nvPr/>
        </p:nvSpPr>
        <p:spPr>
          <a:xfrm>
            <a:off x="89065" y="6152123"/>
            <a:ext cx="6181106" cy="369332"/>
          </a:xfrm>
          <a:prstGeom prst="rect">
            <a:avLst/>
          </a:prstGeom>
        </p:spPr>
        <p:txBody>
          <a:bodyPr wrap="square">
            <a:spAutoFit/>
          </a:bodyPr>
          <a:lstStyle/>
          <a:p>
            <a:pPr marL="201612" indent="0"/>
            <a:r>
              <a:rPr lang="en-US" kern="0" dirty="0"/>
              <a:t>(Vincent, Espelage, Walker, et al., 2017, 2018)</a:t>
            </a:r>
          </a:p>
        </p:txBody>
      </p:sp>
    </p:spTree>
    <p:extLst>
      <p:ext uri="{BB962C8B-B14F-4D97-AF65-F5344CB8AC3E}">
        <p14:creationId xmlns:p14="http://schemas.microsoft.com/office/powerpoint/2010/main" val="39451951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94977"/>
            <a:ext cx="6629400" cy="748023"/>
          </a:xfrm>
          <a:prstGeom prst="rect">
            <a:avLst/>
          </a:prstGeom>
        </p:spPr>
        <p:txBody>
          <a:bodyPr>
            <a:noAutofit/>
          </a:bodyPr>
          <a:lstStyle>
            <a:lvl1pPr algn="l" rtl="0" eaLnBrk="1" fontAlgn="base" hangingPunct="1">
              <a:spcBef>
                <a:spcPct val="0"/>
              </a:spcBef>
              <a:spcAft>
                <a:spcPct val="0"/>
              </a:spcAft>
              <a:defRPr sz="4400" cap="none" baseline="0">
                <a:solidFill>
                  <a:schemeClr val="accent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a:lstStyle>
          <a:p>
            <a:pPr algn="ctr"/>
            <a:r>
              <a:rPr lang="en-US" b="1" kern="0" dirty="0"/>
              <a:t>Youth-Driven Interventions</a:t>
            </a:r>
          </a:p>
        </p:txBody>
      </p:sp>
      <p:sp>
        <p:nvSpPr>
          <p:cNvPr id="5" name="Content Placeholder 2"/>
          <p:cNvSpPr txBox="1">
            <a:spLocks/>
          </p:cNvSpPr>
          <p:nvPr/>
        </p:nvSpPr>
        <p:spPr>
          <a:xfrm>
            <a:off x="304800" y="1295400"/>
            <a:ext cx="7924800" cy="4573694"/>
          </a:xfrm>
          <a:prstGeom prst="rect">
            <a:avLst/>
          </a:prstGeom>
        </p:spPr>
        <p:txBody>
          <a:bodyPr/>
          <a:lstStyle>
            <a:lvl1pPr marL="342900" indent="-342900" algn="l" rtl="0" eaLnBrk="1" fontAlgn="base" hangingPunct="1">
              <a:spcBef>
                <a:spcPct val="20000"/>
              </a:spcBef>
              <a:spcAft>
                <a:spcPct val="0"/>
              </a:spcAft>
              <a:defRPr sz="1100">
                <a:solidFill>
                  <a:schemeClr val="tx1"/>
                </a:solidFill>
                <a:latin typeface="+mn-lt"/>
                <a:ea typeface="Geneva" charset="0"/>
                <a:cs typeface="Geneva" charset="0"/>
              </a:defRPr>
            </a:lvl1pPr>
            <a:lvl2pPr marL="742950" indent="-285750" algn="l" rtl="0" eaLnBrk="1" fontAlgn="base" hangingPunct="1">
              <a:spcBef>
                <a:spcPct val="20000"/>
              </a:spcBef>
              <a:spcAft>
                <a:spcPct val="0"/>
              </a:spcAft>
              <a:defRPr sz="1100">
                <a:solidFill>
                  <a:schemeClr val="tx1"/>
                </a:solidFill>
                <a:latin typeface="+mn-lt"/>
                <a:ea typeface="Geneva" charset="0"/>
                <a:cs typeface="+mn-cs"/>
              </a:defRPr>
            </a:lvl2pPr>
            <a:lvl3pPr marL="1143000" indent="-228600" algn="l" rtl="0" eaLnBrk="1" fontAlgn="base" hangingPunct="1">
              <a:spcBef>
                <a:spcPct val="20000"/>
              </a:spcBef>
              <a:spcAft>
                <a:spcPct val="0"/>
              </a:spcAft>
              <a:defRPr sz="1100">
                <a:solidFill>
                  <a:schemeClr val="tx1"/>
                </a:solidFill>
                <a:latin typeface="+mn-lt"/>
                <a:ea typeface="Geneva" charset="0"/>
                <a:cs typeface="+mn-cs"/>
              </a:defRPr>
            </a:lvl3pPr>
            <a:lvl4pPr marL="1600200" indent="-228600" algn="l" rtl="0" eaLnBrk="1" fontAlgn="base" hangingPunct="1">
              <a:spcBef>
                <a:spcPct val="20000"/>
              </a:spcBef>
              <a:spcAft>
                <a:spcPct val="0"/>
              </a:spcAft>
              <a:defRPr sz="1100">
                <a:solidFill>
                  <a:schemeClr val="tx1"/>
                </a:solidFill>
                <a:latin typeface="+mn-lt"/>
                <a:ea typeface="Geneva" charset="0"/>
                <a:cs typeface="+mn-cs"/>
              </a:defRPr>
            </a:lvl4pPr>
            <a:lvl5pPr marL="2057400" indent="-228600" algn="l" rtl="0" eaLnBrk="1" fontAlgn="base" hangingPunct="1">
              <a:spcBef>
                <a:spcPct val="20000"/>
              </a:spcBef>
              <a:spcAft>
                <a:spcPct val="0"/>
              </a:spcAft>
              <a:defRPr sz="1100">
                <a:solidFill>
                  <a:schemeClr val="tx1"/>
                </a:solidFill>
                <a:latin typeface="+mn-lt"/>
                <a:ea typeface="Geneva"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lvl="0">
              <a:buFont typeface="Arial" panose="020B0604020202020204" pitchFamily="34" charset="0"/>
              <a:buChar char="•"/>
            </a:pPr>
            <a:r>
              <a:rPr lang="en-US" sz="2400" dirty="0"/>
              <a:t>Youth do feel that schools should work harder to establish a positive school climate. </a:t>
            </a:r>
          </a:p>
          <a:p>
            <a:pPr lvl="0">
              <a:buFont typeface="Arial" panose="020B0604020202020204" pitchFamily="34" charset="0"/>
              <a:buChar char="•"/>
            </a:pPr>
            <a:r>
              <a:rPr lang="en-US" sz="2400" dirty="0"/>
              <a:t>Adults need to pay attention to </a:t>
            </a:r>
            <a:r>
              <a:rPr lang="en-US" sz="2400" b="1" dirty="0"/>
              <a:t>emotional and physical safety.</a:t>
            </a:r>
          </a:p>
          <a:p>
            <a:pPr lvl="0">
              <a:buFont typeface="Arial" panose="020B0604020202020204" pitchFamily="34" charset="0"/>
              <a:buChar char="•"/>
            </a:pPr>
            <a:r>
              <a:rPr lang="en-US" sz="2400" b="1" dirty="0"/>
              <a:t>Youth indicated that fairness &amp; equity issues need to be addressed directly. </a:t>
            </a:r>
          </a:p>
          <a:p>
            <a:pPr lvl="0">
              <a:buFont typeface="Arial" panose="020B0604020202020204" pitchFamily="34" charset="0"/>
              <a:buChar char="•"/>
            </a:pPr>
            <a:r>
              <a:rPr lang="en-US" sz="2400" dirty="0"/>
              <a:t>Research shows that students in schools with positive climates are more likely to report on the situations, individuals and events that endanger a school’s safety. </a:t>
            </a:r>
          </a:p>
          <a:p>
            <a:pPr lvl="0">
              <a:buFont typeface="Arial" panose="020B0604020202020204" pitchFamily="34" charset="0"/>
              <a:buChar char="•"/>
            </a:pPr>
            <a:r>
              <a:rPr lang="en-US" sz="2400" dirty="0"/>
              <a:t>Such a climate can also improve student bonding and school engagement and serve as a protective factor against a host of negative outcomes over the long term within and beyond the school context.</a:t>
            </a:r>
          </a:p>
          <a:p>
            <a:pPr marL="201612" indent="0"/>
            <a:r>
              <a:rPr lang="en-US" kern="0" dirty="0"/>
              <a:t>(Vincent, Espelage, Walker, et al., 2017, 2018)</a:t>
            </a:r>
          </a:p>
        </p:txBody>
      </p:sp>
    </p:spTree>
    <p:extLst>
      <p:ext uri="{BB962C8B-B14F-4D97-AF65-F5344CB8AC3E}">
        <p14:creationId xmlns:p14="http://schemas.microsoft.com/office/powerpoint/2010/main" val="42350432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8174" y="304800"/>
            <a:ext cx="8305800" cy="748023"/>
          </a:xfrm>
          <a:prstGeom prst="rect">
            <a:avLst/>
          </a:prstGeom>
        </p:spPr>
        <p:txBody>
          <a:bodyPr>
            <a:noAutofit/>
          </a:bodyPr>
          <a:lstStyle>
            <a:lvl1pPr algn="l" rtl="0" eaLnBrk="1" fontAlgn="base" hangingPunct="1">
              <a:spcBef>
                <a:spcPct val="0"/>
              </a:spcBef>
              <a:spcAft>
                <a:spcPct val="0"/>
              </a:spcAft>
              <a:defRPr sz="4400" cap="none" baseline="0">
                <a:solidFill>
                  <a:schemeClr val="accent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a:lstStyle>
          <a:p>
            <a:pPr algn="ctr"/>
            <a:r>
              <a:rPr lang="en-US" b="1" kern="0" dirty="0"/>
              <a:t>Barriers to Open Communication</a:t>
            </a:r>
          </a:p>
        </p:txBody>
      </p:sp>
      <p:sp>
        <p:nvSpPr>
          <p:cNvPr id="5" name="Content Placeholder 2"/>
          <p:cNvSpPr txBox="1">
            <a:spLocks/>
          </p:cNvSpPr>
          <p:nvPr/>
        </p:nvSpPr>
        <p:spPr>
          <a:xfrm>
            <a:off x="304800" y="1295400"/>
            <a:ext cx="7924800" cy="4573694"/>
          </a:xfrm>
          <a:prstGeom prst="rect">
            <a:avLst/>
          </a:prstGeom>
        </p:spPr>
        <p:txBody>
          <a:bodyPr/>
          <a:lstStyle>
            <a:lvl1pPr marL="342900" indent="-342900" algn="l" rtl="0" eaLnBrk="1" fontAlgn="base" hangingPunct="1">
              <a:spcBef>
                <a:spcPct val="20000"/>
              </a:spcBef>
              <a:spcAft>
                <a:spcPct val="0"/>
              </a:spcAft>
              <a:defRPr sz="1100">
                <a:solidFill>
                  <a:schemeClr val="tx1"/>
                </a:solidFill>
                <a:latin typeface="+mn-lt"/>
                <a:ea typeface="Geneva" charset="0"/>
                <a:cs typeface="Geneva" charset="0"/>
              </a:defRPr>
            </a:lvl1pPr>
            <a:lvl2pPr marL="742950" indent="-285750" algn="l" rtl="0" eaLnBrk="1" fontAlgn="base" hangingPunct="1">
              <a:spcBef>
                <a:spcPct val="20000"/>
              </a:spcBef>
              <a:spcAft>
                <a:spcPct val="0"/>
              </a:spcAft>
              <a:defRPr sz="1100">
                <a:solidFill>
                  <a:schemeClr val="tx1"/>
                </a:solidFill>
                <a:latin typeface="+mn-lt"/>
                <a:ea typeface="Geneva" charset="0"/>
                <a:cs typeface="+mn-cs"/>
              </a:defRPr>
            </a:lvl2pPr>
            <a:lvl3pPr marL="1143000" indent="-228600" algn="l" rtl="0" eaLnBrk="1" fontAlgn="base" hangingPunct="1">
              <a:spcBef>
                <a:spcPct val="20000"/>
              </a:spcBef>
              <a:spcAft>
                <a:spcPct val="0"/>
              </a:spcAft>
              <a:defRPr sz="1100">
                <a:solidFill>
                  <a:schemeClr val="tx1"/>
                </a:solidFill>
                <a:latin typeface="+mn-lt"/>
                <a:ea typeface="Geneva" charset="0"/>
                <a:cs typeface="+mn-cs"/>
              </a:defRPr>
            </a:lvl3pPr>
            <a:lvl4pPr marL="1600200" indent="-228600" algn="l" rtl="0" eaLnBrk="1" fontAlgn="base" hangingPunct="1">
              <a:spcBef>
                <a:spcPct val="20000"/>
              </a:spcBef>
              <a:spcAft>
                <a:spcPct val="0"/>
              </a:spcAft>
              <a:defRPr sz="1100">
                <a:solidFill>
                  <a:schemeClr val="tx1"/>
                </a:solidFill>
                <a:latin typeface="+mn-lt"/>
                <a:ea typeface="Geneva" charset="0"/>
                <a:cs typeface="+mn-cs"/>
              </a:defRPr>
            </a:lvl4pPr>
            <a:lvl5pPr marL="2057400" indent="-228600" algn="l" rtl="0" eaLnBrk="1" fontAlgn="base" hangingPunct="1">
              <a:spcBef>
                <a:spcPct val="20000"/>
              </a:spcBef>
              <a:spcAft>
                <a:spcPct val="0"/>
              </a:spcAft>
              <a:defRPr sz="1100">
                <a:solidFill>
                  <a:schemeClr val="tx1"/>
                </a:solidFill>
                <a:latin typeface="+mn-lt"/>
                <a:ea typeface="Geneva"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lvl="0">
              <a:buFont typeface="Arial" panose="020B0604020202020204" pitchFamily="34" charset="0"/>
              <a:buChar char="•"/>
            </a:pPr>
            <a:r>
              <a:rPr lang="en-US" sz="2400" dirty="0"/>
              <a:t>Focus groups with students identified key student concerns that participants see as threats to their school’s safety &amp; open communication with adults: </a:t>
            </a:r>
          </a:p>
          <a:p>
            <a:pPr marL="0" lvl="0" indent="0"/>
            <a:r>
              <a:rPr lang="en-US" sz="2400" dirty="0"/>
              <a:t>a) bullying, harassment and aggression, </a:t>
            </a:r>
          </a:p>
          <a:p>
            <a:pPr marL="0" lvl="0" indent="0"/>
            <a:r>
              <a:rPr lang="en-US" sz="2400" dirty="0"/>
              <a:t>b) weapons, drugs and alcohol on campus, </a:t>
            </a:r>
          </a:p>
          <a:p>
            <a:pPr marL="0" lvl="0" indent="0"/>
            <a:r>
              <a:rPr lang="en-US" sz="2400" dirty="0"/>
              <a:t>c) lack of supports for students with mental health issues, </a:t>
            </a:r>
          </a:p>
          <a:p>
            <a:pPr marL="0" lvl="0" indent="0"/>
            <a:r>
              <a:rPr lang="en-US" sz="2400" dirty="0"/>
              <a:t>d) overt discrimination among identified student groups sharing certain characteristics, </a:t>
            </a:r>
          </a:p>
          <a:p>
            <a:pPr marL="0" lvl="0" indent="0"/>
            <a:r>
              <a:rPr lang="en-US" sz="2400" dirty="0"/>
              <a:t>e) relational aggression and damaging reputation, and </a:t>
            </a:r>
          </a:p>
          <a:p>
            <a:pPr marL="0" lvl="0" indent="0"/>
            <a:r>
              <a:rPr lang="en-US" sz="2400" dirty="0"/>
              <a:t>f) inequity in all aspects of education.</a:t>
            </a:r>
            <a:endParaRPr lang="en-US" kern="0" dirty="0"/>
          </a:p>
        </p:txBody>
      </p:sp>
      <p:sp>
        <p:nvSpPr>
          <p:cNvPr id="2" name="Rectangle 1">
            <a:extLst>
              <a:ext uri="{FF2B5EF4-FFF2-40B4-BE49-F238E27FC236}">
                <a16:creationId xmlns:a16="http://schemas.microsoft.com/office/drawing/2014/main" xmlns="" id="{AFBD590D-0E24-3244-9EC1-0E4C4E28CBCC}"/>
              </a:ext>
            </a:extLst>
          </p:cNvPr>
          <p:cNvSpPr/>
          <p:nvPr/>
        </p:nvSpPr>
        <p:spPr>
          <a:xfrm>
            <a:off x="207817" y="5659030"/>
            <a:ext cx="7333013" cy="369332"/>
          </a:xfrm>
          <a:prstGeom prst="rect">
            <a:avLst/>
          </a:prstGeom>
        </p:spPr>
        <p:txBody>
          <a:bodyPr wrap="square">
            <a:spAutoFit/>
          </a:bodyPr>
          <a:lstStyle/>
          <a:p>
            <a:pPr marL="201612" indent="0"/>
            <a:r>
              <a:rPr lang="en-US" kern="0" dirty="0"/>
              <a:t>(Espelage et al., 2018; Vincent, Espelage, Walker, et al., 2017, 2018)</a:t>
            </a:r>
          </a:p>
        </p:txBody>
      </p:sp>
    </p:spTree>
    <p:extLst>
      <p:ext uri="{BB962C8B-B14F-4D97-AF65-F5344CB8AC3E}">
        <p14:creationId xmlns:p14="http://schemas.microsoft.com/office/powerpoint/2010/main" val="12110910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extLst>
              <a:ext uri="{FF2B5EF4-FFF2-40B4-BE49-F238E27FC236}">
                <a16:creationId xmlns:a16="http://schemas.microsoft.com/office/drawing/2014/main" xmlns="" id="{BFCFBCBE-4EFE-EF44-B930-3EB7FD5C5867}"/>
              </a:ext>
            </a:extLst>
          </p:cNvPr>
          <p:cNvSpPr/>
          <p:nvPr/>
        </p:nvSpPr>
        <p:spPr>
          <a:xfrm>
            <a:off x="0" y="0"/>
            <a:ext cx="9165102"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hlinkClick r:id="rId3"/>
            <a:extLst>
              <a:ext uri="{FF2B5EF4-FFF2-40B4-BE49-F238E27FC236}">
                <a16:creationId xmlns:a16="http://schemas.microsoft.com/office/drawing/2014/main" xmlns="" id="{B30CEDFD-0F1C-1C45-992F-82B3BAAAD6CB}"/>
              </a:ext>
            </a:extLst>
          </p:cNvPr>
          <p:cNvPicPr>
            <a:picLocks noChangeAspect="1"/>
          </p:cNvPicPr>
          <p:nvPr/>
        </p:nvPicPr>
        <p:blipFill>
          <a:blip r:embed="rId4"/>
          <a:stretch>
            <a:fillRect/>
          </a:stretch>
        </p:blipFill>
        <p:spPr>
          <a:xfrm>
            <a:off x="0" y="857250"/>
            <a:ext cx="9134475" cy="5143500"/>
          </a:xfrm>
          <a:prstGeom prst="rect">
            <a:avLst/>
          </a:prstGeom>
        </p:spPr>
      </p:pic>
      <p:pic>
        <p:nvPicPr>
          <p:cNvPr id="27" name="Picture 26">
            <a:hlinkClick r:id="rId3"/>
            <a:extLst>
              <a:ext uri="{FF2B5EF4-FFF2-40B4-BE49-F238E27FC236}">
                <a16:creationId xmlns:a16="http://schemas.microsoft.com/office/drawing/2014/main" xmlns="" id="{59390E96-D20D-8047-BF0E-70ECB8E98FAA}"/>
              </a:ext>
            </a:extLst>
          </p:cNvPr>
          <p:cNvPicPr>
            <a:picLocks/>
          </p:cNvPicPr>
          <p:nvPr/>
        </p:nvPicPr>
        <p:blipFill rotWithShape="1">
          <a:blip r:embed="rId4"/>
          <a:srcRect l="12493" r="38072"/>
          <a:stretch/>
        </p:blipFill>
        <p:spPr>
          <a:xfrm>
            <a:off x="21102" y="857250"/>
            <a:ext cx="4515728" cy="5143500"/>
          </a:xfrm>
          <a:prstGeom prst="rect">
            <a:avLst/>
          </a:prstGeom>
        </p:spPr>
      </p:pic>
      <p:pic>
        <p:nvPicPr>
          <p:cNvPr id="26" name="Picture 25">
            <a:hlinkClick r:id="rId3"/>
            <a:extLst>
              <a:ext uri="{FF2B5EF4-FFF2-40B4-BE49-F238E27FC236}">
                <a16:creationId xmlns:a16="http://schemas.microsoft.com/office/drawing/2014/main" xmlns="" id="{0054A9A1-88F5-A448-B1E1-5A6C6DE511F4}"/>
              </a:ext>
            </a:extLst>
          </p:cNvPr>
          <p:cNvPicPr>
            <a:picLocks noChangeAspect="1"/>
          </p:cNvPicPr>
          <p:nvPr/>
        </p:nvPicPr>
        <p:blipFill rotWithShape="1">
          <a:blip r:embed="rId5">
            <a:alphaModFix amt="61000"/>
            <a:extLst/>
          </a:blip>
          <a:srcRect t="-4" b="-4"/>
          <a:stretch/>
        </p:blipFill>
        <p:spPr>
          <a:xfrm>
            <a:off x="3617668" y="1854386"/>
            <a:ext cx="2902073" cy="1376786"/>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07853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38545"/>
            <a:ext cx="8305800" cy="748023"/>
          </a:xfrm>
          <a:prstGeom prst="rect">
            <a:avLst/>
          </a:prstGeom>
        </p:spPr>
        <p:txBody>
          <a:bodyPr>
            <a:noAutofit/>
          </a:bodyPr>
          <a:lstStyle>
            <a:lvl1pPr algn="l" rtl="0" eaLnBrk="1" fontAlgn="base" hangingPunct="1">
              <a:spcBef>
                <a:spcPct val="0"/>
              </a:spcBef>
              <a:spcAft>
                <a:spcPct val="0"/>
              </a:spcAft>
              <a:defRPr sz="4400" cap="none" baseline="0">
                <a:solidFill>
                  <a:schemeClr val="accent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a:lstStyle>
          <a:p>
            <a:pPr algn="ctr"/>
            <a:r>
              <a:rPr lang="en-US" sz="5400" b="1" i="1" kern="0" dirty="0" err="1"/>
              <a:t>Advocatr</a:t>
            </a:r>
            <a:r>
              <a:rPr lang="en-US" sz="5400" b="1" i="1" kern="0" dirty="0"/>
              <a:t> </a:t>
            </a:r>
          </a:p>
        </p:txBody>
      </p:sp>
      <p:sp>
        <p:nvSpPr>
          <p:cNvPr id="2" name="Rectangle 1">
            <a:extLst>
              <a:ext uri="{FF2B5EF4-FFF2-40B4-BE49-F238E27FC236}">
                <a16:creationId xmlns:a16="http://schemas.microsoft.com/office/drawing/2014/main" xmlns="" id="{AFBD590D-0E24-3244-9EC1-0E4C4E28CBCC}"/>
              </a:ext>
            </a:extLst>
          </p:cNvPr>
          <p:cNvSpPr/>
          <p:nvPr/>
        </p:nvSpPr>
        <p:spPr>
          <a:xfrm>
            <a:off x="207817" y="5659030"/>
            <a:ext cx="7333013" cy="369332"/>
          </a:xfrm>
          <a:prstGeom prst="rect">
            <a:avLst/>
          </a:prstGeom>
        </p:spPr>
        <p:txBody>
          <a:bodyPr wrap="square">
            <a:spAutoFit/>
          </a:bodyPr>
          <a:lstStyle/>
          <a:p>
            <a:pPr marL="201612" indent="0"/>
            <a:r>
              <a:rPr lang="en-US" kern="0" dirty="0"/>
              <a:t>(Espelage et al., 2018; Vincent, Espelage, Walker, et al., 2017, 2018)</a:t>
            </a:r>
          </a:p>
        </p:txBody>
      </p:sp>
      <p:pic>
        <p:nvPicPr>
          <p:cNvPr id="6" name="Picture 5">
            <a:extLst>
              <a:ext uri="{FF2B5EF4-FFF2-40B4-BE49-F238E27FC236}">
                <a16:creationId xmlns:a16="http://schemas.microsoft.com/office/drawing/2014/main" xmlns="" id="{FD2F8608-2E89-B145-AA07-E5280FB33E8C}"/>
              </a:ext>
            </a:extLst>
          </p:cNvPr>
          <p:cNvPicPr>
            <a:picLocks noChangeAspect="1"/>
          </p:cNvPicPr>
          <p:nvPr/>
        </p:nvPicPr>
        <p:blipFill>
          <a:blip r:embed="rId2"/>
          <a:stretch>
            <a:fillRect/>
          </a:stretch>
        </p:blipFill>
        <p:spPr>
          <a:xfrm>
            <a:off x="386129" y="1052823"/>
            <a:ext cx="7799943" cy="5255045"/>
          </a:xfrm>
          <a:prstGeom prst="rect">
            <a:avLst/>
          </a:prstGeom>
        </p:spPr>
      </p:pic>
    </p:spTree>
    <p:extLst>
      <p:ext uri="{BB962C8B-B14F-4D97-AF65-F5344CB8AC3E}">
        <p14:creationId xmlns:p14="http://schemas.microsoft.com/office/powerpoint/2010/main" val="34192356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38545"/>
            <a:ext cx="8305800" cy="748023"/>
          </a:xfrm>
          <a:prstGeom prst="rect">
            <a:avLst/>
          </a:prstGeom>
        </p:spPr>
        <p:txBody>
          <a:bodyPr>
            <a:noAutofit/>
          </a:bodyPr>
          <a:lstStyle>
            <a:lvl1pPr algn="l" rtl="0" eaLnBrk="1" fontAlgn="base" hangingPunct="1">
              <a:spcBef>
                <a:spcPct val="0"/>
              </a:spcBef>
              <a:spcAft>
                <a:spcPct val="0"/>
              </a:spcAft>
              <a:defRPr sz="4400" cap="none" baseline="0">
                <a:solidFill>
                  <a:schemeClr val="accent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a:lstStyle>
          <a:p>
            <a:pPr algn="ctr"/>
            <a:r>
              <a:rPr lang="en-US" sz="5400" b="1" i="1" kern="0" dirty="0" err="1"/>
              <a:t>Advocatr</a:t>
            </a:r>
            <a:endParaRPr lang="en-US" sz="5400" b="1" i="1" kern="0" dirty="0"/>
          </a:p>
          <a:p>
            <a:pPr algn="ctr"/>
            <a:endParaRPr lang="en-US" sz="5400" b="1" i="1" kern="0" dirty="0"/>
          </a:p>
          <a:p>
            <a:pPr algn="ctr"/>
            <a:r>
              <a:rPr lang="en-US" sz="5400" b="1" i="1" kern="0" dirty="0"/>
              <a:t> </a:t>
            </a:r>
            <a:r>
              <a:rPr lang="en-US" sz="5400" b="1" i="1" kern="0" dirty="0">
                <a:hlinkClick r:id="rId2"/>
              </a:rPr>
              <a:t>https://advocatr.org/</a:t>
            </a:r>
            <a:r>
              <a:rPr lang="en-US" sz="5400" b="1" i="1" kern="0" dirty="0"/>
              <a:t> </a:t>
            </a:r>
          </a:p>
        </p:txBody>
      </p:sp>
      <p:sp>
        <p:nvSpPr>
          <p:cNvPr id="2" name="Rectangle 1">
            <a:extLst>
              <a:ext uri="{FF2B5EF4-FFF2-40B4-BE49-F238E27FC236}">
                <a16:creationId xmlns:a16="http://schemas.microsoft.com/office/drawing/2014/main" xmlns="" id="{AFBD590D-0E24-3244-9EC1-0E4C4E28CBCC}"/>
              </a:ext>
            </a:extLst>
          </p:cNvPr>
          <p:cNvSpPr/>
          <p:nvPr/>
        </p:nvSpPr>
        <p:spPr>
          <a:xfrm>
            <a:off x="207817" y="5659030"/>
            <a:ext cx="7333013" cy="369332"/>
          </a:xfrm>
          <a:prstGeom prst="rect">
            <a:avLst/>
          </a:prstGeom>
        </p:spPr>
        <p:txBody>
          <a:bodyPr wrap="square">
            <a:spAutoFit/>
          </a:bodyPr>
          <a:lstStyle/>
          <a:p>
            <a:pPr marL="201612" indent="0"/>
            <a:endParaRPr lang="en-US" kern="0" dirty="0"/>
          </a:p>
        </p:txBody>
      </p:sp>
    </p:spTree>
    <p:extLst>
      <p:ext uri="{BB962C8B-B14F-4D97-AF65-F5344CB8AC3E}">
        <p14:creationId xmlns:p14="http://schemas.microsoft.com/office/powerpoint/2010/main" val="14406904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38545"/>
            <a:ext cx="8305800" cy="748023"/>
          </a:xfrm>
          <a:prstGeom prst="rect">
            <a:avLst/>
          </a:prstGeom>
        </p:spPr>
        <p:txBody>
          <a:bodyPr>
            <a:noAutofit/>
          </a:bodyPr>
          <a:lstStyle>
            <a:lvl1pPr algn="l" rtl="0" eaLnBrk="1" fontAlgn="base" hangingPunct="1">
              <a:spcBef>
                <a:spcPct val="0"/>
              </a:spcBef>
              <a:spcAft>
                <a:spcPct val="0"/>
              </a:spcAft>
              <a:defRPr sz="4400" cap="none" baseline="0">
                <a:solidFill>
                  <a:schemeClr val="accent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a:lstStyle>
          <a:p>
            <a:pPr algn="ctr"/>
            <a:r>
              <a:rPr lang="en-US" sz="5400" b="1" i="1" kern="0" dirty="0" err="1"/>
              <a:t>Advocatr</a:t>
            </a:r>
            <a:r>
              <a:rPr lang="en-US" sz="5400" b="1" i="1" kern="0" dirty="0"/>
              <a:t> </a:t>
            </a:r>
          </a:p>
        </p:txBody>
      </p:sp>
      <p:sp>
        <p:nvSpPr>
          <p:cNvPr id="2" name="Rectangle 1">
            <a:extLst>
              <a:ext uri="{FF2B5EF4-FFF2-40B4-BE49-F238E27FC236}">
                <a16:creationId xmlns:a16="http://schemas.microsoft.com/office/drawing/2014/main" xmlns="" id="{AFBD590D-0E24-3244-9EC1-0E4C4E28CBCC}"/>
              </a:ext>
            </a:extLst>
          </p:cNvPr>
          <p:cNvSpPr/>
          <p:nvPr/>
        </p:nvSpPr>
        <p:spPr>
          <a:xfrm>
            <a:off x="207817" y="5659030"/>
            <a:ext cx="7333013" cy="369332"/>
          </a:xfrm>
          <a:prstGeom prst="rect">
            <a:avLst/>
          </a:prstGeom>
        </p:spPr>
        <p:txBody>
          <a:bodyPr wrap="square">
            <a:spAutoFit/>
          </a:bodyPr>
          <a:lstStyle/>
          <a:p>
            <a:pPr marL="201612" indent="0"/>
            <a:r>
              <a:rPr lang="en-US" kern="0" dirty="0"/>
              <a:t>(Espelage et al., 2018; Vincent, Espelage, Walker, et al., 2017, 2018)</a:t>
            </a:r>
          </a:p>
        </p:txBody>
      </p:sp>
      <p:pic>
        <p:nvPicPr>
          <p:cNvPr id="6" name="Picture 5">
            <a:extLst>
              <a:ext uri="{FF2B5EF4-FFF2-40B4-BE49-F238E27FC236}">
                <a16:creationId xmlns:a16="http://schemas.microsoft.com/office/drawing/2014/main" xmlns="" id="{FD2F8608-2E89-B145-AA07-E5280FB33E8C}"/>
              </a:ext>
            </a:extLst>
          </p:cNvPr>
          <p:cNvPicPr>
            <a:picLocks noChangeAspect="1"/>
          </p:cNvPicPr>
          <p:nvPr/>
        </p:nvPicPr>
        <p:blipFill>
          <a:blip r:embed="rId2"/>
          <a:stretch>
            <a:fillRect/>
          </a:stretch>
        </p:blipFill>
        <p:spPr>
          <a:xfrm>
            <a:off x="386129" y="1052823"/>
            <a:ext cx="7799943" cy="5255045"/>
          </a:xfrm>
          <a:prstGeom prst="rect">
            <a:avLst/>
          </a:prstGeom>
        </p:spPr>
      </p:pic>
    </p:spTree>
    <p:extLst>
      <p:ext uri="{BB962C8B-B14F-4D97-AF65-F5344CB8AC3E}">
        <p14:creationId xmlns:p14="http://schemas.microsoft.com/office/powerpoint/2010/main" val="19483005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Instructional Video for Students: How to use </a:t>
            </a:r>
            <a:r>
              <a:rPr lang="en-US" i="1" dirty="0" err="1"/>
              <a:t>Advocatr</a:t>
            </a:r>
            <a:endParaRPr lang="en-US" i="1" dirty="0"/>
          </a:p>
        </p:txBody>
      </p:sp>
      <p:pic>
        <p:nvPicPr>
          <p:cNvPr id="4" name="Content Placeholder 3"/>
          <p:cNvPicPr>
            <a:picLocks noGrp="1" noChangeAspect="1"/>
          </p:cNvPicPr>
          <p:nvPr>
            <p:ph idx="1"/>
          </p:nvPr>
        </p:nvPicPr>
        <p:blipFill>
          <a:blip r:embed="rId2"/>
          <a:stretch>
            <a:fillRect/>
          </a:stretch>
        </p:blipFill>
        <p:spPr>
          <a:xfrm>
            <a:off x="380010" y="1270660"/>
            <a:ext cx="7986115" cy="5011387"/>
          </a:xfrm>
          <a:prstGeom prst="rect">
            <a:avLst/>
          </a:prstGeom>
        </p:spPr>
      </p:pic>
      <p:sp>
        <p:nvSpPr>
          <p:cNvPr id="5" name="Title 1">
            <a:extLst>
              <a:ext uri="{FF2B5EF4-FFF2-40B4-BE49-F238E27FC236}">
                <a16:creationId xmlns:a16="http://schemas.microsoft.com/office/drawing/2014/main" xmlns="" id="{503007E1-60DF-1040-AA8F-219BEB77883E}"/>
              </a:ext>
            </a:extLst>
          </p:cNvPr>
          <p:cNvSpPr txBox="1">
            <a:spLocks/>
          </p:cNvSpPr>
          <p:nvPr/>
        </p:nvSpPr>
        <p:spPr>
          <a:xfrm>
            <a:off x="0" y="138545"/>
            <a:ext cx="8305800" cy="748023"/>
          </a:xfrm>
          <a:prstGeom prst="rect">
            <a:avLst/>
          </a:prstGeom>
        </p:spPr>
        <p:txBody>
          <a:bodyPr>
            <a:noAutofit/>
          </a:bodyPr>
          <a:lstStyle>
            <a:lvl1pPr algn="l" rtl="0" eaLnBrk="1" fontAlgn="base" hangingPunct="1">
              <a:spcBef>
                <a:spcPct val="0"/>
              </a:spcBef>
              <a:spcAft>
                <a:spcPct val="0"/>
              </a:spcAft>
              <a:defRPr sz="4400" cap="none" baseline="0">
                <a:solidFill>
                  <a:schemeClr val="accent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a:lstStyle>
          <a:p>
            <a:pPr algn="ctr"/>
            <a:r>
              <a:rPr lang="en-US" sz="5400" b="1" i="1" kern="0" dirty="0" err="1"/>
              <a:t>Advocatr</a:t>
            </a:r>
            <a:r>
              <a:rPr lang="en-US" sz="5400" b="1" i="1" kern="0" dirty="0"/>
              <a:t> </a:t>
            </a:r>
          </a:p>
        </p:txBody>
      </p:sp>
    </p:spTree>
    <p:extLst>
      <p:ext uri="{BB962C8B-B14F-4D97-AF65-F5344CB8AC3E}">
        <p14:creationId xmlns:p14="http://schemas.microsoft.com/office/powerpoint/2010/main" val="24776718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for students: </a:t>
            </a:r>
            <a:br>
              <a:rPr lang="en-US" dirty="0"/>
            </a:br>
            <a:r>
              <a:rPr lang="en-US" dirty="0"/>
              <a:t>Did You Know…?</a:t>
            </a:r>
          </a:p>
        </p:txBody>
      </p:sp>
      <p:pic>
        <p:nvPicPr>
          <p:cNvPr id="4" name="Content Placeholder 3"/>
          <p:cNvPicPr>
            <a:picLocks noGrp="1" noChangeAspect="1"/>
          </p:cNvPicPr>
          <p:nvPr>
            <p:ph idx="1"/>
          </p:nvPr>
        </p:nvPicPr>
        <p:blipFill>
          <a:blip r:embed="rId2"/>
          <a:stretch>
            <a:fillRect/>
          </a:stretch>
        </p:blipFill>
        <p:spPr>
          <a:xfrm>
            <a:off x="368135" y="1151906"/>
            <a:ext cx="7821721" cy="5011388"/>
          </a:xfrm>
          <a:prstGeom prst="rect">
            <a:avLst/>
          </a:prstGeom>
        </p:spPr>
      </p:pic>
      <p:sp>
        <p:nvSpPr>
          <p:cNvPr id="5" name="Title 1">
            <a:extLst>
              <a:ext uri="{FF2B5EF4-FFF2-40B4-BE49-F238E27FC236}">
                <a16:creationId xmlns:a16="http://schemas.microsoft.com/office/drawing/2014/main" xmlns="" id="{7ED087D6-42E9-B84D-A4AD-D1AFAE069EB1}"/>
              </a:ext>
            </a:extLst>
          </p:cNvPr>
          <p:cNvSpPr txBox="1">
            <a:spLocks/>
          </p:cNvSpPr>
          <p:nvPr/>
        </p:nvSpPr>
        <p:spPr>
          <a:xfrm>
            <a:off x="0" y="138545"/>
            <a:ext cx="8305800" cy="748023"/>
          </a:xfrm>
          <a:prstGeom prst="rect">
            <a:avLst/>
          </a:prstGeom>
        </p:spPr>
        <p:txBody>
          <a:bodyPr>
            <a:noAutofit/>
          </a:bodyPr>
          <a:lstStyle>
            <a:lvl1pPr algn="l" rtl="0" eaLnBrk="1" fontAlgn="base" hangingPunct="1">
              <a:spcBef>
                <a:spcPct val="0"/>
              </a:spcBef>
              <a:spcAft>
                <a:spcPct val="0"/>
              </a:spcAft>
              <a:defRPr sz="4400" cap="none" baseline="0">
                <a:solidFill>
                  <a:schemeClr val="accent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a:lstStyle>
          <a:p>
            <a:pPr algn="ctr"/>
            <a:r>
              <a:rPr lang="en-US" sz="5400" b="1" i="1" kern="0" dirty="0" err="1"/>
              <a:t>Advocatr</a:t>
            </a:r>
            <a:r>
              <a:rPr lang="en-US" sz="5400" b="1" i="1" kern="0" dirty="0"/>
              <a:t> </a:t>
            </a:r>
          </a:p>
        </p:txBody>
      </p:sp>
    </p:spTree>
    <p:extLst>
      <p:ext uri="{BB962C8B-B14F-4D97-AF65-F5344CB8AC3E}">
        <p14:creationId xmlns:p14="http://schemas.microsoft.com/office/powerpoint/2010/main" val="42508797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Student-led safety campaign</a:t>
            </a:r>
          </a:p>
        </p:txBody>
      </p:sp>
      <p:pic>
        <p:nvPicPr>
          <p:cNvPr id="4" name="Content Placeholder 3"/>
          <p:cNvPicPr>
            <a:picLocks noGrp="1" noChangeAspect="1"/>
          </p:cNvPicPr>
          <p:nvPr>
            <p:ph idx="1"/>
          </p:nvPr>
        </p:nvPicPr>
        <p:blipFill>
          <a:blip r:embed="rId2"/>
          <a:stretch>
            <a:fillRect/>
          </a:stretch>
        </p:blipFill>
        <p:spPr>
          <a:xfrm>
            <a:off x="415636" y="1056904"/>
            <a:ext cx="7950489" cy="5118265"/>
          </a:xfrm>
          <a:prstGeom prst="rect">
            <a:avLst/>
          </a:prstGeom>
        </p:spPr>
      </p:pic>
      <p:sp>
        <p:nvSpPr>
          <p:cNvPr id="5" name="Title 1">
            <a:extLst>
              <a:ext uri="{FF2B5EF4-FFF2-40B4-BE49-F238E27FC236}">
                <a16:creationId xmlns:a16="http://schemas.microsoft.com/office/drawing/2014/main" xmlns="" id="{0C5343BE-DA10-9A4E-8681-5BFE504E55D6}"/>
              </a:ext>
            </a:extLst>
          </p:cNvPr>
          <p:cNvSpPr txBox="1">
            <a:spLocks/>
          </p:cNvSpPr>
          <p:nvPr/>
        </p:nvSpPr>
        <p:spPr>
          <a:xfrm>
            <a:off x="0" y="138545"/>
            <a:ext cx="8305800" cy="748023"/>
          </a:xfrm>
          <a:prstGeom prst="rect">
            <a:avLst/>
          </a:prstGeom>
        </p:spPr>
        <p:txBody>
          <a:bodyPr>
            <a:noAutofit/>
          </a:bodyPr>
          <a:lstStyle>
            <a:lvl1pPr algn="l" rtl="0" eaLnBrk="1" fontAlgn="base" hangingPunct="1">
              <a:spcBef>
                <a:spcPct val="0"/>
              </a:spcBef>
              <a:spcAft>
                <a:spcPct val="0"/>
              </a:spcAft>
              <a:defRPr sz="4400" cap="none" baseline="0">
                <a:solidFill>
                  <a:schemeClr val="accent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a:lstStyle>
          <a:p>
            <a:pPr algn="ctr"/>
            <a:r>
              <a:rPr lang="en-US" sz="5400" b="1" i="1" kern="0" dirty="0" err="1"/>
              <a:t>Advocatr</a:t>
            </a:r>
            <a:r>
              <a:rPr lang="en-US" sz="5400" b="1" i="1" kern="0" dirty="0"/>
              <a:t> </a:t>
            </a:r>
          </a:p>
        </p:txBody>
      </p:sp>
    </p:spTree>
    <p:extLst>
      <p:ext uri="{BB962C8B-B14F-4D97-AF65-F5344CB8AC3E}">
        <p14:creationId xmlns:p14="http://schemas.microsoft.com/office/powerpoint/2010/main" val="811492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algn="ctr" eaLnBrk="1" hangingPunct="1"/>
            <a:r>
              <a:rPr lang="en-US" altLang="en-US" b="1" dirty="0">
                <a:latin typeface="+mn-lt"/>
                <a:cs typeface="Arial" pitchFamily="34" charset="0"/>
              </a:rPr>
              <a:t>Definition of Cyber-Bullying</a:t>
            </a:r>
            <a:br>
              <a:rPr lang="en-US" altLang="en-US" b="1" dirty="0">
                <a:latin typeface="+mn-lt"/>
                <a:cs typeface="Arial" pitchFamily="34" charset="0"/>
              </a:rPr>
            </a:br>
            <a:r>
              <a:rPr lang="en-US" altLang="en-US" b="1" dirty="0">
                <a:latin typeface="+mn-lt"/>
                <a:cs typeface="Arial" pitchFamily="34" charset="0"/>
              </a:rPr>
              <a:t>(</a:t>
            </a:r>
            <a:r>
              <a:rPr lang="en-US" altLang="en-US" b="1" dirty="0" err="1">
                <a:latin typeface="+mn-lt"/>
                <a:cs typeface="Arial" pitchFamily="34" charset="0"/>
              </a:rPr>
              <a:t>Hinduja</a:t>
            </a:r>
            <a:r>
              <a:rPr lang="en-US" altLang="en-US" b="1" dirty="0">
                <a:latin typeface="+mn-lt"/>
                <a:cs typeface="Arial" pitchFamily="34" charset="0"/>
              </a:rPr>
              <a:t> &amp; </a:t>
            </a:r>
            <a:r>
              <a:rPr lang="en-US" altLang="en-US" b="1" dirty="0" err="1">
                <a:latin typeface="+mn-lt"/>
                <a:cs typeface="Arial" pitchFamily="34" charset="0"/>
              </a:rPr>
              <a:t>Patchin</a:t>
            </a:r>
            <a:r>
              <a:rPr lang="en-US" altLang="en-US" b="1" dirty="0">
                <a:latin typeface="+mn-lt"/>
                <a:cs typeface="Arial" pitchFamily="34" charset="0"/>
              </a:rPr>
              <a:t>, 2009) </a:t>
            </a:r>
            <a:endParaRPr lang="en-US" altLang="en-US" sz="3200" b="1" dirty="0">
              <a:latin typeface="+mn-lt"/>
              <a:cs typeface="Arial" pitchFamily="34" charset="0"/>
            </a:endParaRPr>
          </a:p>
        </p:txBody>
      </p:sp>
      <p:sp>
        <p:nvSpPr>
          <p:cNvPr id="16387" name="Content Placeholder 2"/>
          <p:cNvSpPr>
            <a:spLocks noGrp="1"/>
          </p:cNvSpPr>
          <p:nvPr>
            <p:ph type="body" sz="quarter" idx="11"/>
          </p:nvPr>
        </p:nvSpPr>
        <p:spPr/>
        <p:txBody>
          <a:bodyPr>
            <a:normAutofit/>
          </a:bodyPr>
          <a:lstStyle/>
          <a:p>
            <a:pPr marL="457200" indent="-457200">
              <a:buFont typeface="Arial" panose="020B0604020202020204" pitchFamily="34" charset="0"/>
              <a:buChar char="•"/>
            </a:pPr>
            <a:r>
              <a:rPr lang="en-US" dirty="0"/>
              <a:t>Cyberbullying is defined as “willful and repeated harm inflicted through the use of computers, cell phone, or other electronic devices” (p. 5). </a:t>
            </a:r>
          </a:p>
          <a:p>
            <a:pPr marL="457200" indent="-457200">
              <a:buFont typeface="Arial" panose="020B0604020202020204" pitchFamily="34" charset="0"/>
              <a:buChar char="•"/>
            </a:pPr>
            <a:r>
              <a:rPr lang="en-US" dirty="0"/>
              <a:t>Utilizing technology, youth can send or post humiliating or threatening messages or photos of their targets to a third party or to a public forum where many online participants visit (</a:t>
            </a:r>
            <a:r>
              <a:rPr lang="en-US" dirty="0" err="1"/>
              <a:t>Hinduja</a:t>
            </a:r>
            <a:r>
              <a:rPr lang="en-US" dirty="0"/>
              <a:t> &amp; </a:t>
            </a:r>
            <a:r>
              <a:rPr lang="en-US" dirty="0" err="1"/>
              <a:t>Patchin</a:t>
            </a:r>
            <a:r>
              <a:rPr lang="en-US" dirty="0"/>
              <a:t>, 2009). </a:t>
            </a:r>
          </a:p>
        </p:txBody>
      </p:sp>
    </p:spTree>
    <p:extLst>
      <p:ext uri="{BB962C8B-B14F-4D97-AF65-F5344CB8AC3E}">
        <p14:creationId xmlns:p14="http://schemas.microsoft.com/office/powerpoint/2010/main" val="23509014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Advocatr</a:t>
            </a:r>
            <a:r>
              <a:rPr lang="en-US" dirty="0"/>
              <a:t> app</a:t>
            </a:r>
          </a:p>
        </p:txBody>
      </p:sp>
      <p:pic>
        <p:nvPicPr>
          <p:cNvPr id="4" name="Content Placeholder 3" descr="Z:\CEQP\A. CEQP Staff Folders\Claudia\SOARS\SOARS Implementation Guidelines\Advocatr app screen shots\Image- log in 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9822" y="1496098"/>
            <a:ext cx="2482100" cy="4631569"/>
          </a:xfrm>
          <a:prstGeom prst="rect">
            <a:avLst/>
          </a:prstGeom>
          <a:noFill/>
          <a:ln>
            <a:noFill/>
          </a:ln>
        </p:spPr>
      </p:pic>
      <p:pic>
        <p:nvPicPr>
          <p:cNvPr id="5" name="Picture 4" descr="C:\Users\rsvanks\Desktop\Image-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7176" y="1496098"/>
            <a:ext cx="2467778" cy="4631569"/>
          </a:xfrm>
          <a:prstGeom prst="rect">
            <a:avLst/>
          </a:prstGeom>
          <a:noFill/>
          <a:ln>
            <a:noFill/>
          </a:ln>
        </p:spPr>
      </p:pic>
      <p:pic>
        <p:nvPicPr>
          <p:cNvPr id="6" name="Picture 5" descr="Z:\CEQP\A. CEQP Staff Folders\Claudia\SOARS\SOARS Implementation Guidelines\Advocatr app screen shots\Image-video 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0208" y="1496099"/>
            <a:ext cx="2514600" cy="4631569"/>
          </a:xfrm>
          <a:prstGeom prst="rect">
            <a:avLst/>
          </a:prstGeom>
          <a:noFill/>
          <a:ln>
            <a:noFill/>
          </a:ln>
        </p:spPr>
      </p:pic>
      <p:sp>
        <p:nvSpPr>
          <p:cNvPr id="7" name="Title 1">
            <a:extLst>
              <a:ext uri="{FF2B5EF4-FFF2-40B4-BE49-F238E27FC236}">
                <a16:creationId xmlns:a16="http://schemas.microsoft.com/office/drawing/2014/main" xmlns="" id="{625FFF68-CDC9-E84E-97E2-B915906FCFBB}"/>
              </a:ext>
            </a:extLst>
          </p:cNvPr>
          <p:cNvSpPr txBox="1">
            <a:spLocks/>
          </p:cNvSpPr>
          <p:nvPr/>
        </p:nvSpPr>
        <p:spPr>
          <a:xfrm>
            <a:off x="0" y="138545"/>
            <a:ext cx="8305800" cy="748023"/>
          </a:xfrm>
          <a:prstGeom prst="rect">
            <a:avLst/>
          </a:prstGeom>
        </p:spPr>
        <p:txBody>
          <a:bodyPr>
            <a:noAutofit/>
          </a:bodyPr>
          <a:lstStyle>
            <a:lvl1pPr algn="l" rtl="0" eaLnBrk="1" fontAlgn="base" hangingPunct="1">
              <a:spcBef>
                <a:spcPct val="0"/>
              </a:spcBef>
              <a:spcAft>
                <a:spcPct val="0"/>
              </a:spcAft>
              <a:defRPr sz="4400" cap="none" baseline="0">
                <a:solidFill>
                  <a:schemeClr val="accent1"/>
                </a:solidFill>
                <a:latin typeface="+mj-lt"/>
                <a:ea typeface="Geneva" charset="0"/>
                <a:cs typeface="Geneva" charset="0"/>
              </a:defRPr>
            </a:lvl1pPr>
            <a:lvl2pPr algn="l" rtl="0" eaLnBrk="1" fontAlgn="base" hangingPunct="1">
              <a:spcBef>
                <a:spcPct val="0"/>
              </a:spcBef>
              <a:spcAft>
                <a:spcPct val="0"/>
              </a:spcAft>
              <a:defRPr>
                <a:solidFill>
                  <a:schemeClr val="bg1"/>
                </a:solidFill>
                <a:latin typeface="Calibri" charset="0"/>
                <a:ea typeface="Geneva" charset="0"/>
                <a:cs typeface="Geneva" charset="0"/>
              </a:defRPr>
            </a:lvl2pPr>
            <a:lvl3pPr algn="l" rtl="0" eaLnBrk="1" fontAlgn="base" hangingPunct="1">
              <a:spcBef>
                <a:spcPct val="0"/>
              </a:spcBef>
              <a:spcAft>
                <a:spcPct val="0"/>
              </a:spcAft>
              <a:defRPr>
                <a:solidFill>
                  <a:schemeClr val="bg1"/>
                </a:solidFill>
                <a:latin typeface="Calibri" charset="0"/>
                <a:ea typeface="Geneva" charset="0"/>
                <a:cs typeface="Geneva" charset="0"/>
              </a:defRPr>
            </a:lvl3pPr>
            <a:lvl4pPr algn="l" rtl="0" eaLnBrk="1" fontAlgn="base" hangingPunct="1">
              <a:spcBef>
                <a:spcPct val="0"/>
              </a:spcBef>
              <a:spcAft>
                <a:spcPct val="0"/>
              </a:spcAft>
              <a:defRPr>
                <a:solidFill>
                  <a:schemeClr val="bg1"/>
                </a:solidFill>
                <a:latin typeface="Calibri" charset="0"/>
                <a:ea typeface="Geneva" charset="0"/>
                <a:cs typeface="Geneva" charset="0"/>
              </a:defRPr>
            </a:lvl4pPr>
            <a:lvl5pPr algn="l" rtl="0" eaLnBrk="1" fontAlgn="base" hangingPunct="1">
              <a:spcBef>
                <a:spcPct val="0"/>
              </a:spcBef>
              <a:spcAft>
                <a:spcPct val="0"/>
              </a:spcAft>
              <a:defRPr>
                <a:solidFill>
                  <a:schemeClr val="bg1"/>
                </a:solidFill>
                <a:latin typeface="Calibri" charset="0"/>
                <a:ea typeface="Geneva" charset="0"/>
                <a:cs typeface="Geneva" charset="0"/>
              </a:defRPr>
            </a:lvl5pPr>
            <a:lvl6pPr marL="457200" algn="l" rtl="0" eaLnBrk="1" fontAlgn="base" hangingPunct="1">
              <a:spcBef>
                <a:spcPct val="0"/>
              </a:spcBef>
              <a:spcAft>
                <a:spcPct val="0"/>
              </a:spcAft>
              <a:defRPr sz="2400">
                <a:solidFill>
                  <a:schemeClr val="bg1"/>
                </a:solidFill>
                <a:latin typeface="Calibri" charset="0"/>
                <a:ea typeface="Geneva" charset="0"/>
                <a:cs typeface="Geneva" charset="0"/>
              </a:defRPr>
            </a:lvl6pPr>
            <a:lvl7pPr marL="914400" algn="l" rtl="0" eaLnBrk="1" fontAlgn="base" hangingPunct="1">
              <a:spcBef>
                <a:spcPct val="0"/>
              </a:spcBef>
              <a:spcAft>
                <a:spcPct val="0"/>
              </a:spcAft>
              <a:defRPr sz="2400">
                <a:solidFill>
                  <a:schemeClr val="bg1"/>
                </a:solidFill>
                <a:latin typeface="Calibri" charset="0"/>
                <a:ea typeface="Geneva" charset="0"/>
                <a:cs typeface="Geneva" charset="0"/>
              </a:defRPr>
            </a:lvl7pPr>
            <a:lvl8pPr marL="1371600" algn="l" rtl="0" eaLnBrk="1" fontAlgn="base" hangingPunct="1">
              <a:spcBef>
                <a:spcPct val="0"/>
              </a:spcBef>
              <a:spcAft>
                <a:spcPct val="0"/>
              </a:spcAft>
              <a:defRPr sz="2400">
                <a:solidFill>
                  <a:schemeClr val="bg1"/>
                </a:solidFill>
                <a:latin typeface="Calibri" charset="0"/>
                <a:ea typeface="Geneva" charset="0"/>
                <a:cs typeface="Geneva" charset="0"/>
              </a:defRPr>
            </a:lvl8pPr>
            <a:lvl9pPr marL="1828800" algn="l" rtl="0" eaLnBrk="1" fontAlgn="base" hangingPunct="1">
              <a:spcBef>
                <a:spcPct val="0"/>
              </a:spcBef>
              <a:spcAft>
                <a:spcPct val="0"/>
              </a:spcAft>
              <a:defRPr sz="2400">
                <a:solidFill>
                  <a:schemeClr val="bg1"/>
                </a:solidFill>
                <a:latin typeface="Calibri" charset="0"/>
                <a:ea typeface="Geneva" charset="0"/>
                <a:cs typeface="Geneva" charset="0"/>
              </a:defRPr>
            </a:lvl9pPr>
            <a:extLst/>
          </a:lstStyle>
          <a:p>
            <a:pPr algn="ctr"/>
            <a:r>
              <a:rPr lang="en-US" sz="5400" b="1" i="1" kern="0" dirty="0" err="1"/>
              <a:t>Advocatr</a:t>
            </a:r>
            <a:r>
              <a:rPr lang="en-US" sz="5400" b="1" i="1" kern="0" dirty="0"/>
              <a:t> </a:t>
            </a:r>
          </a:p>
        </p:txBody>
      </p:sp>
    </p:spTree>
    <p:extLst>
      <p:ext uri="{BB962C8B-B14F-4D97-AF65-F5344CB8AC3E}">
        <p14:creationId xmlns:p14="http://schemas.microsoft.com/office/powerpoint/2010/main" val="11351537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1DFB32-7517-3F48-AE1B-712D6171042A}"/>
              </a:ext>
            </a:extLst>
          </p:cNvPr>
          <p:cNvSpPr>
            <a:spLocks noGrp="1"/>
          </p:cNvSpPr>
          <p:nvPr>
            <p:ph type="title"/>
          </p:nvPr>
        </p:nvSpPr>
        <p:spPr>
          <a:xfrm>
            <a:off x="603504" y="1580769"/>
            <a:ext cx="3357605" cy="891540"/>
          </a:xfrm>
        </p:spPr>
        <p:txBody>
          <a:bodyPr>
            <a:normAutofit/>
          </a:bodyPr>
          <a:lstStyle/>
          <a:p>
            <a:r>
              <a:rPr lang="en-US"/>
              <a:t>Study Design Cont.</a:t>
            </a:r>
            <a:endParaRPr lang="en-US" dirty="0"/>
          </a:p>
        </p:txBody>
      </p:sp>
      <p:sp>
        <p:nvSpPr>
          <p:cNvPr id="3" name="Content Placeholder 2">
            <a:extLst>
              <a:ext uri="{FF2B5EF4-FFF2-40B4-BE49-F238E27FC236}">
                <a16:creationId xmlns:a16="http://schemas.microsoft.com/office/drawing/2014/main" xmlns="" id="{21DD93D2-5E47-2E42-9AF7-157140D31803}"/>
              </a:ext>
            </a:extLst>
          </p:cNvPr>
          <p:cNvSpPr>
            <a:spLocks noGrp="1"/>
          </p:cNvSpPr>
          <p:nvPr>
            <p:ph idx="1"/>
          </p:nvPr>
        </p:nvSpPr>
        <p:spPr>
          <a:xfrm>
            <a:off x="602433" y="1010653"/>
            <a:ext cx="3836976" cy="5329989"/>
          </a:xfrm>
        </p:spPr>
        <p:txBody>
          <a:bodyPr>
            <a:normAutofit lnSpcReduction="10000"/>
          </a:bodyPr>
          <a:lstStyle/>
          <a:p>
            <a:pPr>
              <a:lnSpc>
                <a:spcPct val="90000"/>
              </a:lnSpc>
              <a:buFont typeface="Arial" panose="020B0604020202020204" pitchFamily="34" charset="0"/>
              <a:buChar char="•"/>
            </a:pPr>
            <a:endParaRPr lang="en-US" sz="1600" dirty="0"/>
          </a:p>
          <a:p>
            <a:pPr>
              <a:lnSpc>
                <a:spcPct val="90000"/>
              </a:lnSpc>
              <a:buFont typeface="Arial" panose="020B0604020202020204" pitchFamily="34" charset="0"/>
              <a:buChar char="•"/>
            </a:pPr>
            <a:endParaRPr lang="en-US" sz="1600" dirty="0"/>
          </a:p>
          <a:p>
            <a:pPr>
              <a:lnSpc>
                <a:spcPct val="90000"/>
              </a:lnSpc>
              <a:buFont typeface="Arial" panose="020B0604020202020204" pitchFamily="34" charset="0"/>
              <a:buChar char="•"/>
            </a:pPr>
            <a:r>
              <a:rPr lang="en-US" sz="1600" dirty="0"/>
              <a:t>Original curriculum: </a:t>
            </a:r>
            <a:r>
              <a:rPr lang="en-US" sz="1600" i="1" dirty="0"/>
              <a:t>Stand Up:  Virtual Reality to Activate Bystanders Against Bullying</a:t>
            </a:r>
          </a:p>
          <a:p>
            <a:pPr lvl="1">
              <a:lnSpc>
                <a:spcPct val="90000"/>
              </a:lnSpc>
              <a:buFont typeface="Arial" panose="020B0604020202020204" pitchFamily="34" charset="0"/>
              <a:buChar char="•"/>
            </a:pPr>
            <a:r>
              <a:rPr lang="en-US" sz="1600" dirty="0"/>
              <a:t>Informed by the empirical base (e.g., </a:t>
            </a:r>
            <a:r>
              <a:rPr lang="en-US" sz="1600" dirty="0" err="1"/>
              <a:t>Polanin</a:t>
            </a:r>
            <a:r>
              <a:rPr lang="en-US" sz="1600" dirty="0"/>
              <a:t>, Espelage, &amp; Pigott, 2012), developed by an advisory board of youth aggression experts and professional </a:t>
            </a:r>
            <a:r>
              <a:rPr lang="en-US" sz="1600" dirty="0" err="1"/>
              <a:t>GoogleVR</a:t>
            </a:r>
            <a:r>
              <a:rPr lang="en-US" sz="1600" dirty="0"/>
              <a:t> screenwriters.</a:t>
            </a:r>
          </a:p>
          <a:p>
            <a:pPr>
              <a:lnSpc>
                <a:spcPct val="90000"/>
              </a:lnSpc>
              <a:buFont typeface="Arial" panose="020B0604020202020204" pitchFamily="34" charset="0"/>
              <a:buChar char="•"/>
            </a:pPr>
            <a:r>
              <a:rPr lang="en-US" sz="1600" dirty="0"/>
              <a:t>6 sessions delivered by a study staff member once per week</a:t>
            </a:r>
          </a:p>
          <a:p>
            <a:pPr>
              <a:lnSpc>
                <a:spcPct val="90000"/>
              </a:lnSpc>
              <a:buFont typeface="Arial" panose="020B0604020202020204" pitchFamily="34" charset="0"/>
              <a:buChar char="•"/>
            </a:pPr>
            <a:r>
              <a:rPr lang="en-US" sz="1600" dirty="0"/>
              <a:t>3 embedded VR experiences (created for Daydream) focusing on (1) the feelings of victims (2) the role of messages youth get about bullying in allowing it to continue and (3) being a change agent against bullying through small, realistic steps</a:t>
            </a:r>
          </a:p>
          <a:p>
            <a:pPr>
              <a:lnSpc>
                <a:spcPct val="90000"/>
              </a:lnSpc>
              <a:buFont typeface="Arial" panose="020B0604020202020204" pitchFamily="34" charset="0"/>
              <a:buChar char="•"/>
            </a:pPr>
            <a:r>
              <a:rPr lang="en-US" sz="1600" dirty="0"/>
              <a:t>Each lesson also included processing discussions and perspective taking </a:t>
            </a:r>
            <a:r>
              <a:rPr lang="en-US" sz="1600" dirty="0" err="1"/>
              <a:t>activites</a:t>
            </a:r>
            <a:endParaRPr lang="en-US" sz="1600" dirty="0"/>
          </a:p>
          <a:p>
            <a:pPr>
              <a:lnSpc>
                <a:spcPct val="90000"/>
              </a:lnSpc>
              <a:buFont typeface="Arial" panose="020B0604020202020204" pitchFamily="34" charset="0"/>
              <a:buChar char="•"/>
            </a:pPr>
            <a:endParaRPr lang="en-US" sz="1600" dirty="0"/>
          </a:p>
          <a:p>
            <a:pPr>
              <a:lnSpc>
                <a:spcPct val="90000"/>
              </a:lnSpc>
            </a:pPr>
            <a:endParaRPr lang="en-US" sz="1050" dirty="0"/>
          </a:p>
        </p:txBody>
      </p:sp>
      <p:pic>
        <p:nvPicPr>
          <p:cNvPr id="5" name="Picture 4">
            <a:extLst>
              <a:ext uri="{FF2B5EF4-FFF2-40B4-BE49-F238E27FC236}">
                <a16:creationId xmlns:a16="http://schemas.microsoft.com/office/drawing/2014/main" xmlns="" id="{B7E6CA2D-0F3B-6E4A-A77A-97DB11C8DDDC}"/>
              </a:ext>
            </a:extLst>
          </p:cNvPr>
          <p:cNvPicPr>
            <a:picLocks noChangeAspect="1"/>
          </p:cNvPicPr>
          <p:nvPr/>
        </p:nvPicPr>
        <p:blipFill>
          <a:blip r:embed="rId2"/>
          <a:stretch>
            <a:fillRect/>
          </a:stretch>
        </p:blipFill>
        <p:spPr>
          <a:xfrm>
            <a:off x="4704592" y="2230423"/>
            <a:ext cx="3586734" cy="2403110"/>
          </a:xfrm>
          <a:prstGeom prst="rect">
            <a:avLst/>
          </a:prstGeom>
        </p:spPr>
      </p:pic>
      <p:sp>
        <p:nvSpPr>
          <p:cNvPr id="4" name="TextBox 3">
            <a:extLst>
              <a:ext uri="{FF2B5EF4-FFF2-40B4-BE49-F238E27FC236}">
                <a16:creationId xmlns:a16="http://schemas.microsoft.com/office/drawing/2014/main" xmlns="" id="{C9F140EB-FC6C-D845-8E16-72B6C76CD593}"/>
              </a:ext>
            </a:extLst>
          </p:cNvPr>
          <p:cNvSpPr txBox="1"/>
          <p:nvPr/>
        </p:nvSpPr>
        <p:spPr>
          <a:xfrm>
            <a:off x="4439409" y="5824971"/>
            <a:ext cx="4022383" cy="646331"/>
          </a:xfrm>
          <a:prstGeom prst="rect">
            <a:avLst/>
          </a:prstGeom>
          <a:noFill/>
        </p:spPr>
        <p:txBody>
          <a:bodyPr wrap="none" rtlCol="0">
            <a:spAutoFit/>
          </a:bodyPr>
          <a:lstStyle/>
          <a:p>
            <a:r>
              <a:rPr lang="en-US" dirty="0"/>
              <a:t>Ingram, K. M., </a:t>
            </a:r>
            <a:r>
              <a:rPr lang="en-US" u="sng" dirty="0"/>
              <a:t>Espelage</a:t>
            </a:r>
            <a:r>
              <a:rPr lang="en-US" dirty="0"/>
              <a:t>, D.L., </a:t>
            </a:r>
            <a:r>
              <a:rPr lang="en-US" dirty="0" err="1"/>
              <a:t>Valido</a:t>
            </a:r>
            <a:r>
              <a:rPr lang="en-US" dirty="0"/>
              <a:t>, A., </a:t>
            </a:r>
          </a:p>
          <a:p>
            <a:r>
              <a:rPr lang="en-US" dirty="0" err="1"/>
              <a:t>Heinhorst</a:t>
            </a:r>
            <a:r>
              <a:rPr lang="en-US" dirty="0"/>
              <a:t>, J., &amp; Joyce, M. (2019)</a:t>
            </a:r>
          </a:p>
        </p:txBody>
      </p:sp>
      <p:sp>
        <p:nvSpPr>
          <p:cNvPr id="6" name="Rectangle 5">
            <a:extLst>
              <a:ext uri="{FF2B5EF4-FFF2-40B4-BE49-F238E27FC236}">
                <a16:creationId xmlns:a16="http://schemas.microsoft.com/office/drawing/2014/main" xmlns="" id="{8FAA77FC-445F-4946-BE7C-F5AC77155BD7}"/>
              </a:ext>
            </a:extLst>
          </p:cNvPr>
          <p:cNvSpPr/>
          <p:nvPr/>
        </p:nvSpPr>
        <p:spPr>
          <a:xfrm>
            <a:off x="192506" y="326215"/>
            <a:ext cx="8098820" cy="646331"/>
          </a:xfrm>
          <a:prstGeom prst="rect">
            <a:avLst/>
          </a:prstGeom>
        </p:spPr>
        <p:txBody>
          <a:bodyPr wrap="square">
            <a:spAutoFit/>
          </a:bodyPr>
          <a:lstStyle/>
          <a:p>
            <a:pPr algn="ctr"/>
            <a:r>
              <a:rPr lang="en-US" sz="3600" b="1" dirty="0">
                <a:solidFill>
                  <a:schemeClr val="accent1"/>
                </a:solidFill>
              </a:rPr>
              <a:t>Virtual Reality Bully Prevention Approach</a:t>
            </a:r>
          </a:p>
        </p:txBody>
      </p:sp>
    </p:spTree>
    <p:extLst>
      <p:ext uri="{BB962C8B-B14F-4D97-AF65-F5344CB8AC3E}">
        <p14:creationId xmlns:p14="http://schemas.microsoft.com/office/powerpoint/2010/main" val="42947204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4767E-192E-9640-9A44-617458855A21}"/>
              </a:ext>
            </a:extLst>
          </p:cNvPr>
          <p:cNvSpPr>
            <a:spLocks noGrp="1"/>
          </p:cNvSpPr>
          <p:nvPr>
            <p:ph type="title"/>
          </p:nvPr>
        </p:nvSpPr>
        <p:spPr>
          <a:xfrm>
            <a:off x="1673352" y="1580769"/>
            <a:ext cx="5797296" cy="891540"/>
          </a:xfrm>
        </p:spPr>
        <p:txBody>
          <a:bodyPr>
            <a:normAutofit/>
          </a:bodyPr>
          <a:lstStyle/>
          <a:p>
            <a:r>
              <a:rPr lang="en-US"/>
              <a:t>Implications</a:t>
            </a:r>
            <a:endParaRPr lang="en-US" dirty="0"/>
          </a:p>
        </p:txBody>
      </p:sp>
      <p:sp>
        <p:nvSpPr>
          <p:cNvPr id="3" name="Content Placeholder 2">
            <a:extLst>
              <a:ext uri="{FF2B5EF4-FFF2-40B4-BE49-F238E27FC236}">
                <a16:creationId xmlns:a16="http://schemas.microsoft.com/office/drawing/2014/main" xmlns="" id="{BB6E7F7A-C152-7E4E-BAC2-35CE9C37CE18}"/>
              </a:ext>
            </a:extLst>
          </p:cNvPr>
          <p:cNvSpPr>
            <a:spLocks noGrp="1"/>
          </p:cNvSpPr>
          <p:nvPr>
            <p:ph idx="1"/>
          </p:nvPr>
        </p:nvSpPr>
        <p:spPr>
          <a:xfrm>
            <a:off x="800482" y="1396868"/>
            <a:ext cx="3949861" cy="5125452"/>
          </a:xfrm>
        </p:spPr>
        <p:txBody>
          <a:bodyPr>
            <a:normAutofit fontScale="92500" lnSpcReduction="20000"/>
          </a:bodyPr>
          <a:lstStyle/>
          <a:p>
            <a:pPr>
              <a:lnSpc>
                <a:spcPct val="90000"/>
              </a:lnSpc>
              <a:buFont typeface="Arial" panose="020B0604020202020204" pitchFamily="34" charset="0"/>
              <a:buChar char="•"/>
            </a:pPr>
            <a:r>
              <a:rPr lang="en-US" sz="2400" dirty="0"/>
              <a:t>Results of small scale RCT (two classrooms) – significant increases in empathy &amp; willingness to intervene</a:t>
            </a:r>
          </a:p>
          <a:p>
            <a:pPr>
              <a:lnSpc>
                <a:spcPct val="90000"/>
              </a:lnSpc>
              <a:buFont typeface="Arial" panose="020B0604020202020204" pitchFamily="34" charset="0"/>
              <a:buChar char="•"/>
            </a:pPr>
            <a:endParaRPr lang="en-US" sz="2400" dirty="0"/>
          </a:p>
          <a:p>
            <a:pPr>
              <a:lnSpc>
                <a:spcPct val="90000"/>
              </a:lnSpc>
              <a:buFont typeface="Arial" panose="020B0604020202020204" pitchFamily="34" charset="0"/>
              <a:buChar char="•"/>
            </a:pPr>
            <a:r>
              <a:rPr lang="en-US" sz="2400" dirty="0"/>
              <a:t>No impact on bullying behavior</a:t>
            </a:r>
          </a:p>
          <a:p>
            <a:pPr>
              <a:lnSpc>
                <a:spcPct val="90000"/>
              </a:lnSpc>
              <a:buFont typeface="Arial" panose="020B0604020202020204" pitchFamily="34" charset="0"/>
              <a:buChar char="•"/>
            </a:pPr>
            <a:endParaRPr lang="en-US" sz="2400" dirty="0"/>
          </a:p>
          <a:p>
            <a:pPr>
              <a:lnSpc>
                <a:spcPct val="90000"/>
              </a:lnSpc>
              <a:buFont typeface="Arial" panose="020B0604020202020204" pitchFamily="34" charset="0"/>
              <a:buChar char="•"/>
            </a:pPr>
            <a:r>
              <a:rPr lang="en-US" sz="2400" dirty="0"/>
              <a:t>Youth liked the 5-6 minute VR experiences, but found the curriculum less attractive</a:t>
            </a:r>
          </a:p>
          <a:p>
            <a:pPr>
              <a:lnSpc>
                <a:spcPct val="90000"/>
              </a:lnSpc>
              <a:buFont typeface="Arial" panose="020B0604020202020204" pitchFamily="34" charset="0"/>
              <a:buChar char="•"/>
            </a:pPr>
            <a:endParaRPr lang="en-US" sz="2400" dirty="0"/>
          </a:p>
          <a:p>
            <a:pPr>
              <a:lnSpc>
                <a:spcPct val="90000"/>
              </a:lnSpc>
              <a:buFont typeface="Arial" panose="020B0604020202020204" pitchFamily="34" charset="0"/>
              <a:buChar char="•"/>
            </a:pPr>
            <a:r>
              <a:rPr lang="en-US" sz="2400" dirty="0"/>
              <a:t>… </a:t>
            </a:r>
            <a:r>
              <a:rPr lang="en-US" sz="2400" b="1" dirty="0"/>
              <a:t>This pilot justifies further exploration of incorporating VR to reduce youth violence</a:t>
            </a:r>
          </a:p>
        </p:txBody>
      </p:sp>
      <p:pic>
        <p:nvPicPr>
          <p:cNvPr id="5" name="Picture 4">
            <a:extLst>
              <a:ext uri="{FF2B5EF4-FFF2-40B4-BE49-F238E27FC236}">
                <a16:creationId xmlns:a16="http://schemas.microsoft.com/office/drawing/2014/main" xmlns="" id="{46C938C5-ADF0-2349-B339-9960116639FD}"/>
              </a:ext>
            </a:extLst>
          </p:cNvPr>
          <p:cNvPicPr>
            <a:picLocks noChangeAspect="1"/>
          </p:cNvPicPr>
          <p:nvPr/>
        </p:nvPicPr>
        <p:blipFill rotWithShape="1">
          <a:blip r:embed="rId2"/>
          <a:srcRect l="23388" r="8788" b="-2"/>
          <a:stretch/>
        </p:blipFill>
        <p:spPr>
          <a:xfrm>
            <a:off x="5170426" y="2835784"/>
            <a:ext cx="2710052" cy="2247620"/>
          </a:xfrm>
          <a:prstGeom prst="rect">
            <a:avLst/>
          </a:prstGeom>
          <a:ln w="31750" cap="sq">
            <a:solidFill>
              <a:srgbClr val="FFFFFF"/>
            </a:solidFill>
            <a:miter lim="800000"/>
          </a:ln>
        </p:spPr>
      </p:pic>
      <p:sp>
        <p:nvSpPr>
          <p:cNvPr id="6" name="Rectangle 5">
            <a:extLst>
              <a:ext uri="{FF2B5EF4-FFF2-40B4-BE49-F238E27FC236}">
                <a16:creationId xmlns:a16="http://schemas.microsoft.com/office/drawing/2014/main" xmlns="" id="{DF92CC30-363B-604B-B8D6-DBA21F637827}"/>
              </a:ext>
            </a:extLst>
          </p:cNvPr>
          <p:cNvSpPr/>
          <p:nvPr/>
        </p:nvSpPr>
        <p:spPr>
          <a:xfrm>
            <a:off x="192506" y="326215"/>
            <a:ext cx="8098820" cy="646331"/>
          </a:xfrm>
          <a:prstGeom prst="rect">
            <a:avLst/>
          </a:prstGeom>
        </p:spPr>
        <p:txBody>
          <a:bodyPr wrap="square">
            <a:spAutoFit/>
          </a:bodyPr>
          <a:lstStyle/>
          <a:p>
            <a:pPr algn="ctr"/>
            <a:r>
              <a:rPr lang="en-US" sz="3600" b="1" dirty="0">
                <a:solidFill>
                  <a:schemeClr val="accent1"/>
                </a:solidFill>
              </a:rPr>
              <a:t>Virtual Reality Bully Prevention Approach</a:t>
            </a:r>
          </a:p>
        </p:txBody>
      </p:sp>
      <p:sp>
        <p:nvSpPr>
          <p:cNvPr id="7" name="TextBox 6">
            <a:extLst>
              <a:ext uri="{FF2B5EF4-FFF2-40B4-BE49-F238E27FC236}">
                <a16:creationId xmlns:a16="http://schemas.microsoft.com/office/drawing/2014/main" xmlns="" id="{7D3B01D1-D07C-F146-8DE1-8EA889975D5F}"/>
              </a:ext>
            </a:extLst>
          </p:cNvPr>
          <p:cNvSpPr txBox="1"/>
          <p:nvPr/>
        </p:nvSpPr>
        <p:spPr>
          <a:xfrm>
            <a:off x="4241916" y="5599340"/>
            <a:ext cx="4022383" cy="646331"/>
          </a:xfrm>
          <a:prstGeom prst="rect">
            <a:avLst/>
          </a:prstGeom>
          <a:noFill/>
        </p:spPr>
        <p:txBody>
          <a:bodyPr wrap="none" rtlCol="0">
            <a:spAutoFit/>
          </a:bodyPr>
          <a:lstStyle/>
          <a:p>
            <a:r>
              <a:rPr lang="en-US" dirty="0"/>
              <a:t>Ingram, K. M., </a:t>
            </a:r>
            <a:r>
              <a:rPr lang="en-US" u="sng" dirty="0"/>
              <a:t>Espelage</a:t>
            </a:r>
            <a:r>
              <a:rPr lang="en-US" dirty="0"/>
              <a:t>, D.L., </a:t>
            </a:r>
            <a:r>
              <a:rPr lang="en-US" dirty="0" err="1"/>
              <a:t>Valido</a:t>
            </a:r>
            <a:r>
              <a:rPr lang="en-US" dirty="0"/>
              <a:t>, A., </a:t>
            </a:r>
          </a:p>
          <a:p>
            <a:r>
              <a:rPr lang="en-US" dirty="0" err="1"/>
              <a:t>Heinhorst</a:t>
            </a:r>
            <a:r>
              <a:rPr lang="en-US" dirty="0"/>
              <a:t>, J., &amp; Joyce, M. (2019)</a:t>
            </a:r>
          </a:p>
        </p:txBody>
      </p:sp>
    </p:spTree>
    <p:extLst>
      <p:ext uri="{BB962C8B-B14F-4D97-AF65-F5344CB8AC3E}">
        <p14:creationId xmlns:p14="http://schemas.microsoft.com/office/powerpoint/2010/main" val="12701580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DF92CC30-363B-604B-B8D6-DBA21F637827}"/>
              </a:ext>
            </a:extLst>
          </p:cNvPr>
          <p:cNvSpPr/>
          <p:nvPr/>
        </p:nvSpPr>
        <p:spPr>
          <a:xfrm>
            <a:off x="342068" y="492982"/>
            <a:ext cx="7850956" cy="584775"/>
          </a:xfrm>
          <a:prstGeom prst="rect">
            <a:avLst/>
          </a:prstGeom>
        </p:spPr>
        <p:txBody>
          <a:bodyPr wrap="square">
            <a:spAutoFit/>
          </a:bodyPr>
          <a:lstStyle/>
          <a:p>
            <a:pPr algn="ctr"/>
            <a:r>
              <a:rPr lang="en-US" sz="3200" b="1" dirty="0" err="1">
                <a:solidFill>
                  <a:schemeClr val="accent1"/>
                </a:solidFill>
              </a:rPr>
              <a:t>BullyDown</a:t>
            </a:r>
            <a:r>
              <a:rPr lang="en-US" sz="3200" b="1" dirty="0">
                <a:solidFill>
                  <a:schemeClr val="accent1"/>
                </a:solidFill>
              </a:rPr>
              <a:t>: Social-emotional Learning App</a:t>
            </a:r>
          </a:p>
        </p:txBody>
      </p:sp>
      <p:sp>
        <p:nvSpPr>
          <p:cNvPr id="10" name="TextBox 9">
            <a:extLst>
              <a:ext uri="{FF2B5EF4-FFF2-40B4-BE49-F238E27FC236}">
                <a16:creationId xmlns:a16="http://schemas.microsoft.com/office/drawing/2014/main" xmlns="" id="{2101F903-60B6-7040-9B11-F230E8D82187}"/>
              </a:ext>
            </a:extLst>
          </p:cNvPr>
          <p:cNvSpPr txBox="1"/>
          <p:nvPr/>
        </p:nvSpPr>
        <p:spPr>
          <a:xfrm>
            <a:off x="4659922" y="5696538"/>
            <a:ext cx="2908425" cy="300082"/>
          </a:xfrm>
          <a:prstGeom prst="rect">
            <a:avLst/>
          </a:prstGeom>
          <a:noFill/>
        </p:spPr>
        <p:txBody>
          <a:bodyPr wrap="none" rtlCol="0">
            <a:spAutoFit/>
          </a:bodyPr>
          <a:lstStyle/>
          <a:p>
            <a:r>
              <a:rPr lang="en-US" sz="1350" dirty="0"/>
              <a:t>Ybarra, </a:t>
            </a:r>
            <a:r>
              <a:rPr lang="en-US" sz="1350" dirty="0" err="1"/>
              <a:t>Espelage</a:t>
            </a:r>
            <a:r>
              <a:rPr lang="en-US" sz="1350" dirty="0"/>
              <a:t>, </a:t>
            </a:r>
            <a:r>
              <a:rPr lang="en-US" sz="1350" dirty="0" err="1"/>
              <a:t>Valido</a:t>
            </a:r>
            <a:r>
              <a:rPr lang="en-US" sz="1350" dirty="0"/>
              <a:t>, &amp; Hong, 2019</a:t>
            </a:r>
          </a:p>
        </p:txBody>
      </p:sp>
      <p:pic>
        <p:nvPicPr>
          <p:cNvPr id="3" name="Picture 2">
            <a:extLst>
              <a:ext uri="{FF2B5EF4-FFF2-40B4-BE49-F238E27FC236}">
                <a16:creationId xmlns:a16="http://schemas.microsoft.com/office/drawing/2014/main" xmlns="" id="{404D5978-7559-9A4E-917F-7874534E0A71}"/>
              </a:ext>
            </a:extLst>
          </p:cNvPr>
          <p:cNvPicPr>
            <a:picLocks noChangeAspect="1"/>
          </p:cNvPicPr>
          <p:nvPr/>
        </p:nvPicPr>
        <p:blipFill>
          <a:blip r:embed="rId2"/>
          <a:stretch>
            <a:fillRect/>
          </a:stretch>
        </p:blipFill>
        <p:spPr>
          <a:xfrm>
            <a:off x="902707" y="1341322"/>
            <a:ext cx="2202714" cy="2633270"/>
          </a:xfrm>
          <a:prstGeom prst="rect">
            <a:avLst/>
          </a:prstGeom>
        </p:spPr>
      </p:pic>
      <p:pic>
        <p:nvPicPr>
          <p:cNvPr id="4" name="Picture 3">
            <a:extLst>
              <a:ext uri="{FF2B5EF4-FFF2-40B4-BE49-F238E27FC236}">
                <a16:creationId xmlns:a16="http://schemas.microsoft.com/office/drawing/2014/main" xmlns="" id="{8CB05BA9-9C53-204D-A314-67B5589E877E}"/>
              </a:ext>
            </a:extLst>
          </p:cNvPr>
          <p:cNvPicPr>
            <a:picLocks noChangeAspect="1"/>
          </p:cNvPicPr>
          <p:nvPr/>
        </p:nvPicPr>
        <p:blipFill>
          <a:blip r:embed="rId3"/>
          <a:stretch>
            <a:fillRect/>
          </a:stretch>
        </p:blipFill>
        <p:spPr>
          <a:xfrm>
            <a:off x="3492578" y="2436928"/>
            <a:ext cx="4200574" cy="2732480"/>
          </a:xfrm>
          <a:prstGeom prst="rect">
            <a:avLst/>
          </a:prstGeom>
        </p:spPr>
      </p:pic>
    </p:spTree>
    <p:extLst>
      <p:ext uri="{BB962C8B-B14F-4D97-AF65-F5344CB8AC3E}">
        <p14:creationId xmlns:p14="http://schemas.microsoft.com/office/powerpoint/2010/main" val="27107374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algn="ctr">
              <a:defRPr/>
            </a:pPr>
            <a:r>
              <a:rPr lang="en-US" sz="3600" dirty="0"/>
              <a:t>The Impact of Sources of Strength, a Primary Prevention Youth Suicide Program, on Sexual Violence Perpetration among Colorado High School Students</a:t>
            </a:r>
            <a:br>
              <a:rPr lang="en-US" sz="3600" dirty="0"/>
            </a:br>
            <a:r>
              <a:rPr lang="en-US" sz="3600" b="1" dirty="0"/>
              <a:t> </a:t>
            </a:r>
            <a:endParaRPr lang="en-US" sz="3600" b="1" i="1" dirty="0"/>
          </a:p>
        </p:txBody>
      </p:sp>
      <p:sp>
        <p:nvSpPr>
          <p:cNvPr id="70659" name="Rectangle 3"/>
          <p:cNvSpPr>
            <a:spLocks noGrp="1" noChangeArrowheads="1"/>
          </p:cNvSpPr>
          <p:nvPr>
            <p:ph type="body" sz="quarter" idx="11"/>
          </p:nvPr>
        </p:nvSpPr>
        <p:spPr/>
        <p:txBody>
          <a:bodyPr lIns="90488" tIns="44450" rIns="90488" bIns="44450">
            <a:normAutofit/>
          </a:bodyPr>
          <a:lstStyle/>
          <a:p>
            <a:pPr marL="63500" eaLnBrk="1" hangingPunct="1">
              <a:defRPr/>
            </a:pPr>
            <a:endParaRPr lang="en-US" sz="1800" b="1" dirty="0"/>
          </a:p>
          <a:p>
            <a:pPr marL="63500" eaLnBrk="1" hangingPunct="1">
              <a:defRPr/>
            </a:pPr>
            <a:endParaRPr lang="en-US" sz="1800" b="1" dirty="0"/>
          </a:p>
          <a:p>
            <a:pPr marL="63500" eaLnBrk="1" hangingPunct="1">
              <a:defRPr/>
            </a:pPr>
            <a:endParaRPr lang="en-US" sz="1800" b="1" dirty="0"/>
          </a:p>
          <a:p>
            <a:pPr marL="63500" algn="ctr" eaLnBrk="1" hangingPunct="1">
              <a:defRPr/>
            </a:pPr>
            <a:r>
              <a:rPr lang="en-US" sz="1800" b="1" dirty="0"/>
              <a:t>Dorothy L. Espelage, Ph.D.</a:t>
            </a:r>
          </a:p>
          <a:p>
            <a:pPr marL="63500" algn="ctr" eaLnBrk="1" hangingPunct="1">
              <a:defRPr/>
            </a:pPr>
            <a:r>
              <a:rPr lang="en-US" sz="1800" b="1" dirty="0"/>
              <a:t>University of Florida</a:t>
            </a:r>
          </a:p>
          <a:p>
            <a:pPr marL="63500" algn="ctr" eaLnBrk="1" hangingPunct="1">
              <a:defRPr/>
            </a:pPr>
            <a:r>
              <a:rPr lang="en-US" sz="1800" b="1" dirty="0">
                <a:solidFill>
                  <a:schemeClr val="tx1"/>
                </a:solidFill>
              </a:rPr>
              <a:t>Pe</a:t>
            </a:r>
            <a:r>
              <a:rPr lang="en-US" sz="1800" b="1" dirty="0"/>
              <a:t>ter Wyman, Ph.D.</a:t>
            </a:r>
          </a:p>
          <a:p>
            <a:pPr marL="63500" algn="ctr" eaLnBrk="1" hangingPunct="1">
              <a:defRPr/>
            </a:pPr>
            <a:r>
              <a:rPr lang="en-US" sz="1800" b="1" dirty="0"/>
              <a:t>University of Rochester</a:t>
            </a:r>
          </a:p>
          <a:p>
            <a:pPr marL="63500" algn="ctr" eaLnBrk="1" hangingPunct="1">
              <a:defRPr/>
            </a:pPr>
            <a:r>
              <a:rPr lang="en-US" sz="1800" b="1" dirty="0">
                <a:solidFill>
                  <a:schemeClr val="tx1"/>
                </a:solidFill>
              </a:rPr>
              <a:t>Tomei Kuehl, MPH</a:t>
            </a:r>
          </a:p>
          <a:p>
            <a:pPr marL="63500" algn="ctr" eaLnBrk="1" hangingPunct="1">
              <a:defRPr/>
            </a:pPr>
            <a:r>
              <a:rPr lang="en-US" sz="1800" b="1" dirty="0"/>
              <a:t>Colorado Dept. of Public Health</a:t>
            </a:r>
            <a:endParaRPr lang="en-US" sz="1800" b="1" dirty="0">
              <a:solidFill>
                <a:schemeClr val="tx1"/>
              </a:solidFill>
            </a:endParaRPr>
          </a:p>
          <a:p>
            <a:pPr marL="63500" algn="ctr" eaLnBrk="1" hangingPunct="1">
              <a:defRPr/>
            </a:pPr>
            <a:r>
              <a:rPr lang="en-US" sz="1800" b="1" dirty="0"/>
              <a:t>Todd Little, Ph.D.</a:t>
            </a:r>
          </a:p>
          <a:p>
            <a:pPr marL="63500" algn="ctr" eaLnBrk="1" hangingPunct="1">
              <a:defRPr/>
            </a:pPr>
            <a:r>
              <a:rPr lang="en-US" sz="1800" b="1" dirty="0">
                <a:solidFill>
                  <a:schemeClr val="tx1"/>
                </a:solidFill>
              </a:rPr>
              <a:t>Te</a:t>
            </a:r>
            <a:r>
              <a:rPr lang="en-US" sz="1800" b="1" dirty="0"/>
              <a:t>xas Tech University</a:t>
            </a:r>
            <a:endParaRPr lang="en-US" sz="1800" b="1" dirty="0">
              <a:solidFill>
                <a:schemeClr val="tx1"/>
              </a:solidFill>
            </a:endParaRPr>
          </a:p>
        </p:txBody>
      </p:sp>
      <p:sp>
        <p:nvSpPr>
          <p:cNvPr id="71684" name="TextBox 7"/>
          <p:cNvSpPr txBox="1">
            <a:spLocks noChangeArrowheads="1"/>
          </p:cNvSpPr>
          <p:nvPr/>
        </p:nvSpPr>
        <p:spPr bwMode="auto">
          <a:xfrm>
            <a:off x="497456" y="5690835"/>
            <a:ext cx="78533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spcBef>
                <a:spcPct val="0"/>
              </a:spcBef>
              <a:buClrTx/>
              <a:buSzTx/>
              <a:buNone/>
            </a:pPr>
            <a:r>
              <a:rPr lang="en-US" altLang="en-US" sz="1400" dirty="0">
                <a:latin typeface="Arial" panose="020B0604020202020204" pitchFamily="34" charset="0"/>
                <a:cs typeface="Arial" panose="020B0604020202020204" pitchFamily="34" charset="0"/>
              </a:rPr>
              <a:t>This research was supported by Centers for Disease Control &amp; Prevention  (#</a:t>
            </a:r>
            <a:r>
              <a:rPr lang="en-US" sz="1400" dirty="0">
                <a:latin typeface="Arial" panose="020B0604020202020204" pitchFamily="34" charset="0"/>
                <a:cs typeface="Arial" panose="020B0604020202020204" pitchFamily="34" charset="0"/>
              </a:rPr>
              <a:t>1U01CE002841</a:t>
            </a:r>
            <a:r>
              <a:rPr lang="en-US" altLang="en-US" sz="1400" dirty="0">
                <a:latin typeface="Arial" panose="020B0604020202020204" pitchFamily="34" charset="0"/>
                <a:cs typeface="Arial" panose="020B0604020202020204" pitchFamily="34" charset="0"/>
              </a:rPr>
              <a:t>) to Dorothy Espelage (PI)</a:t>
            </a:r>
          </a:p>
        </p:txBody>
      </p:sp>
    </p:spTree>
    <p:extLst>
      <p:ext uri="{BB962C8B-B14F-4D97-AF65-F5344CB8AC3E}">
        <p14:creationId xmlns:p14="http://schemas.microsoft.com/office/powerpoint/2010/main" val="38990409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xmlns="" id="{A1674DC3-5891-5D48-B64B-84B3315BBC8C}"/>
              </a:ext>
            </a:extLst>
          </p:cNvPr>
          <p:cNvPicPr>
            <a:picLocks noChangeAspect="1"/>
          </p:cNvPicPr>
          <p:nvPr/>
        </p:nvPicPr>
        <p:blipFill rotWithShape="1">
          <a:blip r:embed="rId2"/>
          <a:srcRect r="31251" b="2"/>
          <a:stretch/>
        </p:blipFill>
        <p:spPr>
          <a:xfrm>
            <a:off x="5519461" y="3918855"/>
            <a:ext cx="3624539" cy="2939146"/>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2" name="Title 1">
            <a:extLst>
              <a:ext uri="{FF2B5EF4-FFF2-40B4-BE49-F238E27FC236}">
                <a16:creationId xmlns:a16="http://schemas.microsoft.com/office/drawing/2014/main" xmlns="" id="{911EC192-5ABB-9B47-BC50-CDC13F328C77}"/>
              </a:ext>
            </a:extLst>
          </p:cNvPr>
          <p:cNvSpPr>
            <a:spLocks noGrp="1"/>
          </p:cNvSpPr>
          <p:nvPr>
            <p:ph type="title"/>
          </p:nvPr>
        </p:nvSpPr>
        <p:spPr>
          <a:xfrm>
            <a:off x="210445" y="1373467"/>
            <a:ext cx="4790327" cy="994172"/>
          </a:xfrm>
        </p:spPr>
        <p:txBody>
          <a:bodyPr>
            <a:normAutofit/>
          </a:bodyPr>
          <a:lstStyle/>
          <a:p>
            <a:r>
              <a:rPr lang="en-US" dirty="0"/>
              <a:t>Sources of Strengths </a:t>
            </a:r>
          </a:p>
        </p:txBody>
      </p:sp>
      <p:sp>
        <p:nvSpPr>
          <p:cNvPr id="12" name="Content Placeholder 11">
            <a:extLst>
              <a:ext uri="{FF2B5EF4-FFF2-40B4-BE49-F238E27FC236}">
                <a16:creationId xmlns:a16="http://schemas.microsoft.com/office/drawing/2014/main" xmlns="" id="{B03DF091-E542-4AED-90F8-2CB97BCEDD71}"/>
              </a:ext>
            </a:extLst>
          </p:cNvPr>
          <p:cNvSpPr>
            <a:spLocks noGrp="1"/>
          </p:cNvSpPr>
          <p:nvPr>
            <p:ph idx="1"/>
          </p:nvPr>
        </p:nvSpPr>
        <p:spPr>
          <a:xfrm>
            <a:off x="694384" y="1959427"/>
            <a:ext cx="7570843" cy="2939146"/>
          </a:xfrm>
        </p:spPr>
        <p:txBody>
          <a:bodyPr anchor="t">
            <a:normAutofit/>
          </a:bodyPr>
          <a:lstStyle/>
          <a:p>
            <a:r>
              <a:rPr lang="en-US" sz="3600" dirty="0">
                <a:hlinkClick r:id="rId3"/>
              </a:rPr>
              <a:t>https://www.youtube.com/watch?v=RanDdvzHkjA</a:t>
            </a:r>
            <a:r>
              <a:rPr lang="en-US" sz="3600" dirty="0"/>
              <a:t> </a:t>
            </a:r>
          </a:p>
        </p:txBody>
      </p:sp>
    </p:spTree>
    <p:extLst>
      <p:ext uri="{BB962C8B-B14F-4D97-AF65-F5344CB8AC3E}">
        <p14:creationId xmlns:p14="http://schemas.microsoft.com/office/powerpoint/2010/main" val="355295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4FD8280-3655-0E43-8462-4C4C997D943F}"/>
              </a:ext>
            </a:extLst>
          </p:cNvPr>
          <p:cNvPicPr>
            <a:picLocks noChangeAspect="1"/>
          </p:cNvPicPr>
          <p:nvPr/>
        </p:nvPicPr>
        <p:blipFill rotWithShape="1">
          <a:blip r:embed="rId2"/>
          <a:srcRect l="561" r="12289" b="3"/>
          <a:stretch/>
        </p:blipFill>
        <p:spPr>
          <a:xfrm>
            <a:off x="4751229" y="-87818"/>
            <a:ext cx="4392771" cy="3364418"/>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10" name="Content Placeholder 4">
            <a:extLst>
              <a:ext uri="{FF2B5EF4-FFF2-40B4-BE49-F238E27FC236}">
                <a16:creationId xmlns:a16="http://schemas.microsoft.com/office/drawing/2014/main" xmlns="" id="{A1674DC3-5891-5D48-B64B-84B3315BBC8C}"/>
              </a:ext>
            </a:extLst>
          </p:cNvPr>
          <p:cNvPicPr>
            <a:picLocks noChangeAspect="1"/>
          </p:cNvPicPr>
          <p:nvPr/>
        </p:nvPicPr>
        <p:blipFill rotWithShape="1">
          <a:blip r:embed="rId3"/>
          <a:srcRect r="31251" b="2"/>
          <a:stretch/>
        </p:blipFill>
        <p:spPr>
          <a:xfrm>
            <a:off x="5519461" y="3918855"/>
            <a:ext cx="3624539" cy="2939146"/>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2" name="Title 1">
            <a:extLst>
              <a:ext uri="{FF2B5EF4-FFF2-40B4-BE49-F238E27FC236}">
                <a16:creationId xmlns:a16="http://schemas.microsoft.com/office/drawing/2014/main" xmlns="" id="{911EC192-5ABB-9B47-BC50-CDC13F328C77}"/>
              </a:ext>
            </a:extLst>
          </p:cNvPr>
          <p:cNvSpPr>
            <a:spLocks noGrp="1"/>
          </p:cNvSpPr>
          <p:nvPr>
            <p:ph type="title"/>
          </p:nvPr>
        </p:nvSpPr>
        <p:spPr>
          <a:xfrm>
            <a:off x="210445" y="1373467"/>
            <a:ext cx="4790327" cy="994172"/>
          </a:xfrm>
        </p:spPr>
        <p:txBody>
          <a:bodyPr>
            <a:normAutofit/>
          </a:bodyPr>
          <a:lstStyle/>
          <a:p>
            <a:r>
              <a:rPr lang="en-US" dirty="0"/>
              <a:t>Sources of Strengths </a:t>
            </a:r>
          </a:p>
        </p:txBody>
      </p:sp>
      <p:sp>
        <p:nvSpPr>
          <p:cNvPr id="12" name="Content Placeholder 11">
            <a:extLst>
              <a:ext uri="{FF2B5EF4-FFF2-40B4-BE49-F238E27FC236}">
                <a16:creationId xmlns:a16="http://schemas.microsoft.com/office/drawing/2014/main" xmlns="" id="{B03DF091-E542-4AED-90F8-2CB97BCEDD71}"/>
              </a:ext>
            </a:extLst>
          </p:cNvPr>
          <p:cNvSpPr>
            <a:spLocks noGrp="1"/>
          </p:cNvSpPr>
          <p:nvPr>
            <p:ph idx="1"/>
          </p:nvPr>
        </p:nvSpPr>
        <p:spPr>
          <a:xfrm>
            <a:off x="349999" y="381001"/>
            <a:ext cx="4650773" cy="5867400"/>
          </a:xfrm>
        </p:spPr>
        <p:txBody>
          <a:bodyPr anchor="t">
            <a:normAutofit/>
          </a:bodyPr>
          <a:lstStyle/>
          <a:p>
            <a:r>
              <a:rPr lang="en-US" sz="1800" dirty="0"/>
              <a:t>Sources of Strength employs a radically strength--based approach to prevention.      in schools – PEER LEADERS.</a:t>
            </a:r>
          </a:p>
          <a:p>
            <a:endParaRPr lang="en-US" sz="1800" dirty="0"/>
          </a:p>
          <a:p>
            <a:r>
              <a:rPr lang="en-US" sz="1800" dirty="0"/>
              <a:t>Sources of Strength focuses on developing protective factors, using a model that is innovative, interactive, and radically strength-based.</a:t>
            </a:r>
          </a:p>
          <a:p>
            <a:endParaRPr lang="en-US" sz="1800" dirty="0"/>
          </a:p>
          <a:p>
            <a:r>
              <a:rPr lang="en-US" sz="1800" dirty="0"/>
              <a:t>Using an active learning model, incorporating art, storytelling, small group sharing and games.</a:t>
            </a:r>
          </a:p>
          <a:p>
            <a:endParaRPr lang="en-US" sz="1500" dirty="0"/>
          </a:p>
          <a:p>
            <a:r>
              <a:rPr lang="en-US" sz="1800" dirty="0"/>
              <a:t>Sources of Strength explores the eight protective factors, depicted in the wheel of strength, to develop resilient individuals and communities. </a:t>
            </a:r>
            <a:endParaRPr lang="en-US" sz="1500" dirty="0"/>
          </a:p>
        </p:txBody>
      </p:sp>
    </p:spTree>
    <p:extLst>
      <p:ext uri="{BB962C8B-B14F-4D97-AF65-F5344CB8AC3E}">
        <p14:creationId xmlns:p14="http://schemas.microsoft.com/office/powerpoint/2010/main" val="18242944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7EA5F67-3191-DF45-80FC-4C507C616AE9}"/>
              </a:ext>
            </a:extLst>
          </p:cNvPr>
          <p:cNvPicPr>
            <a:picLocks noChangeAspect="1"/>
          </p:cNvPicPr>
          <p:nvPr/>
        </p:nvPicPr>
        <p:blipFill rotWithShape="1">
          <a:blip r:embed="rId2"/>
          <a:srcRect r="12850" b="3"/>
          <a:stretch/>
        </p:blipFill>
        <p:spPr>
          <a:xfrm>
            <a:off x="5023878" y="0"/>
            <a:ext cx="4120122" cy="3155597"/>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8" name="Picture 7">
            <a:extLst>
              <a:ext uri="{FF2B5EF4-FFF2-40B4-BE49-F238E27FC236}">
                <a16:creationId xmlns:a16="http://schemas.microsoft.com/office/drawing/2014/main" xmlns="" id="{C31B8770-8FE3-8C4F-B77B-E8BCBEB7ECEC}"/>
              </a:ext>
            </a:extLst>
          </p:cNvPr>
          <p:cNvPicPr>
            <a:picLocks noChangeAspect="1"/>
          </p:cNvPicPr>
          <p:nvPr/>
        </p:nvPicPr>
        <p:blipFill rotWithShape="1">
          <a:blip r:embed="rId3"/>
          <a:srcRect l="7219" r="10462" b="-5"/>
          <a:stretch/>
        </p:blipFill>
        <p:spPr>
          <a:xfrm>
            <a:off x="5562600" y="3962400"/>
            <a:ext cx="3624537" cy="2939144"/>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2" name="Title 1">
            <a:extLst>
              <a:ext uri="{FF2B5EF4-FFF2-40B4-BE49-F238E27FC236}">
                <a16:creationId xmlns:a16="http://schemas.microsoft.com/office/drawing/2014/main" xmlns="" id="{55CC45AB-5D5C-4F48-9D26-B4A36FE10E66}"/>
              </a:ext>
            </a:extLst>
          </p:cNvPr>
          <p:cNvSpPr>
            <a:spLocks noGrp="1"/>
          </p:cNvSpPr>
          <p:nvPr>
            <p:ph type="title"/>
          </p:nvPr>
        </p:nvSpPr>
        <p:spPr>
          <a:xfrm>
            <a:off x="233551" y="1151505"/>
            <a:ext cx="4790327" cy="994172"/>
          </a:xfrm>
        </p:spPr>
        <p:txBody>
          <a:bodyPr>
            <a:normAutofit/>
          </a:bodyPr>
          <a:lstStyle/>
          <a:p>
            <a:r>
              <a:rPr lang="en-US" dirty="0"/>
              <a:t>EVIDENCE-BASED</a:t>
            </a:r>
          </a:p>
        </p:txBody>
      </p:sp>
      <p:sp>
        <p:nvSpPr>
          <p:cNvPr id="3" name="Content Placeholder 2">
            <a:extLst>
              <a:ext uri="{FF2B5EF4-FFF2-40B4-BE49-F238E27FC236}">
                <a16:creationId xmlns:a16="http://schemas.microsoft.com/office/drawing/2014/main" xmlns="" id="{8DFB700D-6D8D-1646-8948-2BC65C85124D}"/>
              </a:ext>
            </a:extLst>
          </p:cNvPr>
          <p:cNvSpPr>
            <a:spLocks noGrp="1"/>
          </p:cNvSpPr>
          <p:nvPr>
            <p:ph idx="1"/>
          </p:nvPr>
        </p:nvSpPr>
        <p:spPr>
          <a:xfrm>
            <a:off x="233551" y="381000"/>
            <a:ext cx="5285912" cy="6096000"/>
          </a:xfrm>
        </p:spPr>
        <p:txBody>
          <a:bodyPr anchor="t">
            <a:normAutofit/>
          </a:bodyPr>
          <a:lstStyle/>
          <a:p>
            <a:pPr marL="0" indent="0"/>
            <a:r>
              <a:rPr lang="en-US" sz="2400" b="1" dirty="0"/>
              <a:t>Program outcomes have shown:</a:t>
            </a:r>
          </a:p>
          <a:p>
            <a:pPr marL="0" indent="0"/>
            <a:endParaRPr lang="en-US" sz="2000" dirty="0"/>
          </a:p>
          <a:p>
            <a:pPr>
              <a:buFont typeface="Arial" panose="020B0604020202020204" pitchFamily="34" charset="0"/>
              <a:buChar char="•"/>
            </a:pPr>
            <a:r>
              <a:rPr lang="en-US" sz="2000" dirty="0"/>
              <a:t>Increase in connectedness to adults </a:t>
            </a:r>
          </a:p>
          <a:p>
            <a:pPr>
              <a:buFont typeface="Arial" panose="020B0604020202020204" pitchFamily="34" charset="0"/>
              <a:buChar char="•"/>
            </a:pPr>
            <a:r>
              <a:rPr lang="en-US" sz="2000" dirty="0"/>
              <a:t>Increase in school engagement </a:t>
            </a:r>
          </a:p>
          <a:p>
            <a:pPr>
              <a:buFont typeface="Arial" panose="020B0604020202020204" pitchFamily="34" charset="0"/>
              <a:buChar char="•"/>
            </a:pPr>
            <a:r>
              <a:rPr lang="en-US" sz="2000" dirty="0"/>
              <a:t>Increase in likelihood to refer a suicidal friend to an adult </a:t>
            </a:r>
          </a:p>
          <a:p>
            <a:pPr>
              <a:buFont typeface="Arial" panose="020B0604020202020204" pitchFamily="34" charset="0"/>
              <a:buChar char="•"/>
            </a:pPr>
            <a:r>
              <a:rPr lang="en-US" sz="2000" dirty="0"/>
              <a:t>Increase in positive perceptions of adult support </a:t>
            </a:r>
          </a:p>
          <a:p>
            <a:pPr>
              <a:buFont typeface="Arial" panose="020B0604020202020204" pitchFamily="34" charset="0"/>
              <a:buChar char="•"/>
            </a:pPr>
            <a:r>
              <a:rPr lang="en-US" sz="2000" dirty="0"/>
              <a:t>Increased acceptability of seeking help </a:t>
            </a:r>
          </a:p>
          <a:p>
            <a:pPr>
              <a:buFont typeface="Arial" panose="020B0604020202020204" pitchFamily="34" charset="0"/>
              <a:buChar char="•"/>
            </a:pPr>
            <a:r>
              <a:rPr lang="en-US" sz="2000" dirty="0"/>
              <a:t>Largest increases amongst students with a history of suicidal ideation </a:t>
            </a:r>
          </a:p>
          <a:p>
            <a:endParaRPr lang="en-US" sz="1400" dirty="0"/>
          </a:p>
          <a:p>
            <a:endParaRPr lang="en-US" sz="1400" dirty="0"/>
          </a:p>
          <a:p>
            <a:endParaRPr lang="en-US" sz="1400" dirty="0"/>
          </a:p>
          <a:p>
            <a:endParaRPr lang="en-US" sz="1400" dirty="0"/>
          </a:p>
          <a:p>
            <a:r>
              <a:rPr lang="en-US" sz="1400" dirty="0"/>
              <a:t>Wyman,, P.. et al.. (2010). An outcome evaluation of the Sources of Strength suicide prevention program delivered by adolescent peer leaders in high schools.. American Journal of Public Health, Vol. 100: 1653--1661.</a:t>
            </a:r>
          </a:p>
          <a:p>
            <a:endParaRPr lang="en-US" sz="400" dirty="0"/>
          </a:p>
        </p:txBody>
      </p:sp>
    </p:spTree>
    <p:extLst>
      <p:ext uri="{BB962C8B-B14F-4D97-AF65-F5344CB8AC3E}">
        <p14:creationId xmlns:p14="http://schemas.microsoft.com/office/powerpoint/2010/main" val="9373033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A7B4A-F2C8-9B45-BC7E-CD508AEA07F7}"/>
              </a:ext>
            </a:extLst>
          </p:cNvPr>
          <p:cNvSpPr>
            <a:spLocks noGrp="1"/>
          </p:cNvSpPr>
          <p:nvPr>
            <p:ph type="title"/>
          </p:nvPr>
        </p:nvSpPr>
        <p:spPr/>
        <p:txBody>
          <a:bodyPr/>
          <a:lstStyle/>
          <a:p>
            <a:r>
              <a:rPr lang="en-US" dirty="0"/>
              <a:t>Trauma-Informed Approaches to Violence Prevention</a:t>
            </a:r>
          </a:p>
        </p:txBody>
      </p:sp>
      <p:pic>
        <p:nvPicPr>
          <p:cNvPr id="3" name="image10.png">
            <a:extLst>
              <a:ext uri="{FF2B5EF4-FFF2-40B4-BE49-F238E27FC236}">
                <a16:creationId xmlns:a16="http://schemas.microsoft.com/office/drawing/2014/main" xmlns="" id="{987DCD76-10EE-C84C-A825-CD32674E47D7}"/>
              </a:ext>
            </a:extLst>
          </p:cNvPr>
          <p:cNvPicPr/>
          <p:nvPr/>
        </p:nvPicPr>
        <p:blipFill>
          <a:blip r:embed="rId2"/>
          <a:srcRect/>
          <a:stretch>
            <a:fillRect/>
          </a:stretch>
        </p:blipFill>
        <p:spPr>
          <a:xfrm>
            <a:off x="304801" y="1609344"/>
            <a:ext cx="7848600" cy="4742688"/>
          </a:xfrm>
          <a:prstGeom prst="rect">
            <a:avLst/>
          </a:prstGeom>
          <a:ln/>
        </p:spPr>
      </p:pic>
    </p:spTree>
    <p:extLst>
      <p:ext uri="{BB962C8B-B14F-4D97-AF65-F5344CB8AC3E}">
        <p14:creationId xmlns:p14="http://schemas.microsoft.com/office/powerpoint/2010/main" val="6165614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Restorative Problem Solving</a:t>
            </a:r>
          </a:p>
        </p:txBody>
      </p:sp>
      <p:sp>
        <p:nvSpPr>
          <p:cNvPr id="3" name="Text Placeholder 2"/>
          <p:cNvSpPr>
            <a:spLocks noGrp="1"/>
          </p:cNvSpPr>
          <p:nvPr>
            <p:ph type="body" sz="quarter" idx="11"/>
          </p:nvPr>
        </p:nvSpPr>
        <p:spPr>
          <a:xfrm>
            <a:off x="304800" y="990600"/>
            <a:ext cx="7848600" cy="4648200"/>
          </a:xfrm>
        </p:spPr>
        <p:txBody>
          <a:bodyPr/>
          <a:lstStyle/>
          <a:p>
            <a:r>
              <a:rPr lang="en-US" dirty="0"/>
              <a:t>Although further research is needed, there are very promising findings endorsing the use of Restorative Problem Solving in our schools (</a:t>
            </a:r>
            <a:r>
              <a:rPr lang="en-US" dirty="0" err="1"/>
              <a:t>Fronius</a:t>
            </a:r>
            <a:r>
              <a:rPr lang="en-US" dirty="0"/>
              <a:t> et al., 2016).</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80" y="3131820"/>
            <a:ext cx="4464231" cy="2971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1125554"/>
      </p:ext>
    </p:extLst>
  </p:cSld>
  <p:clrMapOvr>
    <a:masterClrMapping/>
  </p:clrMapOvr>
</p:sld>
</file>

<file path=ppt/theme/theme1.xml><?xml version="1.0" encoding="utf-8"?>
<a:theme xmlns:a="http://schemas.openxmlformats.org/drawingml/2006/main" name="IFAS_Res_brand_PPT_temp">
  <a:themeElements>
    <a:clrScheme name="Custom 1">
      <a:dk1>
        <a:srgbClr val="000000"/>
      </a:dk1>
      <a:lt1>
        <a:srgbClr val="FFFFFF"/>
      </a:lt1>
      <a:dk2>
        <a:srgbClr val="646B86"/>
      </a:dk2>
      <a:lt2>
        <a:srgbClr val="C5D1D7"/>
      </a:lt2>
      <a:accent1>
        <a:srgbClr val="FF9800"/>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extLst>
    <a:ext uri="{05A4C25C-085E-4340-85A3-A5531E510DB2}">
      <thm15:themeFamily xmlns:thm15="http://schemas.microsoft.com/office/thememl/2012/main" xmlns="" name="Presentation1" id="{9C1A41A0-E39B-E64A-9774-13B354D48470}" vid="{97CDA903-7233-9E41-B27F-84F5CB056A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COE TEMPLATES</Template>
  <TotalTime>3233</TotalTime>
  <Words>10050</Words>
  <Application>Microsoft Macintosh PowerPoint</Application>
  <PresentationFormat>On-screen Show (4:3)</PresentationFormat>
  <Paragraphs>1475</Paragraphs>
  <Slides>102</Slides>
  <Notes>45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102</vt:i4>
      </vt:variant>
    </vt:vector>
  </HeadingPairs>
  <TitlesOfParts>
    <vt:vector size="105" baseType="lpstr">
      <vt:lpstr>IFAS_Res_brand_PPT_temp</vt:lpstr>
      <vt:lpstr>Excel.Chart.8</vt:lpstr>
      <vt:lpstr>Document</vt:lpstr>
      <vt:lpstr>Research-informed Bullying prevention: Social-emotional learning &amp; school climate improvement approaches</vt:lpstr>
      <vt:lpstr> Espelage Research Lab </vt:lpstr>
      <vt:lpstr>Funding Sources &amp; Disclaimer</vt:lpstr>
      <vt:lpstr>Espelage Mantra: With Awareness Comes Misperception </vt:lpstr>
      <vt:lpstr>PowerPoint Presentation</vt:lpstr>
      <vt:lpstr>Definition of Bullying (CDC; Gladden et al., 2014) </vt:lpstr>
      <vt:lpstr>Components Matter (Ybarra, Espelage, &amp; Mitchell, 2014; JAH)</vt:lpstr>
      <vt:lpstr>Bullying Prevalence</vt:lpstr>
      <vt:lpstr>Definition of Cyber-Bullying (Hinduja &amp; Patchin, 2009) </vt:lpstr>
      <vt:lpstr>Cyber-Bullying Prevalence</vt:lpstr>
      <vt:lpstr>   Transactional Associations  Between School-Based  Aggression/Bullying &amp; Cyberbullying  </vt:lpstr>
      <vt:lpstr>Method</vt:lpstr>
      <vt:lpstr>Bullying Perpetration &amp; Cyberbullying Perpetration</vt:lpstr>
      <vt:lpstr>Bullying Victimization and Cyberbullying Perpetration</vt:lpstr>
      <vt:lpstr>Theoretical Framework</vt:lpstr>
      <vt:lpstr>PowerPoint Presentation</vt:lpstr>
      <vt:lpstr>Bullying Perpetration &amp; Sexual Violence Perpetration Among Middle School Students: Gender-Based Bias Matters</vt:lpstr>
      <vt:lpstr>Percentages of Youth who Bully </vt:lpstr>
      <vt:lpstr>Percentages of Youth Who Engage in Homophobic Name-Calling</vt:lpstr>
      <vt:lpstr>Bullying – Homophobic Teasing Perpetration</vt:lpstr>
      <vt:lpstr>Take-Away Messages</vt:lpstr>
      <vt:lpstr>Longitudinal Results </vt:lpstr>
      <vt:lpstr>Take-Away Messages</vt:lpstr>
      <vt:lpstr>Multi-Mediation Effect</vt:lpstr>
      <vt:lpstr>Additional moderators</vt:lpstr>
      <vt:lpstr>Discussion </vt:lpstr>
      <vt:lpstr>Developmental model of bullying, sexual harassment and dating violence </vt:lpstr>
      <vt:lpstr>Implications for Prevention</vt:lpstr>
      <vt:lpstr>Social-Ecological Perspective </vt:lpstr>
      <vt:lpstr>Individual Correlates of Bullying Involvement</vt:lpstr>
      <vt:lpstr>Affective-Cognitive Empathy &amp; Bullying Behavior</vt:lpstr>
      <vt:lpstr>Attitudes Supportive of Bullying and Bullying Perpetration</vt:lpstr>
      <vt:lpstr>PowerPoint Presentation</vt:lpstr>
      <vt:lpstr>Meta-Analytic Study</vt:lpstr>
      <vt:lpstr>Social Network Studies: Peers Matter</vt:lpstr>
      <vt:lpstr>Bystander Interventions (Polanin, Espelage, &amp; Pigott, 2011)</vt:lpstr>
      <vt:lpstr>Bystander Interventions (Polanin, Espelage, &amp; Pigott, 2011)</vt:lpstr>
      <vt:lpstr>Family &amp; School Risk Factors</vt:lpstr>
      <vt:lpstr>Latent Class = Sibling, Family, &amp; Peer Aggression</vt:lpstr>
      <vt:lpstr>Parental Monitoring &amp; Bullying</vt:lpstr>
      <vt:lpstr>Parental Monitoring &amp; Bullying</vt:lpstr>
      <vt:lpstr>Parental/Family Components in Bully Prevention Programs – Meta-Analysis</vt:lpstr>
      <vt:lpstr>Parental/Family Components in Bully Prevention Programs – Meta-Analysis</vt:lpstr>
      <vt:lpstr>Family X School Belonging Interaction (Merrin, Espelage, &amp; Hong, 2016)</vt:lpstr>
      <vt:lpstr>Family X Risky School Interaction </vt:lpstr>
      <vt:lpstr>Developmental Lens</vt:lpstr>
      <vt:lpstr>PowerPoint Presentation</vt:lpstr>
      <vt:lpstr>Teacher/Staff Perceptions of School Culture:  Links to Student Reports of Bullying, Victimization, Aggression, &amp; Willingness to Intervene </vt:lpstr>
      <vt:lpstr>School Culture Matters</vt:lpstr>
      <vt:lpstr>School Environment Scale</vt:lpstr>
      <vt:lpstr>Final Multi-level Model</vt:lpstr>
      <vt:lpstr>Final Multi-level Model</vt:lpstr>
      <vt:lpstr>Final Multi-level Model</vt:lpstr>
      <vt:lpstr>Final Multi-level Model</vt:lpstr>
      <vt:lpstr>Teacher/Staff perceptions of school culture:   Links To Student Reports Of Gender-based Bullying </vt:lpstr>
      <vt:lpstr>What about  Homophobic Name-calling?</vt:lpstr>
      <vt:lpstr>Meta-Analysis of Bully Prevention Programs  Ttofi &amp; Farrington, 2011  Journal of Experimental Criminology</vt:lpstr>
      <vt:lpstr>Meta-Analysis of Bully Prevention Programs  Ttofi &amp; Farrington, 2011  Journal of Experimental Criminology</vt:lpstr>
      <vt:lpstr>Bullying Prevention – Pushing The Field Forward</vt:lpstr>
      <vt:lpstr>Social-Emotional Learning</vt:lpstr>
      <vt:lpstr>Social-Emotional Learning (SEL)</vt:lpstr>
      <vt:lpstr>Taylor et al. (2017) Meta-analysis</vt:lpstr>
      <vt:lpstr>Social Emotional Learning and Future Health</vt:lpstr>
      <vt:lpstr>Impact of SEL programs for early childhood populations</vt:lpstr>
      <vt:lpstr>MULTI-SITE EVALUATION OF SECOND STEP:   STUDENT SUCCESS THROUGH PREVENTION  (SECOND STEP – SSTP)   IN PREVENTING AGGRESSION, BULLYING, &amp; SEXUAL VIOLENCE  </vt:lpstr>
      <vt:lpstr>PowerPoint Presentation</vt:lpstr>
      <vt:lpstr>Major Study Objective</vt:lpstr>
      <vt:lpstr>Study Timeline</vt:lpstr>
      <vt:lpstr>Results – Middle School </vt:lpstr>
      <vt:lpstr>Results – High School Effects </vt:lpstr>
      <vt:lpstr>Students with Disabilities –  Bully Perpetration  (Espelage, Rose, &amp; Polanin, 2015; 2016)</vt:lpstr>
      <vt:lpstr>Cyberbullying Prevention  &amp;  Intervention Efforts </vt:lpstr>
      <vt:lpstr>Cyberbullying Prevention Programs</vt:lpstr>
      <vt:lpstr>Cyberbullying Prevention Programs</vt:lpstr>
      <vt:lpstr>Cyberbullying Prevention Programs</vt:lpstr>
      <vt:lpstr>Cyberbullying Prevention Programs</vt:lpstr>
      <vt:lpstr>Conclusions</vt:lpstr>
      <vt:lpstr>Leveraging technology &amp; engaging youth to Prevent bullying, Violence, &amp; Promote school violence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Instructional Video for Students: How to use Advocatr</vt:lpstr>
      <vt:lpstr>Information for students:  Did You Know…?</vt:lpstr>
      <vt:lpstr>Student-led safety campaign</vt:lpstr>
      <vt:lpstr>The Advocatr app</vt:lpstr>
      <vt:lpstr>Study Design Cont.</vt:lpstr>
      <vt:lpstr>Implications</vt:lpstr>
      <vt:lpstr>PowerPoint Presentation</vt:lpstr>
      <vt:lpstr>The Impact of Sources of Strength, a Primary Prevention Youth Suicide Program, on Sexual Violence Perpetration among Colorado High School Students  </vt:lpstr>
      <vt:lpstr>Sources of Strengths </vt:lpstr>
      <vt:lpstr>Sources of Strengths </vt:lpstr>
      <vt:lpstr>EVIDENCE-BASED</vt:lpstr>
      <vt:lpstr>Trauma-Informed Approaches to Violence Prevention</vt:lpstr>
      <vt:lpstr>Restorative Problem Solving</vt:lpstr>
      <vt:lpstr>Enhancing School Safety Officers’ Effectiveness through Online Professional Development training   </vt:lpstr>
      <vt:lpstr>School Resource Officers (SROs) = Police Officers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espalage</dc:creator>
  <cp:lastModifiedBy>Brie Kishel</cp:lastModifiedBy>
  <cp:revision>121</cp:revision>
  <dcterms:created xsi:type="dcterms:W3CDTF">2014-02-07T10:35:42Z</dcterms:created>
  <dcterms:modified xsi:type="dcterms:W3CDTF">2019-10-24T00:41:54Z</dcterms:modified>
</cp:coreProperties>
</file>