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1" r:id="rId1"/>
  </p:sldMasterIdLst>
  <p:notesMasterIdLst>
    <p:notesMasterId r:id="rId20"/>
  </p:notesMasterIdLst>
  <p:handoutMasterIdLst>
    <p:handoutMasterId r:id="rId21"/>
  </p:handoutMasterIdLst>
  <p:sldIdLst>
    <p:sldId id="291" r:id="rId2"/>
    <p:sldId id="349" r:id="rId3"/>
    <p:sldId id="312" r:id="rId4"/>
    <p:sldId id="350" r:id="rId5"/>
    <p:sldId id="361" r:id="rId6"/>
    <p:sldId id="360" r:id="rId7"/>
    <p:sldId id="363" r:id="rId8"/>
    <p:sldId id="330" r:id="rId9"/>
    <p:sldId id="353" r:id="rId10"/>
    <p:sldId id="364" r:id="rId11"/>
    <p:sldId id="355" r:id="rId12"/>
    <p:sldId id="356" r:id="rId13"/>
    <p:sldId id="352" r:id="rId14"/>
    <p:sldId id="357" r:id="rId15"/>
    <p:sldId id="362" r:id="rId16"/>
    <p:sldId id="358" r:id="rId17"/>
    <p:sldId id="359" r:id="rId18"/>
    <p:sldId id="311" r:id="rId19"/>
  </p:sldIdLst>
  <p:sldSz cx="12192000" cy="6858000"/>
  <p:notesSz cx="7053263" cy="93091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383"/>
    <a:srgbClr val="666666"/>
    <a:srgbClr val="005BBB"/>
    <a:srgbClr val="4DC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89081" autoAdjust="0"/>
  </p:normalViewPr>
  <p:slideViewPr>
    <p:cSldViewPr snapToGrid="0" snapToObjects="1">
      <p:cViewPr varScale="1">
        <p:scale>
          <a:sx n="116" d="100"/>
          <a:sy n="116" d="100"/>
        </p:scale>
        <p:origin x="776" y="184"/>
      </p:cViewPr>
      <p:guideLst/>
    </p:cSldViewPr>
  </p:slideViewPr>
  <p:outlineViewPr>
    <p:cViewPr>
      <p:scale>
        <a:sx n="33" d="100"/>
        <a:sy n="33" d="100"/>
      </p:scale>
      <p:origin x="0" y="-1621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92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56414" cy="467072"/>
          </a:xfrm>
          <a:prstGeom prst="rect">
            <a:avLst/>
          </a:prstGeom>
        </p:spPr>
        <p:txBody>
          <a:bodyPr vert="horz" lIns="93483" tIns="46742" rIns="93483" bIns="46742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8" y="2"/>
            <a:ext cx="3056414" cy="467072"/>
          </a:xfrm>
          <a:prstGeom prst="rect">
            <a:avLst/>
          </a:prstGeom>
        </p:spPr>
        <p:txBody>
          <a:bodyPr vert="horz" lIns="93483" tIns="46742" rIns="93483" bIns="46742" rtlCol="0"/>
          <a:lstStyle>
            <a:lvl1pPr algn="r">
              <a:defRPr sz="1200"/>
            </a:lvl1pPr>
          </a:lstStyle>
          <a:p>
            <a:fld id="{631D33A1-6D17-2C4C-B4C2-C83DB37352CC}" type="datetimeFigureOut">
              <a:rPr lang="en-US" smtClean="0">
                <a:latin typeface="Arial" charset="0"/>
              </a:rPr>
              <a:t>10/10/18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1"/>
            <a:ext cx="3056414" cy="467071"/>
          </a:xfrm>
          <a:prstGeom prst="rect">
            <a:avLst/>
          </a:prstGeom>
        </p:spPr>
        <p:txBody>
          <a:bodyPr vert="horz" lIns="93483" tIns="46742" rIns="93483" bIns="46742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8" y="8842031"/>
            <a:ext cx="3056414" cy="467071"/>
          </a:xfrm>
          <a:prstGeom prst="rect">
            <a:avLst/>
          </a:prstGeom>
        </p:spPr>
        <p:txBody>
          <a:bodyPr vert="horz" lIns="93483" tIns="46742" rIns="93483" bIns="46742" rtlCol="0" anchor="b"/>
          <a:lstStyle>
            <a:lvl1pPr algn="r">
              <a:defRPr sz="1200"/>
            </a:lvl1pPr>
          </a:lstStyle>
          <a:p>
            <a:fld id="{EB59171E-5108-1245-8B63-E8B205C9AF87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42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56414" cy="467072"/>
          </a:xfrm>
          <a:prstGeom prst="rect">
            <a:avLst/>
          </a:prstGeom>
        </p:spPr>
        <p:txBody>
          <a:bodyPr vert="horz" lIns="93483" tIns="46742" rIns="93483" bIns="46742" rtlCol="0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8" y="2"/>
            <a:ext cx="3056414" cy="467072"/>
          </a:xfrm>
          <a:prstGeom prst="rect">
            <a:avLst/>
          </a:prstGeom>
        </p:spPr>
        <p:txBody>
          <a:bodyPr vert="horz" lIns="93483" tIns="46742" rIns="93483" bIns="46742" rtlCol="0"/>
          <a:lstStyle>
            <a:lvl1pPr algn="r">
              <a:defRPr sz="1200">
                <a:latin typeface="Arial" charset="0"/>
              </a:defRPr>
            </a:lvl1pPr>
          </a:lstStyle>
          <a:p>
            <a:fld id="{5B96CA4F-2197-CC40-B4FC-798A937A9DC6}" type="datetimeFigureOut">
              <a:rPr lang="en-US" smtClean="0"/>
              <a:pPr/>
              <a:t>10/10/18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63638"/>
            <a:ext cx="5583237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83" tIns="46742" rIns="93483" bIns="4674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5"/>
            <a:ext cx="5642610" cy="3665458"/>
          </a:xfrm>
          <a:prstGeom prst="rect">
            <a:avLst/>
          </a:prstGeom>
        </p:spPr>
        <p:txBody>
          <a:bodyPr vert="horz" lIns="93483" tIns="46742" rIns="93483" bIns="4674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1"/>
            <a:ext cx="3056414" cy="467071"/>
          </a:xfrm>
          <a:prstGeom prst="rect">
            <a:avLst/>
          </a:prstGeom>
        </p:spPr>
        <p:txBody>
          <a:bodyPr vert="horz" lIns="93483" tIns="46742" rIns="93483" bIns="46742" rtlCol="0" anchor="b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8" y="8842031"/>
            <a:ext cx="3056414" cy="467071"/>
          </a:xfrm>
          <a:prstGeom prst="rect">
            <a:avLst/>
          </a:prstGeom>
        </p:spPr>
        <p:txBody>
          <a:bodyPr vert="horz" lIns="93483" tIns="46742" rIns="93483" bIns="46742" rtlCol="0" anchor="b"/>
          <a:lstStyle>
            <a:lvl1pPr algn="r">
              <a:defRPr sz="1200">
                <a:latin typeface="Arial" charset="0"/>
              </a:defRPr>
            </a:lvl1pPr>
          </a:lstStyle>
          <a:p>
            <a:fld id="{02322656-8894-1544-92AA-01B3CF5E61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5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20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1733">
              <a:defRPr/>
            </a:pPr>
            <a:r>
              <a:rPr lang="en-US" baseline="0" dirty="0"/>
              <a:t>CANDRA</a:t>
            </a:r>
          </a:p>
          <a:p>
            <a:pPr defTabSz="1211733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769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39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GREG &amp; 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857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(Open to audience</a:t>
            </a:r>
            <a:r>
              <a:rPr lang="en-US" baseline="0" dirty="0"/>
              <a:t> questions if they come up)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8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406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505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61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025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ANNA</a:t>
            </a:r>
          </a:p>
          <a:p>
            <a:endParaRPr lang="en-US" dirty="0"/>
          </a:p>
          <a:p>
            <a:r>
              <a:rPr lang="en-US" dirty="0"/>
              <a:t>Q&amp;A - 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98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3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ANNA</a:t>
            </a:r>
          </a:p>
          <a:p>
            <a:endParaRPr lang="en-US" dirty="0"/>
          </a:p>
          <a:p>
            <a:r>
              <a:rPr lang="en-US" dirty="0"/>
              <a:t>The majority of children born in the U.S. are non-White</a:t>
            </a:r>
            <a:r>
              <a:rPr lang="en-US" baseline="0" dirty="0"/>
              <a:t> (US Census Bureau, 2012)</a:t>
            </a:r>
          </a:p>
          <a:p>
            <a:endParaRPr lang="en-US" baseline="0" dirty="0"/>
          </a:p>
          <a:p>
            <a:r>
              <a:rPr lang="en-US" baseline="0" dirty="0"/>
              <a:t>Diverse communities are defined as areas where non-white residents represent 20-60 percent of the 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41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ANNA</a:t>
            </a:r>
          </a:p>
          <a:p>
            <a:endParaRPr lang="en-US" dirty="0"/>
          </a:p>
          <a:p>
            <a:r>
              <a:rPr lang="en-US" dirty="0"/>
              <a:t>Social identity group: group</a:t>
            </a:r>
            <a:r>
              <a:rPr lang="en-US" baseline="0" dirty="0"/>
              <a:t> affiliation based on common status or history in society resulting from social constructed group affiliation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489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CANDRA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459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CANDRA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483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CANDRA</a:t>
            </a:r>
          </a:p>
          <a:p>
            <a:endParaRPr lang="en-US" dirty="0"/>
          </a:p>
          <a:p>
            <a:r>
              <a:rPr lang="en-US" dirty="0"/>
              <a:t>Handouts: Comparing Debate, Discussion,</a:t>
            </a:r>
            <a:r>
              <a:rPr lang="en-US" baseline="0" dirty="0"/>
              <a:t> and Dialogue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44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GREG &amp; 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015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GREG &amp; SUE</a:t>
            </a:r>
          </a:p>
          <a:p>
            <a:endParaRPr lang="en-US" dirty="0"/>
          </a:p>
          <a:p>
            <a:r>
              <a:rPr lang="en-US" dirty="0"/>
              <a:t>Goal of Summit: To introduce students</a:t>
            </a:r>
            <a:r>
              <a:rPr lang="en-US" baseline="0" dirty="0"/>
              <a:t> to fundamental terms and concepts, begin to explore their own and others’ social identities, create community and belonging and motivate for social action</a:t>
            </a:r>
          </a:p>
          <a:p>
            <a:endParaRPr lang="en-US" baseline="0" dirty="0"/>
          </a:p>
          <a:p>
            <a:r>
              <a:rPr lang="en-US" baseline="0" dirty="0"/>
              <a:t>Explain 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286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88952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6" y="5084683"/>
            <a:ext cx="7478709" cy="106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7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47" y="1792"/>
            <a:ext cx="6572363" cy="9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8" y="2189263"/>
            <a:ext cx="6402832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689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029200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vitae dolor </a:t>
            </a:r>
            <a:r>
              <a:rPr lang="en-US" dirty="0" err="1"/>
              <a:t>euismod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In </a:t>
            </a:r>
            <a:r>
              <a:rPr lang="en-US" dirty="0" err="1"/>
              <a:t>ornare</a:t>
            </a:r>
            <a:r>
              <a:rPr lang="en-US" dirty="0"/>
              <a:t> convallis </a:t>
            </a:r>
            <a:r>
              <a:rPr lang="en-US" dirty="0" err="1"/>
              <a:t>velit</a:t>
            </a:r>
            <a:r>
              <a:rPr lang="en-US" dirty="0"/>
              <a:t> vitae cursus. Integer </a:t>
            </a:r>
            <a:r>
              <a:rPr lang="en-US" dirty="0" err="1"/>
              <a:t>egestas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mi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185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8557757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457200" marR="0" indent="-40640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2000" b="0" i="0" spc="-50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 err="1"/>
              <a:t>Quisque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in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</a:t>
            </a:r>
          </a:p>
          <a:p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justo</a:t>
            </a:r>
            <a:r>
              <a:rPr lang="en-US" dirty="0"/>
              <a:t> et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ac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  <a:p>
            <a:r>
              <a:rPr lang="en-US" dirty="0" err="1"/>
              <a:t>Duis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  <a:p>
            <a:r>
              <a:rPr lang="en-US" dirty="0"/>
              <a:t>Justo et neque odio facilisis turpis </a:t>
            </a:r>
            <a:r>
              <a:rPr lang="en-US" dirty="0" err="1"/>
              <a:t>sodales</a:t>
            </a:r>
            <a:r>
              <a:rPr lang="en-US" dirty="0"/>
              <a:t> placerat.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4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66928" y="2185416"/>
            <a:ext cx="9678987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Clr>
                <a:srgbClr val="005BBB"/>
              </a:buClr>
              <a:buFontTx/>
              <a:buNone/>
              <a:defRPr sz="1700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736600" indent="-279400">
              <a:lnSpc>
                <a:spcPts val="2300"/>
              </a:lnSpc>
              <a:buClr>
                <a:srgbClr val="005BBB"/>
              </a:buClr>
              <a:buFont typeface="Arial" charset="0"/>
              <a:buChar char="•"/>
              <a:tabLst/>
              <a:defRPr sz="200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1143000" algn="l"/>
              </a:tabLst>
              <a:defRPr sz="200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 text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 </a:t>
            </a:r>
          </a:p>
          <a:p>
            <a:pPr lvl="2"/>
            <a:r>
              <a:rPr lang="en-US" dirty="0"/>
              <a:t>Third level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941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098566" y="930275"/>
            <a:ext cx="7093434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804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14631" y="934720"/>
            <a:ext cx="7077369" cy="30646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5114631" y="3998296"/>
            <a:ext cx="360252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701089" y="3998296"/>
            <a:ext cx="349091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727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927100"/>
            <a:ext cx="12192000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784519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8638" y="0"/>
            <a:ext cx="11696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2400" dirty="0">
                <a:latin typeface="Arial" charset="0"/>
              </a:rPr>
              <a:t>‘-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045778" y="1023929"/>
            <a:ext cx="8557756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48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2045778" y="2555888"/>
            <a:ext cx="8557756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1" cy="6857999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66928" y="2320111"/>
            <a:ext cx="10515600" cy="381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1045952" y="6221885"/>
            <a:ext cx="725424" cy="5345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600" b="1" smtClean="0"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6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47" y="1792"/>
            <a:ext cx="6572363" cy="9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3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4" r:id="rId2"/>
    <p:sldLayoutId id="2147483895" r:id="rId3"/>
    <p:sldLayoutId id="2147483897" r:id="rId4"/>
    <p:sldLayoutId id="2147483907" r:id="rId5"/>
    <p:sldLayoutId id="2147483898" r:id="rId6"/>
    <p:sldLayoutId id="2147483900" r:id="rId7"/>
    <p:sldLayoutId id="2147483906" r:id="rId8"/>
    <p:sldLayoutId id="2147483902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rgbClr val="828383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rgbClr val="828383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LucidaGrande" charset="0"/>
        <a:buChar char="-"/>
        <a:defRPr sz="1800" kern="1200" baseline="0">
          <a:solidFill>
            <a:srgbClr val="828383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80">
          <p15:clr>
            <a:srgbClr val="F26B43"/>
          </p15:clr>
        </p15:guide>
        <p15:guide id="2" pos="416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7392">
          <p15:clr>
            <a:srgbClr val="F26B43"/>
          </p15:clr>
        </p15:guide>
        <p15:guide id="5" pos="288">
          <p15:clr>
            <a:srgbClr val="F26B43"/>
          </p15:clr>
        </p15:guide>
        <p15:guide id="6" pos="4464">
          <p15:clr>
            <a:srgbClr val="F26B43"/>
          </p15:clr>
        </p15:guide>
        <p15:guide id="7" pos="4704">
          <p15:clr>
            <a:srgbClr val="F26B43"/>
          </p15:clr>
        </p15:guide>
        <p15:guide id="8" pos="4512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45985" y="1675398"/>
            <a:ext cx="7257946" cy="1650381"/>
          </a:xfrm>
        </p:spPr>
        <p:txBody>
          <a:bodyPr/>
          <a:lstStyle/>
          <a:p>
            <a:r>
              <a:rPr lang="en-US" i="1" dirty="0"/>
              <a:t>Engaging High School Youth in Racial/Ethnic Development and Intergroup Communication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45985" y="457201"/>
            <a:ext cx="7257946" cy="1218197"/>
          </a:xfrm>
        </p:spPr>
        <p:txBody>
          <a:bodyPr>
            <a:normAutofit/>
          </a:bodyPr>
          <a:lstStyle/>
          <a:p>
            <a:r>
              <a:rPr lang="en-US" sz="4800" cap="none" dirty="0"/>
              <a:t>Challenge2Change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545985" y="3784600"/>
            <a:ext cx="5192663" cy="1425996"/>
          </a:xfrm>
          <a:prstGeom prst="rect">
            <a:avLst/>
          </a:prstGeom>
        </p:spPr>
        <p:txBody>
          <a:bodyPr vert="horz" lIns="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BBB"/>
              </a:buClr>
              <a:buFont typeface="Arial" panose="020B0604020202020204" pitchFamily="34" charset="0"/>
              <a:buNone/>
              <a:defRPr sz="2800" b="0" i="0" kern="12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LucidaGrande" charset="0"/>
              <a:buChar char="-"/>
              <a:defRPr sz="1800" kern="1200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Annahita Ball, PhD, MSW</a:t>
            </a:r>
          </a:p>
          <a:p>
            <a:r>
              <a:rPr lang="en-US" dirty="0"/>
              <a:t>Gregory Pigeon, MS, </a:t>
            </a:r>
            <a:r>
              <a:rPr lang="en-US" dirty="0" err="1"/>
              <a:t>MSEd</a:t>
            </a:r>
            <a:endParaRPr lang="en-US" dirty="0"/>
          </a:p>
          <a:p>
            <a:r>
              <a:rPr lang="en-US" dirty="0"/>
              <a:t>Susan Paul-Saladino, </a:t>
            </a:r>
            <a:r>
              <a:rPr lang="en-US" dirty="0" err="1"/>
              <a:t>MSEd</a:t>
            </a:r>
            <a:endParaRPr lang="en-US" dirty="0"/>
          </a:p>
          <a:p>
            <a:r>
              <a:rPr lang="en-US" dirty="0"/>
              <a:t>Candra Skrzypek, LMSW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22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Sessions: Dialogues &amp; Deeper Dives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697961"/>
              </p:ext>
            </p:extLst>
          </p:nvPr>
        </p:nvGraphicFramePr>
        <p:xfrm>
          <a:off x="693682" y="2585544"/>
          <a:ext cx="10391386" cy="29656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95693">
                  <a:extLst>
                    <a:ext uri="{9D8B030D-6E8A-4147-A177-3AD203B41FA5}">
                      <a16:colId xmlns:a16="http://schemas.microsoft.com/office/drawing/2014/main" val="165105570"/>
                    </a:ext>
                  </a:extLst>
                </a:gridCol>
                <a:gridCol w="5195693">
                  <a:extLst>
                    <a:ext uri="{9D8B030D-6E8A-4147-A177-3AD203B41FA5}">
                      <a16:colId xmlns:a16="http://schemas.microsoft.com/office/drawing/2014/main" val="3234321748"/>
                    </a:ext>
                  </a:extLst>
                </a:gridCol>
              </a:tblGrid>
              <a:tr h="417040"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14537"/>
                  </a:ext>
                </a:extLst>
              </a:tr>
              <a:tr h="719822">
                <a:tc>
                  <a:txBody>
                    <a:bodyPr/>
                    <a:lstStyle/>
                    <a:p>
                      <a:r>
                        <a:rPr lang="en-US" dirty="0"/>
                        <a:t>Frozen Yogurt vs. Ice Cream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Understand</a:t>
                      </a:r>
                      <a:r>
                        <a:rPr lang="en-US" baseline="0" dirty="0"/>
                        <a:t> the differences between dialogues, discussions, and debates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2947"/>
                  </a:ext>
                </a:extLst>
              </a:tr>
              <a:tr h="719822">
                <a:tc>
                  <a:txBody>
                    <a:bodyPr/>
                    <a:lstStyle/>
                    <a:p>
                      <a:r>
                        <a:rPr lang="en-US" dirty="0"/>
                        <a:t>Comfort Zone, Learning</a:t>
                      </a:r>
                      <a:r>
                        <a:rPr lang="en-US" baseline="0" dirty="0"/>
                        <a:t> Edge, Danger Zone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Identify one’s own comfort zones,</a:t>
                      </a:r>
                      <a:r>
                        <a:rPr lang="en-US" baseline="0" dirty="0"/>
                        <a:t> learning edges, and danger zones to build self-awareness and begin the growth process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552370"/>
                  </a:ext>
                </a:extLst>
              </a:tr>
              <a:tr h="417040">
                <a:tc>
                  <a:txBody>
                    <a:bodyPr/>
                    <a:lstStyle/>
                    <a:p>
                      <a:r>
                        <a:rPr lang="en-US" dirty="0"/>
                        <a:t>Social Identity Wheel &amp; Partner</a:t>
                      </a:r>
                      <a:r>
                        <a:rPr lang="en-US" baseline="0" dirty="0"/>
                        <a:t> Share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Understand one’s own and others’ social identities; reflect on the ways</a:t>
                      </a:r>
                      <a:r>
                        <a:rPr lang="en-US" baseline="0" dirty="0"/>
                        <a:t> in which we are socialized to understand social identities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095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453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69467" y="2189263"/>
            <a:ext cx="4759277" cy="37904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1-credit and 3-credit courses: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Dialogue Facilitation Skills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Immersive Field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MSW competencies: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Knowledge and awareness of one’s own and others’ social identities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Small group facilitation skills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UB Social Work Pre-Service Training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106" y="2324605"/>
            <a:ext cx="6361386" cy="365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53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69468" y="2445536"/>
            <a:ext cx="6402832" cy="379048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Faculty meeting push-in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Topic: </a:t>
            </a:r>
            <a:r>
              <a:rPr lang="en-US" sz="2400" dirty="0" err="1">
                <a:solidFill>
                  <a:schemeClr val="tx1"/>
                </a:solidFill>
              </a:rPr>
              <a:t>Microaggressions</a:t>
            </a: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Small Group Activity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Student-Facilitated Discussion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Development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165" y="1731596"/>
            <a:ext cx="626745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80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69468" y="2189263"/>
            <a:ext cx="10515600" cy="3790483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Students need a forum and safe space with adult guidance.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Adults have to be prepared to lead.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Partnerships are critical. Students need to have skills and norms before entering challenging and courageous conversations.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We have to follow up. Students need a forum and infrastructure to carry this work beyond the initial summits.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and Best Practices (Q&amp;A)</a:t>
            </a:r>
          </a:p>
        </p:txBody>
      </p:sp>
    </p:spTree>
    <p:extLst>
      <p:ext uri="{BB962C8B-B14F-4D97-AF65-F5344CB8AC3E}">
        <p14:creationId xmlns:p14="http://schemas.microsoft.com/office/powerpoint/2010/main" val="2622542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838502" y="2365768"/>
            <a:ext cx="8246565" cy="3790483"/>
          </a:xfrm>
        </p:spPr>
        <p:txBody>
          <a:bodyPr/>
          <a:lstStyle/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US" sz="4000" dirty="0"/>
              <a:t>Dialogue Immersion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US" sz="4000" dirty="0"/>
              <a:t>Moving toward Social Action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US" sz="4000" dirty="0"/>
              <a:t>Program Evaluation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641144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69468" y="2189263"/>
            <a:ext cx="10701044" cy="379048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3 credit course: MSW students facilitate sustained dialogues </a:t>
            </a:r>
          </a:p>
          <a:p>
            <a:pPr marL="233363"/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(7 weeks)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Incorporate the last two stages of dialogues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Exploring conflict and multiple perspectives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Moving from dialogue to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Build MSW students’ understanding of IGD pedagogy and enhance practice skills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Dialogue Immersion</a:t>
            </a:r>
          </a:p>
        </p:txBody>
      </p:sp>
    </p:spTree>
    <p:extLst>
      <p:ext uri="{BB962C8B-B14F-4D97-AF65-F5344CB8AC3E}">
        <p14:creationId xmlns:p14="http://schemas.microsoft.com/office/powerpoint/2010/main" val="2851921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69468" y="2189263"/>
            <a:ext cx="5216477" cy="37904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Shifting to “hot” issues and then social 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Student-driven action plans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Facilitated by MSW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Leverage existing resources and infrastructure in the schools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Clubs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Social Media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Partnerships with other groups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Action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633240" y="3045864"/>
            <a:ext cx="4794628" cy="3170099"/>
            <a:chOff x="6290441" y="4601408"/>
            <a:chExt cx="4794628" cy="3170099"/>
          </a:xfrm>
        </p:grpSpPr>
        <p:sp>
          <p:nvSpPr>
            <p:cNvPr id="6" name="TextBox 5"/>
            <p:cNvSpPr txBox="1"/>
            <p:nvPr/>
          </p:nvSpPr>
          <p:spPr>
            <a:xfrm>
              <a:off x="6290441" y="4601408"/>
              <a:ext cx="4794628" cy="31700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Community Forums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Fundraisers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Power Analysis and Mapping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School Board Presentation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Social Awareness Events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Op-Eds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Parades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Spirit (“Issue”) Days</a:t>
              </a:r>
            </a:p>
            <a:p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6460516" y="4692515"/>
              <a:ext cx="172724" cy="2901222"/>
            </a:xfrm>
            <a:custGeom>
              <a:avLst/>
              <a:gdLst>
                <a:gd name="connsiteX0" fmla="*/ 336499 w 376733"/>
                <a:gd name="connsiteY0" fmla="*/ 0 h 1645920"/>
                <a:gd name="connsiteX1" fmla="*/ 0 w 376733"/>
                <a:gd name="connsiteY1" fmla="*/ 0 h 1645920"/>
                <a:gd name="connsiteX2" fmla="*/ 0 w 376733"/>
                <a:gd name="connsiteY2" fmla="*/ 1645920 h 1645920"/>
                <a:gd name="connsiteX3" fmla="*/ 376733 w 376733"/>
                <a:gd name="connsiteY3" fmla="*/ 1645920 h 1645920"/>
                <a:gd name="connsiteX4" fmla="*/ 376733 w 376733"/>
                <a:gd name="connsiteY4" fmla="*/ 1572768 h 1645920"/>
                <a:gd name="connsiteX5" fmla="*/ 65837 w 376733"/>
                <a:gd name="connsiteY5" fmla="*/ 1572768 h 1645920"/>
                <a:gd name="connsiteX6" fmla="*/ 65837 w 376733"/>
                <a:gd name="connsiteY6" fmla="*/ 58521 h 1645920"/>
                <a:gd name="connsiteX7" fmla="*/ 336499 w 376733"/>
                <a:gd name="connsiteY7" fmla="*/ 58521 h 1645920"/>
                <a:gd name="connsiteX8" fmla="*/ 336499 w 376733"/>
                <a:gd name="connsiteY8" fmla="*/ 0 h 1645920"/>
                <a:gd name="connsiteX0" fmla="*/ 336499 w 376733"/>
                <a:gd name="connsiteY0" fmla="*/ 0 h 1645920"/>
                <a:gd name="connsiteX1" fmla="*/ 0 w 376733"/>
                <a:gd name="connsiteY1" fmla="*/ 0 h 1645920"/>
                <a:gd name="connsiteX2" fmla="*/ 0 w 376733"/>
                <a:gd name="connsiteY2" fmla="*/ 1645920 h 1645920"/>
                <a:gd name="connsiteX3" fmla="*/ 376733 w 376733"/>
                <a:gd name="connsiteY3" fmla="*/ 1645920 h 1645920"/>
                <a:gd name="connsiteX4" fmla="*/ 376733 w 376733"/>
                <a:gd name="connsiteY4" fmla="*/ 1591056 h 1645920"/>
                <a:gd name="connsiteX5" fmla="*/ 65837 w 376733"/>
                <a:gd name="connsiteY5" fmla="*/ 1572768 h 1645920"/>
                <a:gd name="connsiteX6" fmla="*/ 65837 w 376733"/>
                <a:gd name="connsiteY6" fmla="*/ 58521 h 1645920"/>
                <a:gd name="connsiteX7" fmla="*/ 336499 w 376733"/>
                <a:gd name="connsiteY7" fmla="*/ 58521 h 1645920"/>
                <a:gd name="connsiteX8" fmla="*/ 336499 w 376733"/>
                <a:gd name="connsiteY8" fmla="*/ 0 h 1645920"/>
                <a:gd name="connsiteX0" fmla="*/ 336499 w 376733"/>
                <a:gd name="connsiteY0" fmla="*/ 0 h 1645920"/>
                <a:gd name="connsiteX1" fmla="*/ 0 w 376733"/>
                <a:gd name="connsiteY1" fmla="*/ 0 h 1645920"/>
                <a:gd name="connsiteX2" fmla="*/ 0 w 376733"/>
                <a:gd name="connsiteY2" fmla="*/ 1645920 h 1645920"/>
                <a:gd name="connsiteX3" fmla="*/ 376733 w 376733"/>
                <a:gd name="connsiteY3" fmla="*/ 1645920 h 1645920"/>
                <a:gd name="connsiteX4" fmla="*/ 376733 w 376733"/>
                <a:gd name="connsiteY4" fmla="*/ 1591056 h 1645920"/>
                <a:gd name="connsiteX5" fmla="*/ 65837 w 376733"/>
                <a:gd name="connsiteY5" fmla="*/ 1594713 h 1645920"/>
                <a:gd name="connsiteX6" fmla="*/ 65837 w 376733"/>
                <a:gd name="connsiteY6" fmla="*/ 58521 h 1645920"/>
                <a:gd name="connsiteX7" fmla="*/ 336499 w 376733"/>
                <a:gd name="connsiteY7" fmla="*/ 58521 h 1645920"/>
                <a:gd name="connsiteX8" fmla="*/ 336499 w 376733"/>
                <a:gd name="connsiteY8" fmla="*/ 0 h 1645920"/>
                <a:gd name="connsiteX0" fmla="*/ 336499 w 376733"/>
                <a:gd name="connsiteY0" fmla="*/ 0 h 1645920"/>
                <a:gd name="connsiteX1" fmla="*/ 0 w 376733"/>
                <a:gd name="connsiteY1" fmla="*/ 0 h 1645920"/>
                <a:gd name="connsiteX2" fmla="*/ 0 w 376733"/>
                <a:gd name="connsiteY2" fmla="*/ 1645920 h 1645920"/>
                <a:gd name="connsiteX3" fmla="*/ 376733 w 376733"/>
                <a:gd name="connsiteY3" fmla="*/ 1645920 h 1645920"/>
                <a:gd name="connsiteX4" fmla="*/ 376733 w 376733"/>
                <a:gd name="connsiteY4" fmla="*/ 1591056 h 1645920"/>
                <a:gd name="connsiteX5" fmla="*/ 65837 w 376733"/>
                <a:gd name="connsiteY5" fmla="*/ 1587397 h 1645920"/>
                <a:gd name="connsiteX6" fmla="*/ 65837 w 376733"/>
                <a:gd name="connsiteY6" fmla="*/ 58521 h 1645920"/>
                <a:gd name="connsiteX7" fmla="*/ 336499 w 376733"/>
                <a:gd name="connsiteY7" fmla="*/ 58521 h 1645920"/>
                <a:gd name="connsiteX8" fmla="*/ 336499 w 376733"/>
                <a:gd name="connsiteY8" fmla="*/ 0 h 1645920"/>
                <a:gd name="connsiteX0" fmla="*/ 336499 w 376733"/>
                <a:gd name="connsiteY0" fmla="*/ 0 h 1645920"/>
                <a:gd name="connsiteX1" fmla="*/ 0 w 376733"/>
                <a:gd name="connsiteY1" fmla="*/ 0 h 1645920"/>
                <a:gd name="connsiteX2" fmla="*/ 0 w 376733"/>
                <a:gd name="connsiteY2" fmla="*/ 1645920 h 1645920"/>
                <a:gd name="connsiteX3" fmla="*/ 376733 w 376733"/>
                <a:gd name="connsiteY3" fmla="*/ 1645920 h 1645920"/>
                <a:gd name="connsiteX4" fmla="*/ 376733 w 376733"/>
                <a:gd name="connsiteY4" fmla="*/ 1591056 h 1645920"/>
                <a:gd name="connsiteX5" fmla="*/ 65837 w 376733"/>
                <a:gd name="connsiteY5" fmla="*/ 1591055 h 1645920"/>
                <a:gd name="connsiteX6" fmla="*/ 65837 w 376733"/>
                <a:gd name="connsiteY6" fmla="*/ 58521 h 1645920"/>
                <a:gd name="connsiteX7" fmla="*/ 336499 w 376733"/>
                <a:gd name="connsiteY7" fmla="*/ 58521 h 1645920"/>
                <a:gd name="connsiteX8" fmla="*/ 336499 w 376733"/>
                <a:gd name="connsiteY8" fmla="*/ 0 h 1645920"/>
                <a:gd name="connsiteX0" fmla="*/ 336499 w 376733"/>
                <a:gd name="connsiteY0" fmla="*/ 0 h 1645920"/>
                <a:gd name="connsiteX1" fmla="*/ 0 w 376733"/>
                <a:gd name="connsiteY1" fmla="*/ 0 h 1645920"/>
                <a:gd name="connsiteX2" fmla="*/ 0 w 376733"/>
                <a:gd name="connsiteY2" fmla="*/ 1645920 h 1645920"/>
                <a:gd name="connsiteX3" fmla="*/ 376733 w 376733"/>
                <a:gd name="connsiteY3" fmla="*/ 1645920 h 1645920"/>
                <a:gd name="connsiteX4" fmla="*/ 376733 w 376733"/>
                <a:gd name="connsiteY4" fmla="*/ 1591056 h 1645920"/>
                <a:gd name="connsiteX5" fmla="*/ 71154 w 376733"/>
                <a:gd name="connsiteY5" fmla="*/ 1564474 h 1645920"/>
                <a:gd name="connsiteX6" fmla="*/ 65837 w 376733"/>
                <a:gd name="connsiteY6" fmla="*/ 58521 h 1645920"/>
                <a:gd name="connsiteX7" fmla="*/ 336499 w 376733"/>
                <a:gd name="connsiteY7" fmla="*/ 58521 h 1645920"/>
                <a:gd name="connsiteX8" fmla="*/ 336499 w 376733"/>
                <a:gd name="connsiteY8" fmla="*/ 0 h 1645920"/>
                <a:gd name="connsiteX0" fmla="*/ 336499 w 387365"/>
                <a:gd name="connsiteY0" fmla="*/ 0 h 1645920"/>
                <a:gd name="connsiteX1" fmla="*/ 0 w 387365"/>
                <a:gd name="connsiteY1" fmla="*/ 0 h 1645920"/>
                <a:gd name="connsiteX2" fmla="*/ 0 w 387365"/>
                <a:gd name="connsiteY2" fmla="*/ 1645920 h 1645920"/>
                <a:gd name="connsiteX3" fmla="*/ 376733 w 387365"/>
                <a:gd name="connsiteY3" fmla="*/ 1645920 h 1645920"/>
                <a:gd name="connsiteX4" fmla="*/ 387365 w 387365"/>
                <a:gd name="connsiteY4" fmla="*/ 1564475 h 1645920"/>
                <a:gd name="connsiteX5" fmla="*/ 71154 w 387365"/>
                <a:gd name="connsiteY5" fmla="*/ 1564474 h 1645920"/>
                <a:gd name="connsiteX6" fmla="*/ 65837 w 387365"/>
                <a:gd name="connsiteY6" fmla="*/ 58521 h 1645920"/>
                <a:gd name="connsiteX7" fmla="*/ 336499 w 387365"/>
                <a:gd name="connsiteY7" fmla="*/ 58521 h 1645920"/>
                <a:gd name="connsiteX8" fmla="*/ 336499 w 387365"/>
                <a:gd name="connsiteY8" fmla="*/ 0 h 1645920"/>
                <a:gd name="connsiteX0" fmla="*/ 336499 w 405611"/>
                <a:gd name="connsiteY0" fmla="*/ 0 h 1645920"/>
                <a:gd name="connsiteX1" fmla="*/ 0 w 405611"/>
                <a:gd name="connsiteY1" fmla="*/ 0 h 1645920"/>
                <a:gd name="connsiteX2" fmla="*/ 0 w 405611"/>
                <a:gd name="connsiteY2" fmla="*/ 1645920 h 1645920"/>
                <a:gd name="connsiteX3" fmla="*/ 376733 w 405611"/>
                <a:gd name="connsiteY3" fmla="*/ 1645920 h 1645920"/>
                <a:gd name="connsiteX4" fmla="*/ 387365 w 405611"/>
                <a:gd name="connsiteY4" fmla="*/ 1564475 h 1645920"/>
                <a:gd name="connsiteX5" fmla="*/ 71154 w 405611"/>
                <a:gd name="connsiteY5" fmla="*/ 1564474 h 1645920"/>
                <a:gd name="connsiteX6" fmla="*/ 65837 w 405611"/>
                <a:gd name="connsiteY6" fmla="*/ 58521 h 1645920"/>
                <a:gd name="connsiteX7" fmla="*/ 405611 w 405611"/>
                <a:gd name="connsiteY7" fmla="*/ 63838 h 1645920"/>
                <a:gd name="connsiteX8" fmla="*/ 336499 w 405611"/>
                <a:gd name="connsiteY8" fmla="*/ 0 h 1645920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376733 w 405611"/>
                <a:gd name="connsiteY3" fmla="*/ 1651236 h 1651236"/>
                <a:gd name="connsiteX4" fmla="*/ 387365 w 405611"/>
                <a:gd name="connsiteY4" fmla="*/ 1569791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403314 w 405611"/>
                <a:gd name="connsiteY3" fmla="*/ 1651236 h 1651236"/>
                <a:gd name="connsiteX4" fmla="*/ 387365 w 405611"/>
                <a:gd name="connsiteY4" fmla="*/ 1569791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387439 w 405611"/>
                <a:gd name="connsiteY3" fmla="*/ 1644886 h 1651236"/>
                <a:gd name="connsiteX4" fmla="*/ 387365 w 405611"/>
                <a:gd name="connsiteY4" fmla="*/ 1569791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387439 w 405611"/>
                <a:gd name="connsiteY3" fmla="*/ 1644886 h 1651236"/>
                <a:gd name="connsiteX4" fmla="*/ 371490 w 405611"/>
                <a:gd name="connsiteY4" fmla="*/ 1566616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387439 w 405611"/>
                <a:gd name="connsiteY3" fmla="*/ 1644886 h 1651236"/>
                <a:gd name="connsiteX4" fmla="*/ 393715 w 405611"/>
                <a:gd name="connsiteY4" fmla="*/ 1566616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387439 w 405611"/>
                <a:gd name="connsiteY3" fmla="*/ 1644886 h 1651236"/>
                <a:gd name="connsiteX4" fmla="*/ 393715 w 405611"/>
                <a:gd name="connsiteY4" fmla="*/ 1566616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387439 w 405611"/>
                <a:gd name="connsiteY3" fmla="*/ 1644886 h 1651236"/>
                <a:gd name="connsiteX4" fmla="*/ 393715 w 405611"/>
                <a:gd name="connsiteY4" fmla="*/ 1566616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387439 w 405611"/>
                <a:gd name="connsiteY3" fmla="*/ 1644886 h 1651236"/>
                <a:gd name="connsiteX4" fmla="*/ 387365 w 405611"/>
                <a:gd name="connsiteY4" fmla="*/ 1566616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44886"/>
                <a:gd name="connsiteX1" fmla="*/ 0 w 405611"/>
                <a:gd name="connsiteY1" fmla="*/ 5316 h 1644886"/>
                <a:gd name="connsiteX2" fmla="*/ 0 w 405611"/>
                <a:gd name="connsiteY2" fmla="*/ 1644886 h 1644886"/>
                <a:gd name="connsiteX3" fmla="*/ 387439 w 405611"/>
                <a:gd name="connsiteY3" fmla="*/ 1644886 h 1644886"/>
                <a:gd name="connsiteX4" fmla="*/ 387365 w 405611"/>
                <a:gd name="connsiteY4" fmla="*/ 1566616 h 1644886"/>
                <a:gd name="connsiteX5" fmla="*/ 71154 w 405611"/>
                <a:gd name="connsiteY5" fmla="*/ 1569790 h 1644886"/>
                <a:gd name="connsiteX6" fmla="*/ 65837 w 405611"/>
                <a:gd name="connsiteY6" fmla="*/ 63837 h 1644886"/>
                <a:gd name="connsiteX7" fmla="*/ 405611 w 405611"/>
                <a:gd name="connsiteY7" fmla="*/ 69154 h 1644886"/>
                <a:gd name="connsiteX8" fmla="*/ 400294 w 405611"/>
                <a:gd name="connsiteY8" fmla="*/ 0 h 1644886"/>
                <a:gd name="connsiteX0" fmla="*/ 400294 w 400294"/>
                <a:gd name="connsiteY0" fmla="*/ 0 h 1644886"/>
                <a:gd name="connsiteX1" fmla="*/ 0 w 400294"/>
                <a:gd name="connsiteY1" fmla="*/ 5316 h 1644886"/>
                <a:gd name="connsiteX2" fmla="*/ 0 w 400294"/>
                <a:gd name="connsiteY2" fmla="*/ 1644886 h 1644886"/>
                <a:gd name="connsiteX3" fmla="*/ 387439 w 400294"/>
                <a:gd name="connsiteY3" fmla="*/ 1644886 h 1644886"/>
                <a:gd name="connsiteX4" fmla="*/ 387365 w 400294"/>
                <a:gd name="connsiteY4" fmla="*/ 1566616 h 1644886"/>
                <a:gd name="connsiteX5" fmla="*/ 71154 w 400294"/>
                <a:gd name="connsiteY5" fmla="*/ 1569790 h 1644886"/>
                <a:gd name="connsiteX6" fmla="*/ 65837 w 400294"/>
                <a:gd name="connsiteY6" fmla="*/ 63837 h 1644886"/>
                <a:gd name="connsiteX7" fmla="*/ 386561 w 400294"/>
                <a:gd name="connsiteY7" fmla="*/ 78679 h 1644886"/>
                <a:gd name="connsiteX8" fmla="*/ 400294 w 400294"/>
                <a:gd name="connsiteY8" fmla="*/ 0 h 1644886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60662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414236"/>
                <a:gd name="connsiteY0" fmla="*/ 0 h 1641711"/>
                <a:gd name="connsiteX1" fmla="*/ 0 w 414236"/>
                <a:gd name="connsiteY1" fmla="*/ 2141 h 1641711"/>
                <a:gd name="connsiteX2" fmla="*/ 0 w 414236"/>
                <a:gd name="connsiteY2" fmla="*/ 1641711 h 1641711"/>
                <a:gd name="connsiteX3" fmla="*/ 387439 w 414236"/>
                <a:gd name="connsiteY3" fmla="*/ 1641711 h 1641711"/>
                <a:gd name="connsiteX4" fmla="*/ 379172 w 414236"/>
                <a:gd name="connsiteY4" fmla="*/ 1600163 h 1641711"/>
                <a:gd name="connsiteX5" fmla="*/ 387365 w 414236"/>
                <a:gd name="connsiteY5" fmla="*/ 1563441 h 1641711"/>
                <a:gd name="connsiteX6" fmla="*/ 71154 w 414236"/>
                <a:gd name="connsiteY6" fmla="*/ 1566615 h 1641711"/>
                <a:gd name="connsiteX7" fmla="*/ 65837 w 414236"/>
                <a:gd name="connsiteY7" fmla="*/ 76537 h 1641711"/>
                <a:gd name="connsiteX8" fmla="*/ 386561 w 414236"/>
                <a:gd name="connsiteY8" fmla="*/ 75504 h 1641711"/>
                <a:gd name="connsiteX9" fmla="*/ 384419 w 414236"/>
                <a:gd name="connsiteY9" fmla="*/ 0 h 1641711"/>
                <a:gd name="connsiteX0" fmla="*/ 384419 w 431494"/>
                <a:gd name="connsiteY0" fmla="*/ 0 h 1641711"/>
                <a:gd name="connsiteX1" fmla="*/ 0 w 431494"/>
                <a:gd name="connsiteY1" fmla="*/ 2141 h 1641711"/>
                <a:gd name="connsiteX2" fmla="*/ 0 w 431494"/>
                <a:gd name="connsiteY2" fmla="*/ 1641711 h 1641711"/>
                <a:gd name="connsiteX3" fmla="*/ 387439 w 431494"/>
                <a:gd name="connsiteY3" fmla="*/ 1641711 h 1641711"/>
                <a:gd name="connsiteX4" fmla="*/ 387365 w 431494"/>
                <a:gd name="connsiteY4" fmla="*/ 1563441 h 1641711"/>
                <a:gd name="connsiteX5" fmla="*/ 71154 w 431494"/>
                <a:gd name="connsiteY5" fmla="*/ 1566615 h 1641711"/>
                <a:gd name="connsiteX6" fmla="*/ 65837 w 431494"/>
                <a:gd name="connsiteY6" fmla="*/ 76537 h 1641711"/>
                <a:gd name="connsiteX7" fmla="*/ 386561 w 431494"/>
                <a:gd name="connsiteY7" fmla="*/ 75504 h 1641711"/>
                <a:gd name="connsiteX8" fmla="*/ 384419 w 431494"/>
                <a:gd name="connsiteY8" fmla="*/ 0 h 1641711"/>
                <a:gd name="connsiteX0" fmla="*/ 384419 w 409039"/>
                <a:gd name="connsiteY0" fmla="*/ 0 h 1642067"/>
                <a:gd name="connsiteX1" fmla="*/ 0 w 409039"/>
                <a:gd name="connsiteY1" fmla="*/ 2141 h 1642067"/>
                <a:gd name="connsiteX2" fmla="*/ 0 w 409039"/>
                <a:gd name="connsiteY2" fmla="*/ 1641711 h 1642067"/>
                <a:gd name="connsiteX3" fmla="*/ 387439 w 409039"/>
                <a:gd name="connsiteY3" fmla="*/ 1641711 h 1642067"/>
                <a:gd name="connsiteX4" fmla="*/ 387365 w 409039"/>
                <a:gd name="connsiteY4" fmla="*/ 1563441 h 1642067"/>
                <a:gd name="connsiteX5" fmla="*/ 71154 w 409039"/>
                <a:gd name="connsiteY5" fmla="*/ 1566615 h 1642067"/>
                <a:gd name="connsiteX6" fmla="*/ 65837 w 409039"/>
                <a:gd name="connsiteY6" fmla="*/ 76537 h 1642067"/>
                <a:gd name="connsiteX7" fmla="*/ 386561 w 409039"/>
                <a:gd name="connsiteY7" fmla="*/ 75504 h 1642067"/>
                <a:gd name="connsiteX8" fmla="*/ 384419 w 409039"/>
                <a:gd name="connsiteY8" fmla="*/ 0 h 1642067"/>
                <a:gd name="connsiteX0" fmla="*/ 384419 w 410804"/>
                <a:gd name="connsiteY0" fmla="*/ 0 h 1641711"/>
                <a:gd name="connsiteX1" fmla="*/ 0 w 410804"/>
                <a:gd name="connsiteY1" fmla="*/ 2141 h 1641711"/>
                <a:gd name="connsiteX2" fmla="*/ 0 w 410804"/>
                <a:gd name="connsiteY2" fmla="*/ 1641711 h 1641711"/>
                <a:gd name="connsiteX3" fmla="*/ 387439 w 410804"/>
                <a:gd name="connsiteY3" fmla="*/ 1641711 h 1641711"/>
                <a:gd name="connsiteX4" fmla="*/ 387365 w 410804"/>
                <a:gd name="connsiteY4" fmla="*/ 1563441 h 1641711"/>
                <a:gd name="connsiteX5" fmla="*/ 71154 w 410804"/>
                <a:gd name="connsiteY5" fmla="*/ 1566615 h 1641711"/>
                <a:gd name="connsiteX6" fmla="*/ 65837 w 410804"/>
                <a:gd name="connsiteY6" fmla="*/ 76537 h 1641711"/>
                <a:gd name="connsiteX7" fmla="*/ 386561 w 410804"/>
                <a:gd name="connsiteY7" fmla="*/ 75504 h 1641711"/>
                <a:gd name="connsiteX8" fmla="*/ 384419 w 410804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400294 w 400294"/>
                <a:gd name="connsiteY0" fmla="*/ 0 h 1644886"/>
                <a:gd name="connsiteX1" fmla="*/ 0 w 400294"/>
                <a:gd name="connsiteY1" fmla="*/ 5316 h 1644886"/>
                <a:gd name="connsiteX2" fmla="*/ 0 w 400294"/>
                <a:gd name="connsiteY2" fmla="*/ 1644886 h 1644886"/>
                <a:gd name="connsiteX3" fmla="*/ 387439 w 400294"/>
                <a:gd name="connsiteY3" fmla="*/ 1644886 h 1644886"/>
                <a:gd name="connsiteX4" fmla="*/ 387365 w 400294"/>
                <a:gd name="connsiteY4" fmla="*/ 1566616 h 1644886"/>
                <a:gd name="connsiteX5" fmla="*/ 71154 w 400294"/>
                <a:gd name="connsiteY5" fmla="*/ 1569790 h 1644886"/>
                <a:gd name="connsiteX6" fmla="*/ 65837 w 400294"/>
                <a:gd name="connsiteY6" fmla="*/ 79712 h 1644886"/>
                <a:gd name="connsiteX7" fmla="*/ 386561 w 400294"/>
                <a:gd name="connsiteY7" fmla="*/ 78679 h 1644886"/>
                <a:gd name="connsiteX8" fmla="*/ 400294 w 400294"/>
                <a:gd name="connsiteY8" fmla="*/ 0 h 1644886"/>
                <a:gd name="connsiteX0" fmla="*/ 37806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7806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439" h="1641711">
                  <a:moveTo>
                    <a:pt x="384419" y="0"/>
                  </a:moveTo>
                  <a:lnTo>
                    <a:pt x="0" y="2141"/>
                  </a:lnTo>
                  <a:lnTo>
                    <a:pt x="0" y="1641711"/>
                  </a:lnTo>
                  <a:lnTo>
                    <a:pt x="387439" y="1641711"/>
                  </a:lnTo>
                  <a:cubicBezTo>
                    <a:pt x="387414" y="1615621"/>
                    <a:pt x="387390" y="1589531"/>
                    <a:pt x="387365" y="1563441"/>
                  </a:cubicBezTo>
                  <a:lnTo>
                    <a:pt x="71154" y="1566615"/>
                  </a:lnTo>
                  <a:cubicBezTo>
                    <a:pt x="68495" y="821576"/>
                    <a:pt x="68495" y="821576"/>
                    <a:pt x="65837" y="76537"/>
                  </a:cubicBezTo>
                  <a:lnTo>
                    <a:pt x="386561" y="75504"/>
                  </a:lnTo>
                  <a:lnTo>
                    <a:pt x="384419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 rot="10800000">
              <a:off x="10744197" y="4732909"/>
              <a:ext cx="173423" cy="2860828"/>
            </a:xfrm>
            <a:custGeom>
              <a:avLst/>
              <a:gdLst>
                <a:gd name="connsiteX0" fmla="*/ 336499 w 376733"/>
                <a:gd name="connsiteY0" fmla="*/ 0 h 1645920"/>
                <a:gd name="connsiteX1" fmla="*/ 0 w 376733"/>
                <a:gd name="connsiteY1" fmla="*/ 0 h 1645920"/>
                <a:gd name="connsiteX2" fmla="*/ 0 w 376733"/>
                <a:gd name="connsiteY2" fmla="*/ 1645920 h 1645920"/>
                <a:gd name="connsiteX3" fmla="*/ 376733 w 376733"/>
                <a:gd name="connsiteY3" fmla="*/ 1645920 h 1645920"/>
                <a:gd name="connsiteX4" fmla="*/ 376733 w 376733"/>
                <a:gd name="connsiteY4" fmla="*/ 1572768 h 1645920"/>
                <a:gd name="connsiteX5" fmla="*/ 65837 w 376733"/>
                <a:gd name="connsiteY5" fmla="*/ 1572768 h 1645920"/>
                <a:gd name="connsiteX6" fmla="*/ 65837 w 376733"/>
                <a:gd name="connsiteY6" fmla="*/ 58521 h 1645920"/>
                <a:gd name="connsiteX7" fmla="*/ 336499 w 376733"/>
                <a:gd name="connsiteY7" fmla="*/ 58521 h 1645920"/>
                <a:gd name="connsiteX8" fmla="*/ 336499 w 376733"/>
                <a:gd name="connsiteY8" fmla="*/ 0 h 1645920"/>
                <a:gd name="connsiteX0" fmla="*/ 336499 w 376733"/>
                <a:gd name="connsiteY0" fmla="*/ 0 h 1645920"/>
                <a:gd name="connsiteX1" fmla="*/ 0 w 376733"/>
                <a:gd name="connsiteY1" fmla="*/ 0 h 1645920"/>
                <a:gd name="connsiteX2" fmla="*/ 0 w 376733"/>
                <a:gd name="connsiteY2" fmla="*/ 1645920 h 1645920"/>
                <a:gd name="connsiteX3" fmla="*/ 376733 w 376733"/>
                <a:gd name="connsiteY3" fmla="*/ 1645920 h 1645920"/>
                <a:gd name="connsiteX4" fmla="*/ 376733 w 376733"/>
                <a:gd name="connsiteY4" fmla="*/ 1591056 h 1645920"/>
                <a:gd name="connsiteX5" fmla="*/ 65837 w 376733"/>
                <a:gd name="connsiteY5" fmla="*/ 1572768 h 1645920"/>
                <a:gd name="connsiteX6" fmla="*/ 65837 w 376733"/>
                <a:gd name="connsiteY6" fmla="*/ 58521 h 1645920"/>
                <a:gd name="connsiteX7" fmla="*/ 336499 w 376733"/>
                <a:gd name="connsiteY7" fmla="*/ 58521 h 1645920"/>
                <a:gd name="connsiteX8" fmla="*/ 336499 w 376733"/>
                <a:gd name="connsiteY8" fmla="*/ 0 h 1645920"/>
                <a:gd name="connsiteX0" fmla="*/ 336499 w 376733"/>
                <a:gd name="connsiteY0" fmla="*/ 0 h 1645920"/>
                <a:gd name="connsiteX1" fmla="*/ 0 w 376733"/>
                <a:gd name="connsiteY1" fmla="*/ 0 h 1645920"/>
                <a:gd name="connsiteX2" fmla="*/ 0 w 376733"/>
                <a:gd name="connsiteY2" fmla="*/ 1645920 h 1645920"/>
                <a:gd name="connsiteX3" fmla="*/ 376733 w 376733"/>
                <a:gd name="connsiteY3" fmla="*/ 1645920 h 1645920"/>
                <a:gd name="connsiteX4" fmla="*/ 376733 w 376733"/>
                <a:gd name="connsiteY4" fmla="*/ 1591056 h 1645920"/>
                <a:gd name="connsiteX5" fmla="*/ 65837 w 376733"/>
                <a:gd name="connsiteY5" fmla="*/ 1594713 h 1645920"/>
                <a:gd name="connsiteX6" fmla="*/ 65837 w 376733"/>
                <a:gd name="connsiteY6" fmla="*/ 58521 h 1645920"/>
                <a:gd name="connsiteX7" fmla="*/ 336499 w 376733"/>
                <a:gd name="connsiteY7" fmla="*/ 58521 h 1645920"/>
                <a:gd name="connsiteX8" fmla="*/ 336499 w 376733"/>
                <a:gd name="connsiteY8" fmla="*/ 0 h 1645920"/>
                <a:gd name="connsiteX0" fmla="*/ 336499 w 376733"/>
                <a:gd name="connsiteY0" fmla="*/ 0 h 1645920"/>
                <a:gd name="connsiteX1" fmla="*/ 0 w 376733"/>
                <a:gd name="connsiteY1" fmla="*/ 0 h 1645920"/>
                <a:gd name="connsiteX2" fmla="*/ 0 w 376733"/>
                <a:gd name="connsiteY2" fmla="*/ 1645920 h 1645920"/>
                <a:gd name="connsiteX3" fmla="*/ 376733 w 376733"/>
                <a:gd name="connsiteY3" fmla="*/ 1645920 h 1645920"/>
                <a:gd name="connsiteX4" fmla="*/ 376733 w 376733"/>
                <a:gd name="connsiteY4" fmla="*/ 1591056 h 1645920"/>
                <a:gd name="connsiteX5" fmla="*/ 65837 w 376733"/>
                <a:gd name="connsiteY5" fmla="*/ 1587397 h 1645920"/>
                <a:gd name="connsiteX6" fmla="*/ 65837 w 376733"/>
                <a:gd name="connsiteY6" fmla="*/ 58521 h 1645920"/>
                <a:gd name="connsiteX7" fmla="*/ 336499 w 376733"/>
                <a:gd name="connsiteY7" fmla="*/ 58521 h 1645920"/>
                <a:gd name="connsiteX8" fmla="*/ 336499 w 376733"/>
                <a:gd name="connsiteY8" fmla="*/ 0 h 1645920"/>
                <a:gd name="connsiteX0" fmla="*/ 336499 w 376733"/>
                <a:gd name="connsiteY0" fmla="*/ 0 h 1645920"/>
                <a:gd name="connsiteX1" fmla="*/ 0 w 376733"/>
                <a:gd name="connsiteY1" fmla="*/ 0 h 1645920"/>
                <a:gd name="connsiteX2" fmla="*/ 0 w 376733"/>
                <a:gd name="connsiteY2" fmla="*/ 1645920 h 1645920"/>
                <a:gd name="connsiteX3" fmla="*/ 376733 w 376733"/>
                <a:gd name="connsiteY3" fmla="*/ 1645920 h 1645920"/>
                <a:gd name="connsiteX4" fmla="*/ 376733 w 376733"/>
                <a:gd name="connsiteY4" fmla="*/ 1591056 h 1645920"/>
                <a:gd name="connsiteX5" fmla="*/ 65837 w 376733"/>
                <a:gd name="connsiteY5" fmla="*/ 1591055 h 1645920"/>
                <a:gd name="connsiteX6" fmla="*/ 65837 w 376733"/>
                <a:gd name="connsiteY6" fmla="*/ 58521 h 1645920"/>
                <a:gd name="connsiteX7" fmla="*/ 336499 w 376733"/>
                <a:gd name="connsiteY7" fmla="*/ 58521 h 1645920"/>
                <a:gd name="connsiteX8" fmla="*/ 336499 w 376733"/>
                <a:gd name="connsiteY8" fmla="*/ 0 h 1645920"/>
                <a:gd name="connsiteX0" fmla="*/ 336499 w 376733"/>
                <a:gd name="connsiteY0" fmla="*/ 0 h 1645920"/>
                <a:gd name="connsiteX1" fmla="*/ 0 w 376733"/>
                <a:gd name="connsiteY1" fmla="*/ 0 h 1645920"/>
                <a:gd name="connsiteX2" fmla="*/ 0 w 376733"/>
                <a:gd name="connsiteY2" fmla="*/ 1645920 h 1645920"/>
                <a:gd name="connsiteX3" fmla="*/ 376733 w 376733"/>
                <a:gd name="connsiteY3" fmla="*/ 1645920 h 1645920"/>
                <a:gd name="connsiteX4" fmla="*/ 376733 w 376733"/>
                <a:gd name="connsiteY4" fmla="*/ 1591056 h 1645920"/>
                <a:gd name="connsiteX5" fmla="*/ 71154 w 376733"/>
                <a:gd name="connsiteY5" fmla="*/ 1564474 h 1645920"/>
                <a:gd name="connsiteX6" fmla="*/ 65837 w 376733"/>
                <a:gd name="connsiteY6" fmla="*/ 58521 h 1645920"/>
                <a:gd name="connsiteX7" fmla="*/ 336499 w 376733"/>
                <a:gd name="connsiteY7" fmla="*/ 58521 h 1645920"/>
                <a:gd name="connsiteX8" fmla="*/ 336499 w 376733"/>
                <a:gd name="connsiteY8" fmla="*/ 0 h 1645920"/>
                <a:gd name="connsiteX0" fmla="*/ 336499 w 387365"/>
                <a:gd name="connsiteY0" fmla="*/ 0 h 1645920"/>
                <a:gd name="connsiteX1" fmla="*/ 0 w 387365"/>
                <a:gd name="connsiteY1" fmla="*/ 0 h 1645920"/>
                <a:gd name="connsiteX2" fmla="*/ 0 w 387365"/>
                <a:gd name="connsiteY2" fmla="*/ 1645920 h 1645920"/>
                <a:gd name="connsiteX3" fmla="*/ 376733 w 387365"/>
                <a:gd name="connsiteY3" fmla="*/ 1645920 h 1645920"/>
                <a:gd name="connsiteX4" fmla="*/ 387365 w 387365"/>
                <a:gd name="connsiteY4" fmla="*/ 1564475 h 1645920"/>
                <a:gd name="connsiteX5" fmla="*/ 71154 w 387365"/>
                <a:gd name="connsiteY5" fmla="*/ 1564474 h 1645920"/>
                <a:gd name="connsiteX6" fmla="*/ 65837 w 387365"/>
                <a:gd name="connsiteY6" fmla="*/ 58521 h 1645920"/>
                <a:gd name="connsiteX7" fmla="*/ 336499 w 387365"/>
                <a:gd name="connsiteY7" fmla="*/ 58521 h 1645920"/>
                <a:gd name="connsiteX8" fmla="*/ 336499 w 387365"/>
                <a:gd name="connsiteY8" fmla="*/ 0 h 1645920"/>
                <a:gd name="connsiteX0" fmla="*/ 336499 w 405611"/>
                <a:gd name="connsiteY0" fmla="*/ 0 h 1645920"/>
                <a:gd name="connsiteX1" fmla="*/ 0 w 405611"/>
                <a:gd name="connsiteY1" fmla="*/ 0 h 1645920"/>
                <a:gd name="connsiteX2" fmla="*/ 0 w 405611"/>
                <a:gd name="connsiteY2" fmla="*/ 1645920 h 1645920"/>
                <a:gd name="connsiteX3" fmla="*/ 376733 w 405611"/>
                <a:gd name="connsiteY3" fmla="*/ 1645920 h 1645920"/>
                <a:gd name="connsiteX4" fmla="*/ 387365 w 405611"/>
                <a:gd name="connsiteY4" fmla="*/ 1564475 h 1645920"/>
                <a:gd name="connsiteX5" fmla="*/ 71154 w 405611"/>
                <a:gd name="connsiteY5" fmla="*/ 1564474 h 1645920"/>
                <a:gd name="connsiteX6" fmla="*/ 65837 w 405611"/>
                <a:gd name="connsiteY6" fmla="*/ 58521 h 1645920"/>
                <a:gd name="connsiteX7" fmla="*/ 405611 w 405611"/>
                <a:gd name="connsiteY7" fmla="*/ 63838 h 1645920"/>
                <a:gd name="connsiteX8" fmla="*/ 336499 w 405611"/>
                <a:gd name="connsiteY8" fmla="*/ 0 h 1645920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376733 w 405611"/>
                <a:gd name="connsiteY3" fmla="*/ 1651236 h 1651236"/>
                <a:gd name="connsiteX4" fmla="*/ 387365 w 405611"/>
                <a:gd name="connsiteY4" fmla="*/ 1569791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403314 w 405611"/>
                <a:gd name="connsiteY3" fmla="*/ 1651236 h 1651236"/>
                <a:gd name="connsiteX4" fmla="*/ 387365 w 405611"/>
                <a:gd name="connsiteY4" fmla="*/ 1569791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387439 w 405611"/>
                <a:gd name="connsiteY3" fmla="*/ 1644886 h 1651236"/>
                <a:gd name="connsiteX4" fmla="*/ 387365 w 405611"/>
                <a:gd name="connsiteY4" fmla="*/ 1569791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387439 w 405611"/>
                <a:gd name="connsiteY3" fmla="*/ 1644886 h 1651236"/>
                <a:gd name="connsiteX4" fmla="*/ 371490 w 405611"/>
                <a:gd name="connsiteY4" fmla="*/ 1566616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387439 w 405611"/>
                <a:gd name="connsiteY3" fmla="*/ 1644886 h 1651236"/>
                <a:gd name="connsiteX4" fmla="*/ 393715 w 405611"/>
                <a:gd name="connsiteY4" fmla="*/ 1566616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387439 w 405611"/>
                <a:gd name="connsiteY3" fmla="*/ 1644886 h 1651236"/>
                <a:gd name="connsiteX4" fmla="*/ 393715 w 405611"/>
                <a:gd name="connsiteY4" fmla="*/ 1566616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387439 w 405611"/>
                <a:gd name="connsiteY3" fmla="*/ 1644886 h 1651236"/>
                <a:gd name="connsiteX4" fmla="*/ 393715 w 405611"/>
                <a:gd name="connsiteY4" fmla="*/ 1566616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387439 w 405611"/>
                <a:gd name="connsiteY3" fmla="*/ 1644886 h 1651236"/>
                <a:gd name="connsiteX4" fmla="*/ 387365 w 405611"/>
                <a:gd name="connsiteY4" fmla="*/ 1566616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44886"/>
                <a:gd name="connsiteX1" fmla="*/ 0 w 405611"/>
                <a:gd name="connsiteY1" fmla="*/ 5316 h 1644886"/>
                <a:gd name="connsiteX2" fmla="*/ 0 w 405611"/>
                <a:gd name="connsiteY2" fmla="*/ 1644886 h 1644886"/>
                <a:gd name="connsiteX3" fmla="*/ 387439 w 405611"/>
                <a:gd name="connsiteY3" fmla="*/ 1644886 h 1644886"/>
                <a:gd name="connsiteX4" fmla="*/ 387365 w 405611"/>
                <a:gd name="connsiteY4" fmla="*/ 1566616 h 1644886"/>
                <a:gd name="connsiteX5" fmla="*/ 71154 w 405611"/>
                <a:gd name="connsiteY5" fmla="*/ 1569790 h 1644886"/>
                <a:gd name="connsiteX6" fmla="*/ 65837 w 405611"/>
                <a:gd name="connsiteY6" fmla="*/ 63837 h 1644886"/>
                <a:gd name="connsiteX7" fmla="*/ 405611 w 405611"/>
                <a:gd name="connsiteY7" fmla="*/ 69154 h 1644886"/>
                <a:gd name="connsiteX8" fmla="*/ 400294 w 405611"/>
                <a:gd name="connsiteY8" fmla="*/ 0 h 1644886"/>
                <a:gd name="connsiteX0" fmla="*/ 400294 w 400294"/>
                <a:gd name="connsiteY0" fmla="*/ 0 h 1644886"/>
                <a:gd name="connsiteX1" fmla="*/ 0 w 400294"/>
                <a:gd name="connsiteY1" fmla="*/ 5316 h 1644886"/>
                <a:gd name="connsiteX2" fmla="*/ 0 w 400294"/>
                <a:gd name="connsiteY2" fmla="*/ 1644886 h 1644886"/>
                <a:gd name="connsiteX3" fmla="*/ 387439 w 400294"/>
                <a:gd name="connsiteY3" fmla="*/ 1644886 h 1644886"/>
                <a:gd name="connsiteX4" fmla="*/ 387365 w 400294"/>
                <a:gd name="connsiteY4" fmla="*/ 1566616 h 1644886"/>
                <a:gd name="connsiteX5" fmla="*/ 71154 w 400294"/>
                <a:gd name="connsiteY5" fmla="*/ 1569790 h 1644886"/>
                <a:gd name="connsiteX6" fmla="*/ 65837 w 400294"/>
                <a:gd name="connsiteY6" fmla="*/ 63837 h 1644886"/>
                <a:gd name="connsiteX7" fmla="*/ 386561 w 400294"/>
                <a:gd name="connsiteY7" fmla="*/ 78679 h 1644886"/>
                <a:gd name="connsiteX8" fmla="*/ 400294 w 400294"/>
                <a:gd name="connsiteY8" fmla="*/ 0 h 1644886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60662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414236"/>
                <a:gd name="connsiteY0" fmla="*/ 0 h 1641711"/>
                <a:gd name="connsiteX1" fmla="*/ 0 w 414236"/>
                <a:gd name="connsiteY1" fmla="*/ 2141 h 1641711"/>
                <a:gd name="connsiteX2" fmla="*/ 0 w 414236"/>
                <a:gd name="connsiteY2" fmla="*/ 1641711 h 1641711"/>
                <a:gd name="connsiteX3" fmla="*/ 387439 w 414236"/>
                <a:gd name="connsiteY3" fmla="*/ 1641711 h 1641711"/>
                <a:gd name="connsiteX4" fmla="*/ 379172 w 414236"/>
                <a:gd name="connsiteY4" fmla="*/ 1600163 h 1641711"/>
                <a:gd name="connsiteX5" fmla="*/ 387365 w 414236"/>
                <a:gd name="connsiteY5" fmla="*/ 1563441 h 1641711"/>
                <a:gd name="connsiteX6" fmla="*/ 71154 w 414236"/>
                <a:gd name="connsiteY6" fmla="*/ 1566615 h 1641711"/>
                <a:gd name="connsiteX7" fmla="*/ 65837 w 414236"/>
                <a:gd name="connsiteY7" fmla="*/ 76537 h 1641711"/>
                <a:gd name="connsiteX8" fmla="*/ 386561 w 414236"/>
                <a:gd name="connsiteY8" fmla="*/ 75504 h 1641711"/>
                <a:gd name="connsiteX9" fmla="*/ 384419 w 414236"/>
                <a:gd name="connsiteY9" fmla="*/ 0 h 1641711"/>
                <a:gd name="connsiteX0" fmla="*/ 384419 w 431494"/>
                <a:gd name="connsiteY0" fmla="*/ 0 h 1641711"/>
                <a:gd name="connsiteX1" fmla="*/ 0 w 431494"/>
                <a:gd name="connsiteY1" fmla="*/ 2141 h 1641711"/>
                <a:gd name="connsiteX2" fmla="*/ 0 w 431494"/>
                <a:gd name="connsiteY2" fmla="*/ 1641711 h 1641711"/>
                <a:gd name="connsiteX3" fmla="*/ 387439 w 431494"/>
                <a:gd name="connsiteY3" fmla="*/ 1641711 h 1641711"/>
                <a:gd name="connsiteX4" fmla="*/ 387365 w 431494"/>
                <a:gd name="connsiteY4" fmla="*/ 1563441 h 1641711"/>
                <a:gd name="connsiteX5" fmla="*/ 71154 w 431494"/>
                <a:gd name="connsiteY5" fmla="*/ 1566615 h 1641711"/>
                <a:gd name="connsiteX6" fmla="*/ 65837 w 431494"/>
                <a:gd name="connsiteY6" fmla="*/ 76537 h 1641711"/>
                <a:gd name="connsiteX7" fmla="*/ 386561 w 431494"/>
                <a:gd name="connsiteY7" fmla="*/ 75504 h 1641711"/>
                <a:gd name="connsiteX8" fmla="*/ 384419 w 431494"/>
                <a:gd name="connsiteY8" fmla="*/ 0 h 1641711"/>
                <a:gd name="connsiteX0" fmla="*/ 384419 w 409039"/>
                <a:gd name="connsiteY0" fmla="*/ 0 h 1642067"/>
                <a:gd name="connsiteX1" fmla="*/ 0 w 409039"/>
                <a:gd name="connsiteY1" fmla="*/ 2141 h 1642067"/>
                <a:gd name="connsiteX2" fmla="*/ 0 w 409039"/>
                <a:gd name="connsiteY2" fmla="*/ 1641711 h 1642067"/>
                <a:gd name="connsiteX3" fmla="*/ 387439 w 409039"/>
                <a:gd name="connsiteY3" fmla="*/ 1641711 h 1642067"/>
                <a:gd name="connsiteX4" fmla="*/ 387365 w 409039"/>
                <a:gd name="connsiteY4" fmla="*/ 1563441 h 1642067"/>
                <a:gd name="connsiteX5" fmla="*/ 71154 w 409039"/>
                <a:gd name="connsiteY5" fmla="*/ 1566615 h 1642067"/>
                <a:gd name="connsiteX6" fmla="*/ 65837 w 409039"/>
                <a:gd name="connsiteY6" fmla="*/ 76537 h 1642067"/>
                <a:gd name="connsiteX7" fmla="*/ 386561 w 409039"/>
                <a:gd name="connsiteY7" fmla="*/ 75504 h 1642067"/>
                <a:gd name="connsiteX8" fmla="*/ 384419 w 409039"/>
                <a:gd name="connsiteY8" fmla="*/ 0 h 1642067"/>
                <a:gd name="connsiteX0" fmla="*/ 384419 w 410804"/>
                <a:gd name="connsiteY0" fmla="*/ 0 h 1641711"/>
                <a:gd name="connsiteX1" fmla="*/ 0 w 410804"/>
                <a:gd name="connsiteY1" fmla="*/ 2141 h 1641711"/>
                <a:gd name="connsiteX2" fmla="*/ 0 w 410804"/>
                <a:gd name="connsiteY2" fmla="*/ 1641711 h 1641711"/>
                <a:gd name="connsiteX3" fmla="*/ 387439 w 410804"/>
                <a:gd name="connsiteY3" fmla="*/ 1641711 h 1641711"/>
                <a:gd name="connsiteX4" fmla="*/ 387365 w 410804"/>
                <a:gd name="connsiteY4" fmla="*/ 1563441 h 1641711"/>
                <a:gd name="connsiteX5" fmla="*/ 71154 w 410804"/>
                <a:gd name="connsiteY5" fmla="*/ 1566615 h 1641711"/>
                <a:gd name="connsiteX6" fmla="*/ 65837 w 410804"/>
                <a:gd name="connsiteY6" fmla="*/ 76537 h 1641711"/>
                <a:gd name="connsiteX7" fmla="*/ 386561 w 410804"/>
                <a:gd name="connsiteY7" fmla="*/ 75504 h 1641711"/>
                <a:gd name="connsiteX8" fmla="*/ 384419 w 410804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400294 w 400294"/>
                <a:gd name="connsiteY0" fmla="*/ 0 h 1644886"/>
                <a:gd name="connsiteX1" fmla="*/ 0 w 400294"/>
                <a:gd name="connsiteY1" fmla="*/ 5316 h 1644886"/>
                <a:gd name="connsiteX2" fmla="*/ 0 w 400294"/>
                <a:gd name="connsiteY2" fmla="*/ 1644886 h 1644886"/>
                <a:gd name="connsiteX3" fmla="*/ 387439 w 400294"/>
                <a:gd name="connsiteY3" fmla="*/ 1644886 h 1644886"/>
                <a:gd name="connsiteX4" fmla="*/ 387365 w 400294"/>
                <a:gd name="connsiteY4" fmla="*/ 1566616 h 1644886"/>
                <a:gd name="connsiteX5" fmla="*/ 71154 w 400294"/>
                <a:gd name="connsiteY5" fmla="*/ 1569790 h 1644886"/>
                <a:gd name="connsiteX6" fmla="*/ 65837 w 400294"/>
                <a:gd name="connsiteY6" fmla="*/ 79712 h 1644886"/>
                <a:gd name="connsiteX7" fmla="*/ 386561 w 400294"/>
                <a:gd name="connsiteY7" fmla="*/ 78679 h 1644886"/>
                <a:gd name="connsiteX8" fmla="*/ 400294 w 400294"/>
                <a:gd name="connsiteY8" fmla="*/ 0 h 1644886"/>
                <a:gd name="connsiteX0" fmla="*/ 37806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7806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439" h="1641711">
                  <a:moveTo>
                    <a:pt x="384419" y="0"/>
                  </a:moveTo>
                  <a:lnTo>
                    <a:pt x="0" y="2141"/>
                  </a:lnTo>
                  <a:lnTo>
                    <a:pt x="0" y="1641711"/>
                  </a:lnTo>
                  <a:lnTo>
                    <a:pt x="387439" y="1641711"/>
                  </a:lnTo>
                  <a:cubicBezTo>
                    <a:pt x="387414" y="1615621"/>
                    <a:pt x="387390" y="1589531"/>
                    <a:pt x="387365" y="1563441"/>
                  </a:cubicBezTo>
                  <a:lnTo>
                    <a:pt x="71154" y="1566615"/>
                  </a:lnTo>
                  <a:cubicBezTo>
                    <a:pt x="68495" y="821576"/>
                    <a:pt x="68495" y="821576"/>
                    <a:pt x="65837" y="76537"/>
                  </a:cubicBezTo>
                  <a:lnTo>
                    <a:pt x="386561" y="75504"/>
                  </a:lnTo>
                  <a:lnTo>
                    <a:pt x="384419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</p:grpSp>
      <p:sp>
        <p:nvSpPr>
          <p:cNvPr id="9" name="Arc 8"/>
          <p:cNvSpPr/>
          <p:nvPr/>
        </p:nvSpPr>
        <p:spPr>
          <a:xfrm rot="12796005" flipV="1">
            <a:off x="6114594" y="1897101"/>
            <a:ext cx="2790504" cy="2307219"/>
          </a:xfrm>
          <a:prstGeom prst="arc">
            <a:avLst>
              <a:gd name="adj1" fmla="val 13597695"/>
              <a:gd name="adj2" fmla="val 807102"/>
            </a:avLst>
          </a:prstGeom>
          <a:ln w="28575">
            <a:solidFill>
              <a:schemeClr val="accent3"/>
            </a:solidFill>
            <a:prstDash val="dash"/>
            <a:headEnd type="arrow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36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69468" y="2189263"/>
            <a:ext cx="5153415" cy="3790483"/>
          </a:xfrm>
        </p:spPr>
        <p:txBody>
          <a:bodyPr/>
          <a:lstStyle/>
          <a:p>
            <a:r>
              <a:rPr lang="en-US" sz="2400" dirty="0"/>
              <a:t>Pre/Post Evaluation of 2018 Summit</a:t>
            </a:r>
          </a:p>
          <a:p>
            <a:r>
              <a:rPr lang="en-US" sz="2400" dirty="0"/>
              <a:t>Survey measures:</a:t>
            </a:r>
          </a:p>
          <a:p>
            <a:pPr marL="693738" indent="-300038">
              <a:buFont typeface="Arial" panose="020B0604020202020204" pitchFamily="34" charset="0"/>
              <a:buChar char="•"/>
            </a:pPr>
            <a:r>
              <a:rPr lang="en-US" sz="2400" dirty="0"/>
              <a:t>Social identity awareness</a:t>
            </a:r>
          </a:p>
          <a:p>
            <a:pPr marL="693738" indent="-300038">
              <a:buFont typeface="Arial" panose="020B0604020202020204" pitchFamily="34" charset="0"/>
              <a:buChar char="•"/>
            </a:pPr>
            <a:r>
              <a:rPr lang="en-US" sz="2400" dirty="0"/>
              <a:t>Critical social awareness</a:t>
            </a:r>
          </a:p>
          <a:p>
            <a:pPr marL="693738" indent="-300038">
              <a:buFont typeface="Arial" panose="020B0604020202020204" pitchFamily="34" charset="0"/>
              <a:buChar char="•"/>
            </a:pPr>
            <a:r>
              <a:rPr lang="en-US" sz="2400" dirty="0"/>
              <a:t>Intergroup relations</a:t>
            </a:r>
          </a:p>
          <a:p>
            <a:pPr marL="693738" indent="-300038">
              <a:buFont typeface="Arial" panose="020B0604020202020204" pitchFamily="34" charset="0"/>
              <a:buChar char="•"/>
            </a:pPr>
            <a:r>
              <a:rPr lang="en-US" sz="2400" dirty="0"/>
              <a:t>Intergroup empathy</a:t>
            </a:r>
          </a:p>
          <a:p>
            <a:pPr marL="693738" indent="-300038">
              <a:buFont typeface="Arial" panose="020B0604020202020204" pitchFamily="34" charset="0"/>
              <a:buChar char="•"/>
            </a:pPr>
            <a:r>
              <a:rPr lang="en-US" sz="2400" dirty="0"/>
              <a:t>Critical consciousness</a:t>
            </a:r>
          </a:p>
          <a:p>
            <a:pPr marL="693738" indent="-300038">
              <a:buFont typeface="Arial" panose="020B0604020202020204" pitchFamily="34" charset="0"/>
              <a:buChar char="•"/>
            </a:pPr>
            <a:r>
              <a:rPr lang="en-US" sz="2400" dirty="0"/>
              <a:t>Motivation to take action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Evaluation</a:t>
            </a:r>
          </a:p>
        </p:txBody>
      </p:sp>
      <p:sp>
        <p:nvSpPr>
          <p:cNvPr id="5" name="Arc 4"/>
          <p:cNvSpPr/>
          <p:nvPr/>
        </p:nvSpPr>
        <p:spPr>
          <a:xfrm rot="12796005" flipV="1">
            <a:off x="5505836" y="1486060"/>
            <a:ext cx="1653310" cy="1978111"/>
          </a:xfrm>
          <a:prstGeom prst="arc">
            <a:avLst>
              <a:gd name="adj1" fmla="val 14811324"/>
              <a:gd name="adj2" fmla="val 807102"/>
            </a:avLst>
          </a:prstGeom>
          <a:ln w="28575">
            <a:solidFill>
              <a:schemeClr val="accent3"/>
            </a:solidFill>
            <a:prstDash val="dash"/>
            <a:headEnd type="arrow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633240" y="2162995"/>
            <a:ext cx="4794628" cy="1015663"/>
            <a:chOff x="6290441" y="4601408"/>
            <a:chExt cx="4794628" cy="1015663"/>
          </a:xfrm>
        </p:grpSpPr>
        <p:sp>
          <p:nvSpPr>
            <p:cNvPr id="6" name="TextBox 5"/>
            <p:cNvSpPr txBox="1"/>
            <p:nvPr/>
          </p:nvSpPr>
          <p:spPr>
            <a:xfrm>
              <a:off x="6290441" y="4601408"/>
              <a:ext cx="4794628" cy="1015663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Comparison Groups (Waitlist Control)</a:t>
              </a:r>
            </a:p>
            <a:p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6460516" y="4692515"/>
              <a:ext cx="172724" cy="833448"/>
            </a:xfrm>
            <a:custGeom>
              <a:avLst/>
              <a:gdLst>
                <a:gd name="connsiteX0" fmla="*/ 336499 w 376733"/>
                <a:gd name="connsiteY0" fmla="*/ 0 h 1645920"/>
                <a:gd name="connsiteX1" fmla="*/ 0 w 376733"/>
                <a:gd name="connsiteY1" fmla="*/ 0 h 1645920"/>
                <a:gd name="connsiteX2" fmla="*/ 0 w 376733"/>
                <a:gd name="connsiteY2" fmla="*/ 1645920 h 1645920"/>
                <a:gd name="connsiteX3" fmla="*/ 376733 w 376733"/>
                <a:gd name="connsiteY3" fmla="*/ 1645920 h 1645920"/>
                <a:gd name="connsiteX4" fmla="*/ 376733 w 376733"/>
                <a:gd name="connsiteY4" fmla="*/ 1572768 h 1645920"/>
                <a:gd name="connsiteX5" fmla="*/ 65837 w 376733"/>
                <a:gd name="connsiteY5" fmla="*/ 1572768 h 1645920"/>
                <a:gd name="connsiteX6" fmla="*/ 65837 w 376733"/>
                <a:gd name="connsiteY6" fmla="*/ 58521 h 1645920"/>
                <a:gd name="connsiteX7" fmla="*/ 336499 w 376733"/>
                <a:gd name="connsiteY7" fmla="*/ 58521 h 1645920"/>
                <a:gd name="connsiteX8" fmla="*/ 336499 w 376733"/>
                <a:gd name="connsiteY8" fmla="*/ 0 h 1645920"/>
                <a:gd name="connsiteX0" fmla="*/ 336499 w 376733"/>
                <a:gd name="connsiteY0" fmla="*/ 0 h 1645920"/>
                <a:gd name="connsiteX1" fmla="*/ 0 w 376733"/>
                <a:gd name="connsiteY1" fmla="*/ 0 h 1645920"/>
                <a:gd name="connsiteX2" fmla="*/ 0 w 376733"/>
                <a:gd name="connsiteY2" fmla="*/ 1645920 h 1645920"/>
                <a:gd name="connsiteX3" fmla="*/ 376733 w 376733"/>
                <a:gd name="connsiteY3" fmla="*/ 1645920 h 1645920"/>
                <a:gd name="connsiteX4" fmla="*/ 376733 w 376733"/>
                <a:gd name="connsiteY4" fmla="*/ 1591056 h 1645920"/>
                <a:gd name="connsiteX5" fmla="*/ 65837 w 376733"/>
                <a:gd name="connsiteY5" fmla="*/ 1572768 h 1645920"/>
                <a:gd name="connsiteX6" fmla="*/ 65837 w 376733"/>
                <a:gd name="connsiteY6" fmla="*/ 58521 h 1645920"/>
                <a:gd name="connsiteX7" fmla="*/ 336499 w 376733"/>
                <a:gd name="connsiteY7" fmla="*/ 58521 h 1645920"/>
                <a:gd name="connsiteX8" fmla="*/ 336499 w 376733"/>
                <a:gd name="connsiteY8" fmla="*/ 0 h 1645920"/>
                <a:gd name="connsiteX0" fmla="*/ 336499 w 376733"/>
                <a:gd name="connsiteY0" fmla="*/ 0 h 1645920"/>
                <a:gd name="connsiteX1" fmla="*/ 0 w 376733"/>
                <a:gd name="connsiteY1" fmla="*/ 0 h 1645920"/>
                <a:gd name="connsiteX2" fmla="*/ 0 w 376733"/>
                <a:gd name="connsiteY2" fmla="*/ 1645920 h 1645920"/>
                <a:gd name="connsiteX3" fmla="*/ 376733 w 376733"/>
                <a:gd name="connsiteY3" fmla="*/ 1645920 h 1645920"/>
                <a:gd name="connsiteX4" fmla="*/ 376733 w 376733"/>
                <a:gd name="connsiteY4" fmla="*/ 1591056 h 1645920"/>
                <a:gd name="connsiteX5" fmla="*/ 65837 w 376733"/>
                <a:gd name="connsiteY5" fmla="*/ 1594713 h 1645920"/>
                <a:gd name="connsiteX6" fmla="*/ 65837 w 376733"/>
                <a:gd name="connsiteY6" fmla="*/ 58521 h 1645920"/>
                <a:gd name="connsiteX7" fmla="*/ 336499 w 376733"/>
                <a:gd name="connsiteY7" fmla="*/ 58521 h 1645920"/>
                <a:gd name="connsiteX8" fmla="*/ 336499 w 376733"/>
                <a:gd name="connsiteY8" fmla="*/ 0 h 1645920"/>
                <a:gd name="connsiteX0" fmla="*/ 336499 w 376733"/>
                <a:gd name="connsiteY0" fmla="*/ 0 h 1645920"/>
                <a:gd name="connsiteX1" fmla="*/ 0 w 376733"/>
                <a:gd name="connsiteY1" fmla="*/ 0 h 1645920"/>
                <a:gd name="connsiteX2" fmla="*/ 0 w 376733"/>
                <a:gd name="connsiteY2" fmla="*/ 1645920 h 1645920"/>
                <a:gd name="connsiteX3" fmla="*/ 376733 w 376733"/>
                <a:gd name="connsiteY3" fmla="*/ 1645920 h 1645920"/>
                <a:gd name="connsiteX4" fmla="*/ 376733 w 376733"/>
                <a:gd name="connsiteY4" fmla="*/ 1591056 h 1645920"/>
                <a:gd name="connsiteX5" fmla="*/ 65837 w 376733"/>
                <a:gd name="connsiteY5" fmla="*/ 1587397 h 1645920"/>
                <a:gd name="connsiteX6" fmla="*/ 65837 w 376733"/>
                <a:gd name="connsiteY6" fmla="*/ 58521 h 1645920"/>
                <a:gd name="connsiteX7" fmla="*/ 336499 w 376733"/>
                <a:gd name="connsiteY7" fmla="*/ 58521 h 1645920"/>
                <a:gd name="connsiteX8" fmla="*/ 336499 w 376733"/>
                <a:gd name="connsiteY8" fmla="*/ 0 h 1645920"/>
                <a:gd name="connsiteX0" fmla="*/ 336499 w 376733"/>
                <a:gd name="connsiteY0" fmla="*/ 0 h 1645920"/>
                <a:gd name="connsiteX1" fmla="*/ 0 w 376733"/>
                <a:gd name="connsiteY1" fmla="*/ 0 h 1645920"/>
                <a:gd name="connsiteX2" fmla="*/ 0 w 376733"/>
                <a:gd name="connsiteY2" fmla="*/ 1645920 h 1645920"/>
                <a:gd name="connsiteX3" fmla="*/ 376733 w 376733"/>
                <a:gd name="connsiteY3" fmla="*/ 1645920 h 1645920"/>
                <a:gd name="connsiteX4" fmla="*/ 376733 w 376733"/>
                <a:gd name="connsiteY4" fmla="*/ 1591056 h 1645920"/>
                <a:gd name="connsiteX5" fmla="*/ 65837 w 376733"/>
                <a:gd name="connsiteY5" fmla="*/ 1591055 h 1645920"/>
                <a:gd name="connsiteX6" fmla="*/ 65837 w 376733"/>
                <a:gd name="connsiteY6" fmla="*/ 58521 h 1645920"/>
                <a:gd name="connsiteX7" fmla="*/ 336499 w 376733"/>
                <a:gd name="connsiteY7" fmla="*/ 58521 h 1645920"/>
                <a:gd name="connsiteX8" fmla="*/ 336499 w 376733"/>
                <a:gd name="connsiteY8" fmla="*/ 0 h 1645920"/>
                <a:gd name="connsiteX0" fmla="*/ 336499 w 376733"/>
                <a:gd name="connsiteY0" fmla="*/ 0 h 1645920"/>
                <a:gd name="connsiteX1" fmla="*/ 0 w 376733"/>
                <a:gd name="connsiteY1" fmla="*/ 0 h 1645920"/>
                <a:gd name="connsiteX2" fmla="*/ 0 w 376733"/>
                <a:gd name="connsiteY2" fmla="*/ 1645920 h 1645920"/>
                <a:gd name="connsiteX3" fmla="*/ 376733 w 376733"/>
                <a:gd name="connsiteY3" fmla="*/ 1645920 h 1645920"/>
                <a:gd name="connsiteX4" fmla="*/ 376733 w 376733"/>
                <a:gd name="connsiteY4" fmla="*/ 1591056 h 1645920"/>
                <a:gd name="connsiteX5" fmla="*/ 71154 w 376733"/>
                <a:gd name="connsiteY5" fmla="*/ 1564474 h 1645920"/>
                <a:gd name="connsiteX6" fmla="*/ 65837 w 376733"/>
                <a:gd name="connsiteY6" fmla="*/ 58521 h 1645920"/>
                <a:gd name="connsiteX7" fmla="*/ 336499 w 376733"/>
                <a:gd name="connsiteY7" fmla="*/ 58521 h 1645920"/>
                <a:gd name="connsiteX8" fmla="*/ 336499 w 376733"/>
                <a:gd name="connsiteY8" fmla="*/ 0 h 1645920"/>
                <a:gd name="connsiteX0" fmla="*/ 336499 w 387365"/>
                <a:gd name="connsiteY0" fmla="*/ 0 h 1645920"/>
                <a:gd name="connsiteX1" fmla="*/ 0 w 387365"/>
                <a:gd name="connsiteY1" fmla="*/ 0 h 1645920"/>
                <a:gd name="connsiteX2" fmla="*/ 0 w 387365"/>
                <a:gd name="connsiteY2" fmla="*/ 1645920 h 1645920"/>
                <a:gd name="connsiteX3" fmla="*/ 376733 w 387365"/>
                <a:gd name="connsiteY3" fmla="*/ 1645920 h 1645920"/>
                <a:gd name="connsiteX4" fmla="*/ 387365 w 387365"/>
                <a:gd name="connsiteY4" fmla="*/ 1564475 h 1645920"/>
                <a:gd name="connsiteX5" fmla="*/ 71154 w 387365"/>
                <a:gd name="connsiteY5" fmla="*/ 1564474 h 1645920"/>
                <a:gd name="connsiteX6" fmla="*/ 65837 w 387365"/>
                <a:gd name="connsiteY6" fmla="*/ 58521 h 1645920"/>
                <a:gd name="connsiteX7" fmla="*/ 336499 w 387365"/>
                <a:gd name="connsiteY7" fmla="*/ 58521 h 1645920"/>
                <a:gd name="connsiteX8" fmla="*/ 336499 w 387365"/>
                <a:gd name="connsiteY8" fmla="*/ 0 h 1645920"/>
                <a:gd name="connsiteX0" fmla="*/ 336499 w 405611"/>
                <a:gd name="connsiteY0" fmla="*/ 0 h 1645920"/>
                <a:gd name="connsiteX1" fmla="*/ 0 w 405611"/>
                <a:gd name="connsiteY1" fmla="*/ 0 h 1645920"/>
                <a:gd name="connsiteX2" fmla="*/ 0 w 405611"/>
                <a:gd name="connsiteY2" fmla="*/ 1645920 h 1645920"/>
                <a:gd name="connsiteX3" fmla="*/ 376733 w 405611"/>
                <a:gd name="connsiteY3" fmla="*/ 1645920 h 1645920"/>
                <a:gd name="connsiteX4" fmla="*/ 387365 w 405611"/>
                <a:gd name="connsiteY4" fmla="*/ 1564475 h 1645920"/>
                <a:gd name="connsiteX5" fmla="*/ 71154 w 405611"/>
                <a:gd name="connsiteY5" fmla="*/ 1564474 h 1645920"/>
                <a:gd name="connsiteX6" fmla="*/ 65837 w 405611"/>
                <a:gd name="connsiteY6" fmla="*/ 58521 h 1645920"/>
                <a:gd name="connsiteX7" fmla="*/ 405611 w 405611"/>
                <a:gd name="connsiteY7" fmla="*/ 63838 h 1645920"/>
                <a:gd name="connsiteX8" fmla="*/ 336499 w 405611"/>
                <a:gd name="connsiteY8" fmla="*/ 0 h 1645920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376733 w 405611"/>
                <a:gd name="connsiteY3" fmla="*/ 1651236 h 1651236"/>
                <a:gd name="connsiteX4" fmla="*/ 387365 w 405611"/>
                <a:gd name="connsiteY4" fmla="*/ 1569791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403314 w 405611"/>
                <a:gd name="connsiteY3" fmla="*/ 1651236 h 1651236"/>
                <a:gd name="connsiteX4" fmla="*/ 387365 w 405611"/>
                <a:gd name="connsiteY4" fmla="*/ 1569791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387439 w 405611"/>
                <a:gd name="connsiteY3" fmla="*/ 1644886 h 1651236"/>
                <a:gd name="connsiteX4" fmla="*/ 387365 w 405611"/>
                <a:gd name="connsiteY4" fmla="*/ 1569791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387439 w 405611"/>
                <a:gd name="connsiteY3" fmla="*/ 1644886 h 1651236"/>
                <a:gd name="connsiteX4" fmla="*/ 371490 w 405611"/>
                <a:gd name="connsiteY4" fmla="*/ 1566616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387439 w 405611"/>
                <a:gd name="connsiteY3" fmla="*/ 1644886 h 1651236"/>
                <a:gd name="connsiteX4" fmla="*/ 393715 w 405611"/>
                <a:gd name="connsiteY4" fmla="*/ 1566616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387439 w 405611"/>
                <a:gd name="connsiteY3" fmla="*/ 1644886 h 1651236"/>
                <a:gd name="connsiteX4" fmla="*/ 393715 w 405611"/>
                <a:gd name="connsiteY4" fmla="*/ 1566616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387439 w 405611"/>
                <a:gd name="connsiteY3" fmla="*/ 1644886 h 1651236"/>
                <a:gd name="connsiteX4" fmla="*/ 393715 w 405611"/>
                <a:gd name="connsiteY4" fmla="*/ 1566616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387439 w 405611"/>
                <a:gd name="connsiteY3" fmla="*/ 1644886 h 1651236"/>
                <a:gd name="connsiteX4" fmla="*/ 387365 w 405611"/>
                <a:gd name="connsiteY4" fmla="*/ 1566616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44886"/>
                <a:gd name="connsiteX1" fmla="*/ 0 w 405611"/>
                <a:gd name="connsiteY1" fmla="*/ 5316 h 1644886"/>
                <a:gd name="connsiteX2" fmla="*/ 0 w 405611"/>
                <a:gd name="connsiteY2" fmla="*/ 1644886 h 1644886"/>
                <a:gd name="connsiteX3" fmla="*/ 387439 w 405611"/>
                <a:gd name="connsiteY3" fmla="*/ 1644886 h 1644886"/>
                <a:gd name="connsiteX4" fmla="*/ 387365 w 405611"/>
                <a:gd name="connsiteY4" fmla="*/ 1566616 h 1644886"/>
                <a:gd name="connsiteX5" fmla="*/ 71154 w 405611"/>
                <a:gd name="connsiteY5" fmla="*/ 1569790 h 1644886"/>
                <a:gd name="connsiteX6" fmla="*/ 65837 w 405611"/>
                <a:gd name="connsiteY6" fmla="*/ 63837 h 1644886"/>
                <a:gd name="connsiteX7" fmla="*/ 405611 w 405611"/>
                <a:gd name="connsiteY7" fmla="*/ 69154 h 1644886"/>
                <a:gd name="connsiteX8" fmla="*/ 400294 w 405611"/>
                <a:gd name="connsiteY8" fmla="*/ 0 h 1644886"/>
                <a:gd name="connsiteX0" fmla="*/ 400294 w 400294"/>
                <a:gd name="connsiteY0" fmla="*/ 0 h 1644886"/>
                <a:gd name="connsiteX1" fmla="*/ 0 w 400294"/>
                <a:gd name="connsiteY1" fmla="*/ 5316 h 1644886"/>
                <a:gd name="connsiteX2" fmla="*/ 0 w 400294"/>
                <a:gd name="connsiteY2" fmla="*/ 1644886 h 1644886"/>
                <a:gd name="connsiteX3" fmla="*/ 387439 w 400294"/>
                <a:gd name="connsiteY3" fmla="*/ 1644886 h 1644886"/>
                <a:gd name="connsiteX4" fmla="*/ 387365 w 400294"/>
                <a:gd name="connsiteY4" fmla="*/ 1566616 h 1644886"/>
                <a:gd name="connsiteX5" fmla="*/ 71154 w 400294"/>
                <a:gd name="connsiteY5" fmla="*/ 1569790 h 1644886"/>
                <a:gd name="connsiteX6" fmla="*/ 65837 w 400294"/>
                <a:gd name="connsiteY6" fmla="*/ 63837 h 1644886"/>
                <a:gd name="connsiteX7" fmla="*/ 386561 w 400294"/>
                <a:gd name="connsiteY7" fmla="*/ 78679 h 1644886"/>
                <a:gd name="connsiteX8" fmla="*/ 400294 w 400294"/>
                <a:gd name="connsiteY8" fmla="*/ 0 h 1644886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60662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414236"/>
                <a:gd name="connsiteY0" fmla="*/ 0 h 1641711"/>
                <a:gd name="connsiteX1" fmla="*/ 0 w 414236"/>
                <a:gd name="connsiteY1" fmla="*/ 2141 h 1641711"/>
                <a:gd name="connsiteX2" fmla="*/ 0 w 414236"/>
                <a:gd name="connsiteY2" fmla="*/ 1641711 h 1641711"/>
                <a:gd name="connsiteX3" fmla="*/ 387439 w 414236"/>
                <a:gd name="connsiteY3" fmla="*/ 1641711 h 1641711"/>
                <a:gd name="connsiteX4" fmla="*/ 379172 w 414236"/>
                <a:gd name="connsiteY4" fmla="*/ 1600163 h 1641711"/>
                <a:gd name="connsiteX5" fmla="*/ 387365 w 414236"/>
                <a:gd name="connsiteY5" fmla="*/ 1563441 h 1641711"/>
                <a:gd name="connsiteX6" fmla="*/ 71154 w 414236"/>
                <a:gd name="connsiteY6" fmla="*/ 1566615 h 1641711"/>
                <a:gd name="connsiteX7" fmla="*/ 65837 w 414236"/>
                <a:gd name="connsiteY7" fmla="*/ 76537 h 1641711"/>
                <a:gd name="connsiteX8" fmla="*/ 386561 w 414236"/>
                <a:gd name="connsiteY8" fmla="*/ 75504 h 1641711"/>
                <a:gd name="connsiteX9" fmla="*/ 384419 w 414236"/>
                <a:gd name="connsiteY9" fmla="*/ 0 h 1641711"/>
                <a:gd name="connsiteX0" fmla="*/ 384419 w 431494"/>
                <a:gd name="connsiteY0" fmla="*/ 0 h 1641711"/>
                <a:gd name="connsiteX1" fmla="*/ 0 w 431494"/>
                <a:gd name="connsiteY1" fmla="*/ 2141 h 1641711"/>
                <a:gd name="connsiteX2" fmla="*/ 0 w 431494"/>
                <a:gd name="connsiteY2" fmla="*/ 1641711 h 1641711"/>
                <a:gd name="connsiteX3" fmla="*/ 387439 w 431494"/>
                <a:gd name="connsiteY3" fmla="*/ 1641711 h 1641711"/>
                <a:gd name="connsiteX4" fmla="*/ 387365 w 431494"/>
                <a:gd name="connsiteY4" fmla="*/ 1563441 h 1641711"/>
                <a:gd name="connsiteX5" fmla="*/ 71154 w 431494"/>
                <a:gd name="connsiteY5" fmla="*/ 1566615 h 1641711"/>
                <a:gd name="connsiteX6" fmla="*/ 65837 w 431494"/>
                <a:gd name="connsiteY6" fmla="*/ 76537 h 1641711"/>
                <a:gd name="connsiteX7" fmla="*/ 386561 w 431494"/>
                <a:gd name="connsiteY7" fmla="*/ 75504 h 1641711"/>
                <a:gd name="connsiteX8" fmla="*/ 384419 w 431494"/>
                <a:gd name="connsiteY8" fmla="*/ 0 h 1641711"/>
                <a:gd name="connsiteX0" fmla="*/ 384419 w 409039"/>
                <a:gd name="connsiteY0" fmla="*/ 0 h 1642067"/>
                <a:gd name="connsiteX1" fmla="*/ 0 w 409039"/>
                <a:gd name="connsiteY1" fmla="*/ 2141 h 1642067"/>
                <a:gd name="connsiteX2" fmla="*/ 0 w 409039"/>
                <a:gd name="connsiteY2" fmla="*/ 1641711 h 1642067"/>
                <a:gd name="connsiteX3" fmla="*/ 387439 w 409039"/>
                <a:gd name="connsiteY3" fmla="*/ 1641711 h 1642067"/>
                <a:gd name="connsiteX4" fmla="*/ 387365 w 409039"/>
                <a:gd name="connsiteY4" fmla="*/ 1563441 h 1642067"/>
                <a:gd name="connsiteX5" fmla="*/ 71154 w 409039"/>
                <a:gd name="connsiteY5" fmla="*/ 1566615 h 1642067"/>
                <a:gd name="connsiteX6" fmla="*/ 65837 w 409039"/>
                <a:gd name="connsiteY6" fmla="*/ 76537 h 1642067"/>
                <a:gd name="connsiteX7" fmla="*/ 386561 w 409039"/>
                <a:gd name="connsiteY7" fmla="*/ 75504 h 1642067"/>
                <a:gd name="connsiteX8" fmla="*/ 384419 w 409039"/>
                <a:gd name="connsiteY8" fmla="*/ 0 h 1642067"/>
                <a:gd name="connsiteX0" fmla="*/ 384419 w 410804"/>
                <a:gd name="connsiteY0" fmla="*/ 0 h 1641711"/>
                <a:gd name="connsiteX1" fmla="*/ 0 w 410804"/>
                <a:gd name="connsiteY1" fmla="*/ 2141 h 1641711"/>
                <a:gd name="connsiteX2" fmla="*/ 0 w 410804"/>
                <a:gd name="connsiteY2" fmla="*/ 1641711 h 1641711"/>
                <a:gd name="connsiteX3" fmla="*/ 387439 w 410804"/>
                <a:gd name="connsiteY3" fmla="*/ 1641711 h 1641711"/>
                <a:gd name="connsiteX4" fmla="*/ 387365 w 410804"/>
                <a:gd name="connsiteY4" fmla="*/ 1563441 h 1641711"/>
                <a:gd name="connsiteX5" fmla="*/ 71154 w 410804"/>
                <a:gd name="connsiteY5" fmla="*/ 1566615 h 1641711"/>
                <a:gd name="connsiteX6" fmla="*/ 65837 w 410804"/>
                <a:gd name="connsiteY6" fmla="*/ 76537 h 1641711"/>
                <a:gd name="connsiteX7" fmla="*/ 386561 w 410804"/>
                <a:gd name="connsiteY7" fmla="*/ 75504 h 1641711"/>
                <a:gd name="connsiteX8" fmla="*/ 384419 w 410804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400294 w 400294"/>
                <a:gd name="connsiteY0" fmla="*/ 0 h 1644886"/>
                <a:gd name="connsiteX1" fmla="*/ 0 w 400294"/>
                <a:gd name="connsiteY1" fmla="*/ 5316 h 1644886"/>
                <a:gd name="connsiteX2" fmla="*/ 0 w 400294"/>
                <a:gd name="connsiteY2" fmla="*/ 1644886 h 1644886"/>
                <a:gd name="connsiteX3" fmla="*/ 387439 w 400294"/>
                <a:gd name="connsiteY3" fmla="*/ 1644886 h 1644886"/>
                <a:gd name="connsiteX4" fmla="*/ 387365 w 400294"/>
                <a:gd name="connsiteY4" fmla="*/ 1566616 h 1644886"/>
                <a:gd name="connsiteX5" fmla="*/ 71154 w 400294"/>
                <a:gd name="connsiteY5" fmla="*/ 1569790 h 1644886"/>
                <a:gd name="connsiteX6" fmla="*/ 65837 w 400294"/>
                <a:gd name="connsiteY6" fmla="*/ 79712 h 1644886"/>
                <a:gd name="connsiteX7" fmla="*/ 386561 w 400294"/>
                <a:gd name="connsiteY7" fmla="*/ 78679 h 1644886"/>
                <a:gd name="connsiteX8" fmla="*/ 400294 w 400294"/>
                <a:gd name="connsiteY8" fmla="*/ 0 h 1644886"/>
                <a:gd name="connsiteX0" fmla="*/ 37806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7806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439" h="1641711">
                  <a:moveTo>
                    <a:pt x="384419" y="0"/>
                  </a:moveTo>
                  <a:lnTo>
                    <a:pt x="0" y="2141"/>
                  </a:lnTo>
                  <a:lnTo>
                    <a:pt x="0" y="1641711"/>
                  </a:lnTo>
                  <a:lnTo>
                    <a:pt x="387439" y="1641711"/>
                  </a:lnTo>
                  <a:cubicBezTo>
                    <a:pt x="387414" y="1615621"/>
                    <a:pt x="387390" y="1589531"/>
                    <a:pt x="387365" y="1563441"/>
                  </a:cubicBezTo>
                  <a:lnTo>
                    <a:pt x="71154" y="1566615"/>
                  </a:lnTo>
                  <a:cubicBezTo>
                    <a:pt x="68495" y="821576"/>
                    <a:pt x="68495" y="821576"/>
                    <a:pt x="65837" y="76537"/>
                  </a:cubicBezTo>
                  <a:lnTo>
                    <a:pt x="386561" y="75504"/>
                  </a:lnTo>
                  <a:lnTo>
                    <a:pt x="384419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 rot="10800000">
              <a:off x="10744198" y="4732909"/>
              <a:ext cx="173423" cy="793054"/>
            </a:xfrm>
            <a:custGeom>
              <a:avLst/>
              <a:gdLst>
                <a:gd name="connsiteX0" fmla="*/ 336499 w 376733"/>
                <a:gd name="connsiteY0" fmla="*/ 0 h 1645920"/>
                <a:gd name="connsiteX1" fmla="*/ 0 w 376733"/>
                <a:gd name="connsiteY1" fmla="*/ 0 h 1645920"/>
                <a:gd name="connsiteX2" fmla="*/ 0 w 376733"/>
                <a:gd name="connsiteY2" fmla="*/ 1645920 h 1645920"/>
                <a:gd name="connsiteX3" fmla="*/ 376733 w 376733"/>
                <a:gd name="connsiteY3" fmla="*/ 1645920 h 1645920"/>
                <a:gd name="connsiteX4" fmla="*/ 376733 w 376733"/>
                <a:gd name="connsiteY4" fmla="*/ 1572768 h 1645920"/>
                <a:gd name="connsiteX5" fmla="*/ 65837 w 376733"/>
                <a:gd name="connsiteY5" fmla="*/ 1572768 h 1645920"/>
                <a:gd name="connsiteX6" fmla="*/ 65837 w 376733"/>
                <a:gd name="connsiteY6" fmla="*/ 58521 h 1645920"/>
                <a:gd name="connsiteX7" fmla="*/ 336499 w 376733"/>
                <a:gd name="connsiteY7" fmla="*/ 58521 h 1645920"/>
                <a:gd name="connsiteX8" fmla="*/ 336499 w 376733"/>
                <a:gd name="connsiteY8" fmla="*/ 0 h 1645920"/>
                <a:gd name="connsiteX0" fmla="*/ 336499 w 376733"/>
                <a:gd name="connsiteY0" fmla="*/ 0 h 1645920"/>
                <a:gd name="connsiteX1" fmla="*/ 0 w 376733"/>
                <a:gd name="connsiteY1" fmla="*/ 0 h 1645920"/>
                <a:gd name="connsiteX2" fmla="*/ 0 w 376733"/>
                <a:gd name="connsiteY2" fmla="*/ 1645920 h 1645920"/>
                <a:gd name="connsiteX3" fmla="*/ 376733 w 376733"/>
                <a:gd name="connsiteY3" fmla="*/ 1645920 h 1645920"/>
                <a:gd name="connsiteX4" fmla="*/ 376733 w 376733"/>
                <a:gd name="connsiteY4" fmla="*/ 1591056 h 1645920"/>
                <a:gd name="connsiteX5" fmla="*/ 65837 w 376733"/>
                <a:gd name="connsiteY5" fmla="*/ 1572768 h 1645920"/>
                <a:gd name="connsiteX6" fmla="*/ 65837 w 376733"/>
                <a:gd name="connsiteY6" fmla="*/ 58521 h 1645920"/>
                <a:gd name="connsiteX7" fmla="*/ 336499 w 376733"/>
                <a:gd name="connsiteY7" fmla="*/ 58521 h 1645920"/>
                <a:gd name="connsiteX8" fmla="*/ 336499 w 376733"/>
                <a:gd name="connsiteY8" fmla="*/ 0 h 1645920"/>
                <a:gd name="connsiteX0" fmla="*/ 336499 w 376733"/>
                <a:gd name="connsiteY0" fmla="*/ 0 h 1645920"/>
                <a:gd name="connsiteX1" fmla="*/ 0 w 376733"/>
                <a:gd name="connsiteY1" fmla="*/ 0 h 1645920"/>
                <a:gd name="connsiteX2" fmla="*/ 0 w 376733"/>
                <a:gd name="connsiteY2" fmla="*/ 1645920 h 1645920"/>
                <a:gd name="connsiteX3" fmla="*/ 376733 w 376733"/>
                <a:gd name="connsiteY3" fmla="*/ 1645920 h 1645920"/>
                <a:gd name="connsiteX4" fmla="*/ 376733 w 376733"/>
                <a:gd name="connsiteY4" fmla="*/ 1591056 h 1645920"/>
                <a:gd name="connsiteX5" fmla="*/ 65837 w 376733"/>
                <a:gd name="connsiteY5" fmla="*/ 1594713 h 1645920"/>
                <a:gd name="connsiteX6" fmla="*/ 65837 w 376733"/>
                <a:gd name="connsiteY6" fmla="*/ 58521 h 1645920"/>
                <a:gd name="connsiteX7" fmla="*/ 336499 w 376733"/>
                <a:gd name="connsiteY7" fmla="*/ 58521 h 1645920"/>
                <a:gd name="connsiteX8" fmla="*/ 336499 w 376733"/>
                <a:gd name="connsiteY8" fmla="*/ 0 h 1645920"/>
                <a:gd name="connsiteX0" fmla="*/ 336499 w 376733"/>
                <a:gd name="connsiteY0" fmla="*/ 0 h 1645920"/>
                <a:gd name="connsiteX1" fmla="*/ 0 w 376733"/>
                <a:gd name="connsiteY1" fmla="*/ 0 h 1645920"/>
                <a:gd name="connsiteX2" fmla="*/ 0 w 376733"/>
                <a:gd name="connsiteY2" fmla="*/ 1645920 h 1645920"/>
                <a:gd name="connsiteX3" fmla="*/ 376733 w 376733"/>
                <a:gd name="connsiteY3" fmla="*/ 1645920 h 1645920"/>
                <a:gd name="connsiteX4" fmla="*/ 376733 w 376733"/>
                <a:gd name="connsiteY4" fmla="*/ 1591056 h 1645920"/>
                <a:gd name="connsiteX5" fmla="*/ 65837 w 376733"/>
                <a:gd name="connsiteY5" fmla="*/ 1587397 h 1645920"/>
                <a:gd name="connsiteX6" fmla="*/ 65837 w 376733"/>
                <a:gd name="connsiteY6" fmla="*/ 58521 h 1645920"/>
                <a:gd name="connsiteX7" fmla="*/ 336499 w 376733"/>
                <a:gd name="connsiteY7" fmla="*/ 58521 h 1645920"/>
                <a:gd name="connsiteX8" fmla="*/ 336499 w 376733"/>
                <a:gd name="connsiteY8" fmla="*/ 0 h 1645920"/>
                <a:gd name="connsiteX0" fmla="*/ 336499 w 376733"/>
                <a:gd name="connsiteY0" fmla="*/ 0 h 1645920"/>
                <a:gd name="connsiteX1" fmla="*/ 0 w 376733"/>
                <a:gd name="connsiteY1" fmla="*/ 0 h 1645920"/>
                <a:gd name="connsiteX2" fmla="*/ 0 w 376733"/>
                <a:gd name="connsiteY2" fmla="*/ 1645920 h 1645920"/>
                <a:gd name="connsiteX3" fmla="*/ 376733 w 376733"/>
                <a:gd name="connsiteY3" fmla="*/ 1645920 h 1645920"/>
                <a:gd name="connsiteX4" fmla="*/ 376733 w 376733"/>
                <a:gd name="connsiteY4" fmla="*/ 1591056 h 1645920"/>
                <a:gd name="connsiteX5" fmla="*/ 65837 w 376733"/>
                <a:gd name="connsiteY5" fmla="*/ 1591055 h 1645920"/>
                <a:gd name="connsiteX6" fmla="*/ 65837 w 376733"/>
                <a:gd name="connsiteY6" fmla="*/ 58521 h 1645920"/>
                <a:gd name="connsiteX7" fmla="*/ 336499 w 376733"/>
                <a:gd name="connsiteY7" fmla="*/ 58521 h 1645920"/>
                <a:gd name="connsiteX8" fmla="*/ 336499 w 376733"/>
                <a:gd name="connsiteY8" fmla="*/ 0 h 1645920"/>
                <a:gd name="connsiteX0" fmla="*/ 336499 w 376733"/>
                <a:gd name="connsiteY0" fmla="*/ 0 h 1645920"/>
                <a:gd name="connsiteX1" fmla="*/ 0 w 376733"/>
                <a:gd name="connsiteY1" fmla="*/ 0 h 1645920"/>
                <a:gd name="connsiteX2" fmla="*/ 0 w 376733"/>
                <a:gd name="connsiteY2" fmla="*/ 1645920 h 1645920"/>
                <a:gd name="connsiteX3" fmla="*/ 376733 w 376733"/>
                <a:gd name="connsiteY3" fmla="*/ 1645920 h 1645920"/>
                <a:gd name="connsiteX4" fmla="*/ 376733 w 376733"/>
                <a:gd name="connsiteY4" fmla="*/ 1591056 h 1645920"/>
                <a:gd name="connsiteX5" fmla="*/ 71154 w 376733"/>
                <a:gd name="connsiteY5" fmla="*/ 1564474 h 1645920"/>
                <a:gd name="connsiteX6" fmla="*/ 65837 w 376733"/>
                <a:gd name="connsiteY6" fmla="*/ 58521 h 1645920"/>
                <a:gd name="connsiteX7" fmla="*/ 336499 w 376733"/>
                <a:gd name="connsiteY7" fmla="*/ 58521 h 1645920"/>
                <a:gd name="connsiteX8" fmla="*/ 336499 w 376733"/>
                <a:gd name="connsiteY8" fmla="*/ 0 h 1645920"/>
                <a:gd name="connsiteX0" fmla="*/ 336499 w 387365"/>
                <a:gd name="connsiteY0" fmla="*/ 0 h 1645920"/>
                <a:gd name="connsiteX1" fmla="*/ 0 w 387365"/>
                <a:gd name="connsiteY1" fmla="*/ 0 h 1645920"/>
                <a:gd name="connsiteX2" fmla="*/ 0 w 387365"/>
                <a:gd name="connsiteY2" fmla="*/ 1645920 h 1645920"/>
                <a:gd name="connsiteX3" fmla="*/ 376733 w 387365"/>
                <a:gd name="connsiteY3" fmla="*/ 1645920 h 1645920"/>
                <a:gd name="connsiteX4" fmla="*/ 387365 w 387365"/>
                <a:gd name="connsiteY4" fmla="*/ 1564475 h 1645920"/>
                <a:gd name="connsiteX5" fmla="*/ 71154 w 387365"/>
                <a:gd name="connsiteY5" fmla="*/ 1564474 h 1645920"/>
                <a:gd name="connsiteX6" fmla="*/ 65837 w 387365"/>
                <a:gd name="connsiteY6" fmla="*/ 58521 h 1645920"/>
                <a:gd name="connsiteX7" fmla="*/ 336499 w 387365"/>
                <a:gd name="connsiteY7" fmla="*/ 58521 h 1645920"/>
                <a:gd name="connsiteX8" fmla="*/ 336499 w 387365"/>
                <a:gd name="connsiteY8" fmla="*/ 0 h 1645920"/>
                <a:gd name="connsiteX0" fmla="*/ 336499 w 405611"/>
                <a:gd name="connsiteY0" fmla="*/ 0 h 1645920"/>
                <a:gd name="connsiteX1" fmla="*/ 0 w 405611"/>
                <a:gd name="connsiteY1" fmla="*/ 0 h 1645920"/>
                <a:gd name="connsiteX2" fmla="*/ 0 w 405611"/>
                <a:gd name="connsiteY2" fmla="*/ 1645920 h 1645920"/>
                <a:gd name="connsiteX3" fmla="*/ 376733 w 405611"/>
                <a:gd name="connsiteY3" fmla="*/ 1645920 h 1645920"/>
                <a:gd name="connsiteX4" fmla="*/ 387365 w 405611"/>
                <a:gd name="connsiteY4" fmla="*/ 1564475 h 1645920"/>
                <a:gd name="connsiteX5" fmla="*/ 71154 w 405611"/>
                <a:gd name="connsiteY5" fmla="*/ 1564474 h 1645920"/>
                <a:gd name="connsiteX6" fmla="*/ 65837 w 405611"/>
                <a:gd name="connsiteY6" fmla="*/ 58521 h 1645920"/>
                <a:gd name="connsiteX7" fmla="*/ 405611 w 405611"/>
                <a:gd name="connsiteY7" fmla="*/ 63838 h 1645920"/>
                <a:gd name="connsiteX8" fmla="*/ 336499 w 405611"/>
                <a:gd name="connsiteY8" fmla="*/ 0 h 1645920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376733 w 405611"/>
                <a:gd name="connsiteY3" fmla="*/ 1651236 h 1651236"/>
                <a:gd name="connsiteX4" fmla="*/ 387365 w 405611"/>
                <a:gd name="connsiteY4" fmla="*/ 1569791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403314 w 405611"/>
                <a:gd name="connsiteY3" fmla="*/ 1651236 h 1651236"/>
                <a:gd name="connsiteX4" fmla="*/ 387365 w 405611"/>
                <a:gd name="connsiteY4" fmla="*/ 1569791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387439 w 405611"/>
                <a:gd name="connsiteY3" fmla="*/ 1644886 h 1651236"/>
                <a:gd name="connsiteX4" fmla="*/ 387365 w 405611"/>
                <a:gd name="connsiteY4" fmla="*/ 1569791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387439 w 405611"/>
                <a:gd name="connsiteY3" fmla="*/ 1644886 h 1651236"/>
                <a:gd name="connsiteX4" fmla="*/ 371490 w 405611"/>
                <a:gd name="connsiteY4" fmla="*/ 1566616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387439 w 405611"/>
                <a:gd name="connsiteY3" fmla="*/ 1644886 h 1651236"/>
                <a:gd name="connsiteX4" fmla="*/ 393715 w 405611"/>
                <a:gd name="connsiteY4" fmla="*/ 1566616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387439 w 405611"/>
                <a:gd name="connsiteY3" fmla="*/ 1644886 h 1651236"/>
                <a:gd name="connsiteX4" fmla="*/ 393715 w 405611"/>
                <a:gd name="connsiteY4" fmla="*/ 1566616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387439 w 405611"/>
                <a:gd name="connsiteY3" fmla="*/ 1644886 h 1651236"/>
                <a:gd name="connsiteX4" fmla="*/ 393715 w 405611"/>
                <a:gd name="connsiteY4" fmla="*/ 1566616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387439 w 405611"/>
                <a:gd name="connsiteY3" fmla="*/ 1644886 h 1651236"/>
                <a:gd name="connsiteX4" fmla="*/ 387365 w 405611"/>
                <a:gd name="connsiteY4" fmla="*/ 1566616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44886"/>
                <a:gd name="connsiteX1" fmla="*/ 0 w 405611"/>
                <a:gd name="connsiteY1" fmla="*/ 5316 h 1644886"/>
                <a:gd name="connsiteX2" fmla="*/ 0 w 405611"/>
                <a:gd name="connsiteY2" fmla="*/ 1644886 h 1644886"/>
                <a:gd name="connsiteX3" fmla="*/ 387439 w 405611"/>
                <a:gd name="connsiteY3" fmla="*/ 1644886 h 1644886"/>
                <a:gd name="connsiteX4" fmla="*/ 387365 w 405611"/>
                <a:gd name="connsiteY4" fmla="*/ 1566616 h 1644886"/>
                <a:gd name="connsiteX5" fmla="*/ 71154 w 405611"/>
                <a:gd name="connsiteY5" fmla="*/ 1569790 h 1644886"/>
                <a:gd name="connsiteX6" fmla="*/ 65837 w 405611"/>
                <a:gd name="connsiteY6" fmla="*/ 63837 h 1644886"/>
                <a:gd name="connsiteX7" fmla="*/ 405611 w 405611"/>
                <a:gd name="connsiteY7" fmla="*/ 69154 h 1644886"/>
                <a:gd name="connsiteX8" fmla="*/ 400294 w 405611"/>
                <a:gd name="connsiteY8" fmla="*/ 0 h 1644886"/>
                <a:gd name="connsiteX0" fmla="*/ 400294 w 400294"/>
                <a:gd name="connsiteY0" fmla="*/ 0 h 1644886"/>
                <a:gd name="connsiteX1" fmla="*/ 0 w 400294"/>
                <a:gd name="connsiteY1" fmla="*/ 5316 h 1644886"/>
                <a:gd name="connsiteX2" fmla="*/ 0 w 400294"/>
                <a:gd name="connsiteY2" fmla="*/ 1644886 h 1644886"/>
                <a:gd name="connsiteX3" fmla="*/ 387439 w 400294"/>
                <a:gd name="connsiteY3" fmla="*/ 1644886 h 1644886"/>
                <a:gd name="connsiteX4" fmla="*/ 387365 w 400294"/>
                <a:gd name="connsiteY4" fmla="*/ 1566616 h 1644886"/>
                <a:gd name="connsiteX5" fmla="*/ 71154 w 400294"/>
                <a:gd name="connsiteY5" fmla="*/ 1569790 h 1644886"/>
                <a:gd name="connsiteX6" fmla="*/ 65837 w 400294"/>
                <a:gd name="connsiteY6" fmla="*/ 63837 h 1644886"/>
                <a:gd name="connsiteX7" fmla="*/ 386561 w 400294"/>
                <a:gd name="connsiteY7" fmla="*/ 78679 h 1644886"/>
                <a:gd name="connsiteX8" fmla="*/ 400294 w 400294"/>
                <a:gd name="connsiteY8" fmla="*/ 0 h 1644886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60662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414236"/>
                <a:gd name="connsiteY0" fmla="*/ 0 h 1641711"/>
                <a:gd name="connsiteX1" fmla="*/ 0 w 414236"/>
                <a:gd name="connsiteY1" fmla="*/ 2141 h 1641711"/>
                <a:gd name="connsiteX2" fmla="*/ 0 w 414236"/>
                <a:gd name="connsiteY2" fmla="*/ 1641711 h 1641711"/>
                <a:gd name="connsiteX3" fmla="*/ 387439 w 414236"/>
                <a:gd name="connsiteY3" fmla="*/ 1641711 h 1641711"/>
                <a:gd name="connsiteX4" fmla="*/ 379172 w 414236"/>
                <a:gd name="connsiteY4" fmla="*/ 1600163 h 1641711"/>
                <a:gd name="connsiteX5" fmla="*/ 387365 w 414236"/>
                <a:gd name="connsiteY5" fmla="*/ 1563441 h 1641711"/>
                <a:gd name="connsiteX6" fmla="*/ 71154 w 414236"/>
                <a:gd name="connsiteY6" fmla="*/ 1566615 h 1641711"/>
                <a:gd name="connsiteX7" fmla="*/ 65837 w 414236"/>
                <a:gd name="connsiteY7" fmla="*/ 76537 h 1641711"/>
                <a:gd name="connsiteX8" fmla="*/ 386561 w 414236"/>
                <a:gd name="connsiteY8" fmla="*/ 75504 h 1641711"/>
                <a:gd name="connsiteX9" fmla="*/ 384419 w 414236"/>
                <a:gd name="connsiteY9" fmla="*/ 0 h 1641711"/>
                <a:gd name="connsiteX0" fmla="*/ 384419 w 431494"/>
                <a:gd name="connsiteY0" fmla="*/ 0 h 1641711"/>
                <a:gd name="connsiteX1" fmla="*/ 0 w 431494"/>
                <a:gd name="connsiteY1" fmla="*/ 2141 h 1641711"/>
                <a:gd name="connsiteX2" fmla="*/ 0 w 431494"/>
                <a:gd name="connsiteY2" fmla="*/ 1641711 h 1641711"/>
                <a:gd name="connsiteX3" fmla="*/ 387439 w 431494"/>
                <a:gd name="connsiteY3" fmla="*/ 1641711 h 1641711"/>
                <a:gd name="connsiteX4" fmla="*/ 387365 w 431494"/>
                <a:gd name="connsiteY4" fmla="*/ 1563441 h 1641711"/>
                <a:gd name="connsiteX5" fmla="*/ 71154 w 431494"/>
                <a:gd name="connsiteY5" fmla="*/ 1566615 h 1641711"/>
                <a:gd name="connsiteX6" fmla="*/ 65837 w 431494"/>
                <a:gd name="connsiteY6" fmla="*/ 76537 h 1641711"/>
                <a:gd name="connsiteX7" fmla="*/ 386561 w 431494"/>
                <a:gd name="connsiteY7" fmla="*/ 75504 h 1641711"/>
                <a:gd name="connsiteX8" fmla="*/ 384419 w 431494"/>
                <a:gd name="connsiteY8" fmla="*/ 0 h 1641711"/>
                <a:gd name="connsiteX0" fmla="*/ 384419 w 409039"/>
                <a:gd name="connsiteY0" fmla="*/ 0 h 1642067"/>
                <a:gd name="connsiteX1" fmla="*/ 0 w 409039"/>
                <a:gd name="connsiteY1" fmla="*/ 2141 h 1642067"/>
                <a:gd name="connsiteX2" fmla="*/ 0 w 409039"/>
                <a:gd name="connsiteY2" fmla="*/ 1641711 h 1642067"/>
                <a:gd name="connsiteX3" fmla="*/ 387439 w 409039"/>
                <a:gd name="connsiteY3" fmla="*/ 1641711 h 1642067"/>
                <a:gd name="connsiteX4" fmla="*/ 387365 w 409039"/>
                <a:gd name="connsiteY4" fmla="*/ 1563441 h 1642067"/>
                <a:gd name="connsiteX5" fmla="*/ 71154 w 409039"/>
                <a:gd name="connsiteY5" fmla="*/ 1566615 h 1642067"/>
                <a:gd name="connsiteX6" fmla="*/ 65837 w 409039"/>
                <a:gd name="connsiteY6" fmla="*/ 76537 h 1642067"/>
                <a:gd name="connsiteX7" fmla="*/ 386561 w 409039"/>
                <a:gd name="connsiteY7" fmla="*/ 75504 h 1642067"/>
                <a:gd name="connsiteX8" fmla="*/ 384419 w 409039"/>
                <a:gd name="connsiteY8" fmla="*/ 0 h 1642067"/>
                <a:gd name="connsiteX0" fmla="*/ 384419 w 410804"/>
                <a:gd name="connsiteY0" fmla="*/ 0 h 1641711"/>
                <a:gd name="connsiteX1" fmla="*/ 0 w 410804"/>
                <a:gd name="connsiteY1" fmla="*/ 2141 h 1641711"/>
                <a:gd name="connsiteX2" fmla="*/ 0 w 410804"/>
                <a:gd name="connsiteY2" fmla="*/ 1641711 h 1641711"/>
                <a:gd name="connsiteX3" fmla="*/ 387439 w 410804"/>
                <a:gd name="connsiteY3" fmla="*/ 1641711 h 1641711"/>
                <a:gd name="connsiteX4" fmla="*/ 387365 w 410804"/>
                <a:gd name="connsiteY4" fmla="*/ 1563441 h 1641711"/>
                <a:gd name="connsiteX5" fmla="*/ 71154 w 410804"/>
                <a:gd name="connsiteY5" fmla="*/ 1566615 h 1641711"/>
                <a:gd name="connsiteX6" fmla="*/ 65837 w 410804"/>
                <a:gd name="connsiteY6" fmla="*/ 76537 h 1641711"/>
                <a:gd name="connsiteX7" fmla="*/ 386561 w 410804"/>
                <a:gd name="connsiteY7" fmla="*/ 75504 h 1641711"/>
                <a:gd name="connsiteX8" fmla="*/ 384419 w 410804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400294 w 400294"/>
                <a:gd name="connsiteY0" fmla="*/ 0 h 1644886"/>
                <a:gd name="connsiteX1" fmla="*/ 0 w 400294"/>
                <a:gd name="connsiteY1" fmla="*/ 5316 h 1644886"/>
                <a:gd name="connsiteX2" fmla="*/ 0 w 400294"/>
                <a:gd name="connsiteY2" fmla="*/ 1644886 h 1644886"/>
                <a:gd name="connsiteX3" fmla="*/ 387439 w 400294"/>
                <a:gd name="connsiteY3" fmla="*/ 1644886 h 1644886"/>
                <a:gd name="connsiteX4" fmla="*/ 387365 w 400294"/>
                <a:gd name="connsiteY4" fmla="*/ 1566616 h 1644886"/>
                <a:gd name="connsiteX5" fmla="*/ 71154 w 400294"/>
                <a:gd name="connsiteY5" fmla="*/ 1569790 h 1644886"/>
                <a:gd name="connsiteX6" fmla="*/ 65837 w 400294"/>
                <a:gd name="connsiteY6" fmla="*/ 79712 h 1644886"/>
                <a:gd name="connsiteX7" fmla="*/ 386561 w 400294"/>
                <a:gd name="connsiteY7" fmla="*/ 78679 h 1644886"/>
                <a:gd name="connsiteX8" fmla="*/ 400294 w 400294"/>
                <a:gd name="connsiteY8" fmla="*/ 0 h 1644886"/>
                <a:gd name="connsiteX0" fmla="*/ 37806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7806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439" h="1641711">
                  <a:moveTo>
                    <a:pt x="384419" y="0"/>
                  </a:moveTo>
                  <a:lnTo>
                    <a:pt x="0" y="2141"/>
                  </a:lnTo>
                  <a:lnTo>
                    <a:pt x="0" y="1641711"/>
                  </a:lnTo>
                  <a:lnTo>
                    <a:pt x="387439" y="1641711"/>
                  </a:lnTo>
                  <a:cubicBezTo>
                    <a:pt x="387414" y="1615621"/>
                    <a:pt x="387390" y="1589531"/>
                    <a:pt x="387365" y="1563441"/>
                  </a:cubicBezTo>
                  <a:lnTo>
                    <a:pt x="71154" y="1566615"/>
                  </a:lnTo>
                  <a:cubicBezTo>
                    <a:pt x="68495" y="821576"/>
                    <a:pt x="68495" y="821576"/>
                    <a:pt x="65837" y="76537"/>
                  </a:cubicBezTo>
                  <a:lnTo>
                    <a:pt x="386561" y="75504"/>
                  </a:lnTo>
                  <a:lnTo>
                    <a:pt x="384419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</p:grpSp>
      <p:sp>
        <p:nvSpPr>
          <p:cNvPr id="10" name="Arc 9"/>
          <p:cNvSpPr/>
          <p:nvPr/>
        </p:nvSpPr>
        <p:spPr>
          <a:xfrm rot="14330733" flipV="1">
            <a:off x="5673892" y="3855890"/>
            <a:ext cx="1653311" cy="1491038"/>
          </a:xfrm>
          <a:prstGeom prst="arc">
            <a:avLst>
              <a:gd name="adj1" fmla="val 15011017"/>
              <a:gd name="adj2" fmla="val 2333563"/>
            </a:avLst>
          </a:prstGeom>
          <a:ln w="28575">
            <a:solidFill>
              <a:schemeClr val="accent3"/>
            </a:solidFill>
            <a:prstDash val="dash"/>
            <a:headEnd type="arrow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18192" y="4678870"/>
            <a:ext cx="4794628" cy="1631216"/>
            <a:chOff x="6290441" y="4601408"/>
            <a:chExt cx="4794628" cy="1631216"/>
          </a:xfrm>
        </p:grpSpPr>
        <p:sp>
          <p:nvSpPr>
            <p:cNvPr id="12" name="TextBox 11"/>
            <p:cNvSpPr txBox="1"/>
            <p:nvPr/>
          </p:nvSpPr>
          <p:spPr>
            <a:xfrm>
              <a:off x="6290441" y="4601408"/>
              <a:ext cx="4794628" cy="1631216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Observations of Intergroup Relations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School Climate Outcomes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Teacher and Family Perceptions</a:t>
              </a:r>
            </a:p>
            <a:p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488505" y="4788019"/>
              <a:ext cx="182367" cy="1254184"/>
            </a:xfrm>
            <a:custGeom>
              <a:avLst/>
              <a:gdLst>
                <a:gd name="connsiteX0" fmla="*/ 336499 w 376733"/>
                <a:gd name="connsiteY0" fmla="*/ 0 h 1645920"/>
                <a:gd name="connsiteX1" fmla="*/ 0 w 376733"/>
                <a:gd name="connsiteY1" fmla="*/ 0 h 1645920"/>
                <a:gd name="connsiteX2" fmla="*/ 0 w 376733"/>
                <a:gd name="connsiteY2" fmla="*/ 1645920 h 1645920"/>
                <a:gd name="connsiteX3" fmla="*/ 376733 w 376733"/>
                <a:gd name="connsiteY3" fmla="*/ 1645920 h 1645920"/>
                <a:gd name="connsiteX4" fmla="*/ 376733 w 376733"/>
                <a:gd name="connsiteY4" fmla="*/ 1572768 h 1645920"/>
                <a:gd name="connsiteX5" fmla="*/ 65837 w 376733"/>
                <a:gd name="connsiteY5" fmla="*/ 1572768 h 1645920"/>
                <a:gd name="connsiteX6" fmla="*/ 65837 w 376733"/>
                <a:gd name="connsiteY6" fmla="*/ 58521 h 1645920"/>
                <a:gd name="connsiteX7" fmla="*/ 336499 w 376733"/>
                <a:gd name="connsiteY7" fmla="*/ 58521 h 1645920"/>
                <a:gd name="connsiteX8" fmla="*/ 336499 w 376733"/>
                <a:gd name="connsiteY8" fmla="*/ 0 h 1645920"/>
                <a:gd name="connsiteX0" fmla="*/ 336499 w 376733"/>
                <a:gd name="connsiteY0" fmla="*/ 0 h 1645920"/>
                <a:gd name="connsiteX1" fmla="*/ 0 w 376733"/>
                <a:gd name="connsiteY1" fmla="*/ 0 h 1645920"/>
                <a:gd name="connsiteX2" fmla="*/ 0 w 376733"/>
                <a:gd name="connsiteY2" fmla="*/ 1645920 h 1645920"/>
                <a:gd name="connsiteX3" fmla="*/ 376733 w 376733"/>
                <a:gd name="connsiteY3" fmla="*/ 1645920 h 1645920"/>
                <a:gd name="connsiteX4" fmla="*/ 376733 w 376733"/>
                <a:gd name="connsiteY4" fmla="*/ 1591056 h 1645920"/>
                <a:gd name="connsiteX5" fmla="*/ 65837 w 376733"/>
                <a:gd name="connsiteY5" fmla="*/ 1572768 h 1645920"/>
                <a:gd name="connsiteX6" fmla="*/ 65837 w 376733"/>
                <a:gd name="connsiteY6" fmla="*/ 58521 h 1645920"/>
                <a:gd name="connsiteX7" fmla="*/ 336499 w 376733"/>
                <a:gd name="connsiteY7" fmla="*/ 58521 h 1645920"/>
                <a:gd name="connsiteX8" fmla="*/ 336499 w 376733"/>
                <a:gd name="connsiteY8" fmla="*/ 0 h 1645920"/>
                <a:gd name="connsiteX0" fmla="*/ 336499 w 376733"/>
                <a:gd name="connsiteY0" fmla="*/ 0 h 1645920"/>
                <a:gd name="connsiteX1" fmla="*/ 0 w 376733"/>
                <a:gd name="connsiteY1" fmla="*/ 0 h 1645920"/>
                <a:gd name="connsiteX2" fmla="*/ 0 w 376733"/>
                <a:gd name="connsiteY2" fmla="*/ 1645920 h 1645920"/>
                <a:gd name="connsiteX3" fmla="*/ 376733 w 376733"/>
                <a:gd name="connsiteY3" fmla="*/ 1645920 h 1645920"/>
                <a:gd name="connsiteX4" fmla="*/ 376733 w 376733"/>
                <a:gd name="connsiteY4" fmla="*/ 1591056 h 1645920"/>
                <a:gd name="connsiteX5" fmla="*/ 65837 w 376733"/>
                <a:gd name="connsiteY5" fmla="*/ 1594713 h 1645920"/>
                <a:gd name="connsiteX6" fmla="*/ 65837 w 376733"/>
                <a:gd name="connsiteY6" fmla="*/ 58521 h 1645920"/>
                <a:gd name="connsiteX7" fmla="*/ 336499 w 376733"/>
                <a:gd name="connsiteY7" fmla="*/ 58521 h 1645920"/>
                <a:gd name="connsiteX8" fmla="*/ 336499 w 376733"/>
                <a:gd name="connsiteY8" fmla="*/ 0 h 1645920"/>
                <a:gd name="connsiteX0" fmla="*/ 336499 w 376733"/>
                <a:gd name="connsiteY0" fmla="*/ 0 h 1645920"/>
                <a:gd name="connsiteX1" fmla="*/ 0 w 376733"/>
                <a:gd name="connsiteY1" fmla="*/ 0 h 1645920"/>
                <a:gd name="connsiteX2" fmla="*/ 0 w 376733"/>
                <a:gd name="connsiteY2" fmla="*/ 1645920 h 1645920"/>
                <a:gd name="connsiteX3" fmla="*/ 376733 w 376733"/>
                <a:gd name="connsiteY3" fmla="*/ 1645920 h 1645920"/>
                <a:gd name="connsiteX4" fmla="*/ 376733 w 376733"/>
                <a:gd name="connsiteY4" fmla="*/ 1591056 h 1645920"/>
                <a:gd name="connsiteX5" fmla="*/ 65837 w 376733"/>
                <a:gd name="connsiteY5" fmla="*/ 1587397 h 1645920"/>
                <a:gd name="connsiteX6" fmla="*/ 65837 w 376733"/>
                <a:gd name="connsiteY6" fmla="*/ 58521 h 1645920"/>
                <a:gd name="connsiteX7" fmla="*/ 336499 w 376733"/>
                <a:gd name="connsiteY7" fmla="*/ 58521 h 1645920"/>
                <a:gd name="connsiteX8" fmla="*/ 336499 w 376733"/>
                <a:gd name="connsiteY8" fmla="*/ 0 h 1645920"/>
                <a:gd name="connsiteX0" fmla="*/ 336499 w 376733"/>
                <a:gd name="connsiteY0" fmla="*/ 0 h 1645920"/>
                <a:gd name="connsiteX1" fmla="*/ 0 w 376733"/>
                <a:gd name="connsiteY1" fmla="*/ 0 h 1645920"/>
                <a:gd name="connsiteX2" fmla="*/ 0 w 376733"/>
                <a:gd name="connsiteY2" fmla="*/ 1645920 h 1645920"/>
                <a:gd name="connsiteX3" fmla="*/ 376733 w 376733"/>
                <a:gd name="connsiteY3" fmla="*/ 1645920 h 1645920"/>
                <a:gd name="connsiteX4" fmla="*/ 376733 w 376733"/>
                <a:gd name="connsiteY4" fmla="*/ 1591056 h 1645920"/>
                <a:gd name="connsiteX5" fmla="*/ 65837 w 376733"/>
                <a:gd name="connsiteY5" fmla="*/ 1591055 h 1645920"/>
                <a:gd name="connsiteX6" fmla="*/ 65837 w 376733"/>
                <a:gd name="connsiteY6" fmla="*/ 58521 h 1645920"/>
                <a:gd name="connsiteX7" fmla="*/ 336499 w 376733"/>
                <a:gd name="connsiteY7" fmla="*/ 58521 h 1645920"/>
                <a:gd name="connsiteX8" fmla="*/ 336499 w 376733"/>
                <a:gd name="connsiteY8" fmla="*/ 0 h 1645920"/>
                <a:gd name="connsiteX0" fmla="*/ 336499 w 376733"/>
                <a:gd name="connsiteY0" fmla="*/ 0 h 1645920"/>
                <a:gd name="connsiteX1" fmla="*/ 0 w 376733"/>
                <a:gd name="connsiteY1" fmla="*/ 0 h 1645920"/>
                <a:gd name="connsiteX2" fmla="*/ 0 w 376733"/>
                <a:gd name="connsiteY2" fmla="*/ 1645920 h 1645920"/>
                <a:gd name="connsiteX3" fmla="*/ 376733 w 376733"/>
                <a:gd name="connsiteY3" fmla="*/ 1645920 h 1645920"/>
                <a:gd name="connsiteX4" fmla="*/ 376733 w 376733"/>
                <a:gd name="connsiteY4" fmla="*/ 1591056 h 1645920"/>
                <a:gd name="connsiteX5" fmla="*/ 71154 w 376733"/>
                <a:gd name="connsiteY5" fmla="*/ 1564474 h 1645920"/>
                <a:gd name="connsiteX6" fmla="*/ 65837 w 376733"/>
                <a:gd name="connsiteY6" fmla="*/ 58521 h 1645920"/>
                <a:gd name="connsiteX7" fmla="*/ 336499 w 376733"/>
                <a:gd name="connsiteY7" fmla="*/ 58521 h 1645920"/>
                <a:gd name="connsiteX8" fmla="*/ 336499 w 376733"/>
                <a:gd name="connsiteY8" fmla="*/ 0 h 1645920"/>
                <a:gd name="connsiteX0" fmla="*/ 336499 w 387365"/>
                <a:gd name="connsiteY0" fmla="*/ 0 h 1645920"/>
                <a:gd name="connsiteX1" fmla="*/ 0 w 387365"/>
                <a:gd name="connsiteY1" fmla="*/ 0 h 1645920"/>
                <a:gd name="connsiteX2" fmla="*/ 0 w 387365"/>
                <a:gd name="connsiteY2" fmla="*/ 1645920 h 1645920"/>
                <a:gd name="connsiteX3" fmla="*/ 376733 w 387365"/>
                <a:gd name="connsiteY3" fmla="*/ 1645920 h 1645920"/>
                <a:gd name="connsiteX4" fmla="*/ 387365 w 387365"/>
                <a:gd name="connsiteY4" fmla="*/ 1564475 h 1645920"/>
                <a:gd name="connsiteX5" fmla="*/ 71154 w 387365"/>
                <a:gd name="connsiteY5" fmla="*/ 1564474 h 1645920"/>
                <a:gd name="connsiteX6" fmla="*/ 65837 w 387365"/>
                <a:gd name="connsiteY6" fmla="*/ 58521 h 1645920"/>
                <a:gd name="connsiteX7" fmla="*/ 336499 w 387365"/>
                <a:gd name="connsiteY7" fmla="*/ 58521 h 1645920"/>
                <a:gd name="connsiteX8" fmla="*/ 336499 w 387365"/>
                <a:gd name="connsiteY8" fmla="*/ 0 h 1645920"/>
                <a:gd name="connsiteX0" fmla="*/ 336499 w 405611"/>
                <a:gd name="connsiteY0" fmla="*/ 0 h 1645920"/>
                <a:gd name="connsiteX1" fmla="*/ 0 w 405611"/>
                <a:gd name="connsiteY1" fmla="*/ 0 h 1645920"/>
                <a:gd name="connsiteX2" fmla="*/ 0 w 405611"/>
                <a:gd name="connsiteY2" fmla="*/ 1645920 h 1645920"/>
                <a:gd name="connsiteX3" fmla="*/ 376733 w 405611"/>
                <a:gd name="connsiteY3" fmla="*/ 1645920 h 1645920"/>
                <a:gd name="connsiteX4" fmla="*/ 387365 w 405611"/>
                <a:gd name="connsiteY4" fmla="*/ 1564475 h 1645920"/>
                <a:gd name="connsiteX5" fmla="*/ 71154 w 405611"/>
                <a:gd name="connsiteY5" fmla="*/ 1564474 h 1645920"/>
                <a:gd name="connsiteX6" fmla="*/ 65837 w 405611"/>
                <a:gd name="connsiteY6" fmla="*/ 58521 h 1645920"/>
                <a:gd name="connsiteX7" fmla="*/ 405611 w 405611"/>
                <a:gd name="connsiteY7" fmla="*/ 63838 h 1645920"/>
                <a:gd name="connsiteX8" fmla="*/ 336499 w 405611"/>
                <a:gd name="connsiteY8" fmla="*/ 0 h 1645920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376733 w 405611"/>
                <a:gd name="connsiteY3" fmla="*/ 1651236 h 1651236"/>
                <a:gd name="connsiteX4" fmla="*/ 387365 w 405611"/>
                <a:gd name="connsiteY4" fmla="*/ 1569791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403314 w 405611"/>
                <a:gd name="connsiteY3" fmla="*/ 1651236 h 1651236"/>
                <a:gd name="connsiteX4" fmla="*/ 387365 w 405611"/>
                <a:gd name="connsiteY4" fmla="*/ 1569791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387439 w 405611"/>
                <a:gd name="connsiteY3" fmla="*/ 1644886 h 1651236"/>
                <a:gd name="connsiteX4" fmla="*/ 387365 w 405611"/>
                <a:gd name="connsiteY4" fmla="*/ 1569791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387439 w 405611"/>
                <a:gd name="connsiteY3" fmla="*/ 1644886 h 1651236"/>
                <a:gd name="connsiteX4" fmla="*/ 371490 w 405611"/>
                <a:gd name="connsiteY4" fmla="*/ 1566616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387439 w 405611"/>
                <a:gd name="connsiteY3" fmla="*/ 1644886 h 1651236"/>
                <a:gd name="connsiteX4" fmla="*/ 393715 w 405611"/>
                <a:gd name="connsiteY4" fmla="*/ 1566616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387439 w 405611"/>
                <a:gd name="connsiteY3" fmla="*/ 1644886 h 1651236"/>
                <a:gd name="connsiteX4" fmla="*/ 393715 w 405611"/>
                <a:gd name="connsiteY4" fmla="*/ 1566616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387439 w 405611"/>
                <a:gd name="connsiteY3" fmla="*/ 1644886 h 1651236"/>
                <a:gd name="connsiteX4" fmla="*/ 393715 w 405611"/>
                <a:gd name="connsiteY4" fmla="*/ 1566616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387439 w 405611"/>
                <a:gd name="connsiteY3" fmla="*/ 1644886 h 1651236"/>
                <a:gd name="connsiteX4" fmla="*/ 387365 w 405611"/>
                <a:gd name="connsiteY4" fmla="*/ 1566616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44886"/>
                <a:gd name="connsiteX1" fmla="*/ 0 w 405611"/>
                <a:gd name="connsiteY1" fmla="*/ 5316 h 1644886"/>
                <a:gd name="connsiteX2" fmla="*/ 0 w 405611"/>
                <a:gd name="connsiteY2" fmla="*/ 1644886 h 1644886"/>
                <a:gd name="connsiteX3" fmla="*/ 387439 w 405611"/>
                <a:gd name="connsiteY3" fmla="*/ 1644886 h 1644886"/>
                <a:gd name="connsiteX4" fmla="*/ 387365 w 405611"/>
                <a:gd name="connsiteY4" fmla="*/ 1566616 h 1644886"/>
                <a:gd name="connsiteX5" fmla="*/ 71154 w 405611"/>
                <a:gd name="connsiteY5" fmla="*/ 1569790 h 1644886"/>
                <a:gd name="connsiteX6" fmla="*/ 65837 w 405611"/>
                <a:gd name="connsiteY6" fmla="*/ 63837 h 1644886"/>
                <a:gd name="connsiteX7" fmla="*/ 405611 w 405611"/>
                <a:gd name="connsiteY7" fmla="*/ 69154 h 1644886"/>
                <a:gd name="connsiteX8" fmla="*/ 400294 w 405611"/>
                <a:gd name="connsiteY8" fmla="*/ 0 h 1644886"/>
                <a:gd name="connsiteX0" fmla="*/ 400294 w 400294"/>
                <a:gd name="connsiteY0" fmla="*/ 0 h 1644886"/>
                <a:gd name="connsiteX1" fmla="*/ 0 w 400294"/>
                <a:gd name="connsiteY1" fmla="*/ 5316 h 1644886"/>
                <a:gd name="connsiteX2" fmla="*/ 0 w 400294"/>
                <a:gd name="connsiteY2" fmla="*/ 1644886 h 1644886"/>
                <a:gd name="connsiteX3" fmla="*/ 387439 w 400294"/>
                <a:gd name="connsiteY3" fmla="*/ 1644886 h 1644886"/>
                <a:gd name="connsiteX4" fmla="*/ 387365 w 400294"/>
                <a:gd name="connsiteY4" fmla="*/ 1566616 h 1644886"/>
                <a:gd name="connsiteX5" fmla="*/ 71154 w 400294"/>
                <a:gd name="connsiteY5" fmla="*/ 1569790 h 1644886"/>
                <a:gd name="connsiteX6" fmla="*/ 65837 w 400294"/>
                <a:gd name="connsiteY6" fmla="*/ 63837 h 1644886"/>
                <a:gd name="connsiteX7" fmla="*/ 386561 w 400294"/>
                <a:gd name="connsiteY7" fmla="*/ 78679 h 1644886"/>
                <a:gd name="connsiteX8" fmla="*/ 400294 w 400294"/>
                <a:gd name="connsiteY8" fmla="*/ 0 h 1644886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60662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414236"/>
                <a:gd name="connsiteY0" fmla="*/ 0 h 1641711"/>
                <a:gd name="connsiteX1" fmla="*/ 0 w 414236"/>
                <a:gd name="connsiteY1" fmla="*/ 2141 h 1641711"/>
                <a:gd name="connsiteX2" fmla="*/ 0 w 414236"/>
                <a:gd name="connsiteY2" fmla="*/ 1641711 h 1641711"/>
                <a:gd name="connsiteX3" fmla="*/ 387439 w 414236"/>
                <a:gd name="connsiteY3" fmla="*/ 1641711 h 1641711"/>
                <a:gd name="connsiteX4" fmla="*/ 379172 w 414236"/>
                <a:gd name="connsiteY4" fmla="*/ 1600163 h 1641711"/>
                <a:gd name="connsiteX5" fmla="*/ 387365 w 414236"/>
                <a:gd name="connsiteY5" fmla="*/ 1563441 h 1641711"/>
                <a:gd name="connsiteX6" fmla="*/ 71154 w 414236"/>
                <a:gd name="connsiteY6" fmla="*/ 1566615 h 1641711"/>
                <a:gd name="connsiteX7" fmla="*/ 65837 w 414236"/>
                <a:gd name="connsiteY7" fmla="*/ 76537 h 1641711"/>
                <a:gd name="connsiteX8" fmla="*/ 386561 w 414236"/>
                <a:gd name="connsiteY8" fmla="*/ 75504 h 1641711"/>
                <a:gd name="connsiteX9" fmla="*/ 384419 w 414236"/>
                <a:gd name="connsiteY9" fmla="*/ 0 h 1641711"/>
                <a:gd name="connsiteX0" fmla="*/ 384419 w 431494"/>
                <a:gd name="connsiteY0" fmla="*/ 0 h 1641711"/>
                <a:gd name="connsiteX1" fmla="*/ 0 w 431494"/>
                <a:gd name="connsiteY1" fmla="*/ 2141 h 1641711"/>
                <a:gd name="connsiteX2" fmla="*/ 0 w 431494"/>
                <a:gd name="connsiteY2" fmla="*/ 1641711 h 1641711"/>
                <a:gd name="connsiteX3" fmla="*/ 387439 w 431494"/>
                <a:gd name="connsiteY3" fmla="*/ 1641711 h 1641711"/>
                <a:gd name="connsiteX4" fmla="*/ 387365 w 431494"/>
                <a:gd name="connsiteY4" fmla="*/ 1563441 h 1641711"/>
                <a:gd name="connsiteX5" fmla="*/ 71154 w 431494"/>
                <a:gd name="connsiteY5" fmla="*/ 1566615 h 1641711"/>
                <a:gd name="connsiteX6" fmla="*/ 65837 w 431494"/>
                <a:gd name="connsiteY6" fmla="*/ 76537 h 1641711"/>
                <a:gd name="connsiteX7" fmla="*/ 386561 w 431494"/>
                <a:gd name="connsiteY7" fmla="*/ 75504 h 1641711"/>
                <a:gd name="connsiteX8" fmla="*/ 384419 w 431494"/>
                <a:gd name="connsiteY8" fmla="*/ 0 h 1641711"/>
                <a:gd name="connsiteX0" fmla="*/ 384419 w 409039"/>
                <a:gd name="connsiteY0" fmla="*/ 0 h 1642067"/>
                <a:gd name="connsiteX1" fmla="*/ 0 w 409039"/>
                <a:gd name="connsiteY1" fmla="*/ 2141 h 1642067"/>
                <a:gd name="connsiteX2" fmla="*/ 0 w 409039"/>
                <a:gd name="connsiteY2" fmla="*/ 1641711 h 1642067"/>
                <a:gd name="connsiteX3" fmla="*/ 387439 w 409039"/>
                <a:gd name="connsiteY3" fmla="*/ 1641711 h 1642067"/>
                <a:gd name="connsiteX4" fmla="*/ 387365 w 409039"/>
                <a:gd name="connsiteY4" fmla="*/ 1563441 h 1642067"/>
                <a:gd name="connsiteX5" fmla="*/ 71154 w 409039"/>
                <a:gd name="connsiteY5" fmla="*/ 1566615 h 1642067"/>
                <a:gd name="connsiteX6" fmla="*/ 65837 w 409039"/>
                <a:gd name="connsiteY6" fmla="*/ 76537 h 1642067"/>
                <a:gd name="connsiteX7" fmla="*/ 386561 w 409039"/>
                <a:gd name="connsiteY7" fmla="*/ 75504 h 1642067"/>
                <a:gd name="connsiteX8" fmla="*/ 384419 w 409039"/>
                <a:gd name="connsiteY8" fmla="*/ 0 h 1642067"/>
                <a:gd name="connsiteX0" fmla="*/ 384419 w 410804"/>
                <a:gd name="connsiteY0" fmla="*/ 0 h 1641711"/>
                <a:gd name="connsiteX1" fmla="*/ 0 w 410804"/>
                <a:gd name="connsiteY1" fmla="*/ 2141 h 1641711"/>
                <a:gd name="connsiteX2" fmla="*/ 0 w 410804"/>
                <a:gd name="connsiteY2" fmla="*/ 1641711 h 1641711"/>
                <a:gd name="connsiteX3" fmla="*/ 387439 w 410804"/>
                <a:gd name="connsiteY3" fmla="*/ 1641711 h 1641711"/>
                <a:gd name="connsiteX4" fmla="*/ 387365 w 410804"/>
                <a:gd name="connsiteY4" fmla="*/ 1563441 h 1641711"/>
                <a:gd name="connsiteX5" fmla="*/ 71154 w 410804"/>
                <a:gd name="connsiteY5" fmla="*/ 1566615 h 1641711"/>
                <a:gd name="connsiteX6" fmla="*/ 65837 w 410804"/>
                <a:gd name="connsiteY6" fmla="*/ 76537 h 1641711"/>
                <a:gd name="connsiteX7" fmla="*/ 386561 w 410804"/>
                <a:gd name="connsiteY7" fmla="*/ 75504 h 1641711"/>
                <a:gd name="connsiteX8" fmla="*/ 384419 w 410804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400294 w 400294"/>
                <a:gd name="connsiteY0" fmla="*/ 0 h 1644886"/>
                <a:gd name="connsiteX1" fmla="*/ 0 w 400294"/>
                <a:gd name="connsiteY1" fmla="*/ 5316 h 1644886"/>
                <a:gd name="connsiteX2" fmla="*/ 0 w 400294"/>
                <a:gd name="connsiteY2" fmla="*/ 1644886 h 1644886"/>
                <a:gd name="connsiteX3" fmla="*/ 387439 w 400294"/>
                <a:gd name="connsiteY3" fmla="*/ 1644886 h 1644886"/>
                <a:gd name="connsiteX4" fmla="*/ 387365 w 400294"/>
                <a:gd name="connsiteY4" fmla="*/ 1566616 h 1644886"/>
                <a:gd name="connsiteX5" fmla="*/ 71154 w 400294"/>
                <a:gd name="connsiteY5" fmla="*/ 1569790 h 1644886"/>
                <a:gd name="connsiteX6" fmla="*/ 65837 w 400294"/>
                <a:gd name="connsiteY6" fmla="*/ 79712 h 1644886"/>
                <a:gd name="connsiteX7" fmla="*/ 386561 w 400294"/>
                <a:gd name="connsiteY7" fmla="*/ 78679 h 1644886"/>
                <a:gd name="connsiteX8" fmla="*/ 400294 w 400294"/>
                <a:gd name="connsiteY8" fmla="*/ 0 h 1644886"/>
                <a:gd name="connsiteX0" fmla="*/ 37806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7806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439" h="1641711">
                  <a:moveTo>
                    <a:pt x="384419" y="0"/>
                  </a:moveTo>
                  <a:lnTo>
                    <a:pt x="0" y="2141"/>
                  </a:lnTo>
                  <a:lnTo>
                    <a:pt x="0" y="1641711"/>
                  </a:lnTo>
                  <a:lnTo>
                    <a:pt x="387439" y="1641711"/>
                  </a:lnTo>
                  <a:cubicBezTo>
                    <a:pt x="387414" y="1615621"/>
                    <a:pt x="387390" y="1589531"/>
                    <a:pt x="387365" y="1563441"/>
                  </a:cubicBezTo>
                  <a:lnTo>
                    <a:pt x="71154" y="1566615"/>
                  </a:lnTo>
                  <a:cubicBezTo>
                    <a:pt x="68495" y="821576"/>
                    <a:pt x="68495" y="821576"/>
                    <a:pt x="65837" y="76537"/>
                  </a:cubicBezTo>
                  <a:lnTo>
                    <a:pt x="386561" y="75504"/>
                  </a:lnTo>
                  <a:lnTo>
                    <a:pt x="384419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10800000">
              <a:off x="10744197" y="4732909"/>
              <a:ext cx="188471" cy="1309294"/>
            </a:xfrm>
            <a:custGeom>
              <a:avLst/>
              <a:gdLst>
                <a:gd name="connsiteX0" fmla="*/ 336499 w 376733"/>
                <a:gd name="connsiteY0" fmla="*/ 0 h 1645920"/>
                <a:gd name="connsiteX1" fmla="*/ 0 w 376733"/>
                <a:gd name="connsiteY1" fmla="*/ 0 h 1645920"/>
                <a:gd name="connsiteX2" fmla="*/ 0 w 376733"/>
                <a:gd name="connsiteY2" fmla="*/ 1645920 h 1645920"/>
                <a:gd name="connsiteX3" fmla="*/ 376733 w 376733"/>
                <a:gd name="connsiteY3" fmla="*/ 1645920 h 1645920"/>
                <a:gd name="connsiteX4" fmla="*/ 376733 w 376733"/>
                <a:gd name="connsiteY4" fmla="*/ 1572768 h 1645920"/>
                <a:gd name="connsiteX5" fmla="*/ 65837 w 376733"/>
                <a:gd name="connsiteY5" fmla="*/ 1572768 h 1645920"/>
                <a:gd name="connsiteX6" fmla="*/ 65837 w 376733"/>
                <a:gd name="connsiteY6" fmla="*/ 58521 h 1645920"/>
                <a:gd name="connsiteX7" fmla="*/ 336499 w 376733"/>
                <a:gd name="connsiteY7" fmla="*/ 58521 h 1645920"/>
                <a:gd name="connsiteX8" fmla="*/ 336499 w 376733"/>
                <a:gd name="connsiteY8" fmla="*/ 0 h 1645920"/>
                <a:gd name="connsiteX0" fmla="*/ 336499 w 376733"/>
                <a:gd name="connsiteY0" fmla="*/ 0 h 1645920"/>
                <a:gd name="connsiteX1" fmla="*/ 0 w 376733"/>
                <a:gd name="connsiteY1" fmla="*/ 0 h 1645920"/>
                <a:gd name="connsiteX2" fmla="*/ 0 w 376733"/>
                <a:gd name="connsiteY2" fmla="*/ 1645920 h 1645920"/>
                <a:gd name="connsiteX3" fmla="*/ 376733 w 376733"/>
                <a:gd name="connsiteY3" fmla="*/ 1645920 h 1645920"/>
                <a:gd name="connsiteX4" fmla="*/ 376733 w 376733"/>
                <a:gd name="connsiteY4" fmla="*/ 1591056 h 1645920"/>
                <a:gd name="connsiteX5" fmla="*/ 65837 w 376733"/>
                <a:gd name="connsiteY5" fmla="*/ 1572768 h 1645920"/>
                <a:gd name="connsiteX6" fmla="*/ 65837 w 376733"/>
                <a:gd name="connsiteY6" fmla="*/ 58521 h 1645920"/>
                <a:gd name="connsiteX7" fmla="*/ 336499 w 376733"/>
                <a:gd name="connsiteY7" fmla="*/ 58521 h 1645920"/>
                <a:gd name="connsiteX8" fmla="*/ 336499 w 376733"/>
                <a:gd name="connsiteY8" fmla="*/ 0 h 1645920"/>
                <a:gd name="connsiteX0" fmla="*/ 336499 w 376733"/>
                <a:gd name="connsiteY0" fmla="*/ 0 h 1645920"/>
                <a:gd name="connsiteX1" fmla="*/ 0 w 376733"/>
                <a:gd name="connsiteY1" fmla="*/ 0 h 1645920"/>
                <a:gd name="connsiteX2" fmla="*/ 0 w 376733"/>
                <a:gd name="connsiteY2" fmla="*/ 1645920 h 1645920"/>
                <a:gd name="connsiteX3" fmla="*/ 376733 w 376733"/>
                <a:gd name="connsiteY3" fmla="*/ 1645920 h 1645920"/>
                <a:gd name="connsiteX4" fmla="*/ 376733 w 376733"/>
                <a:gd name="connsiteY4" fmla="*/ 1591056 h 1645920"/>
                <a:gd name="connsiteX5" fmla="*/ 65837 w 376733"/>
                <a:gd name="connsiteY5" fmla="*/ 1594713 h 1645920"/>
                <a:gd name="connsiteX6" fmla="*/ 65837 w 376733"/>
                <a:gd name="connsiteY6" fmla="*/ 58521 h 1645920"/>
                <a:gd name="connsiteX7" fmla="*/ 336499 w 376733"/>
                <a:gd name="connsiteY7" fmla="*/ 58521 h 1645920"/>
                <a:gd name="connsiteX8" fmla="*/ 336499 w 376733"/>
                <a:gd name="connsiteY8" fmla="*/ 0 h 1645920"/>
                <a:gd name="connsiteX0" fmla="*/ 336499 w 376733"/>
                <a:gd name="connsiteY0" fmla="*/ 0 h 1645920"/>
                <a:gd name="connsiteX1" fmla="*/ 0 w 376733"/>
                <a:gd name="connsiteY1" fmla="*/ 0 h 1645920"/>
                <a:gd name="connsiteX2" fmla="*/ 0 w 376733"/>
                <a:gd name="connsiteY2" fmla="*/ 1645920 h 1645920"/>
                <a:gd name="connsiteX3" fmla="*/ 376733 w 376733"/>
                <a:gd name="connsiteY3" fmla="*/ 1645920 h 1645920"/>
                <a:gd name="connsiteX4" fmla="*/ 376733 w 376733"/>
                <a:gd name="connsiteY4" fmla="*/ 1591056 h 1645920"/>
                <a:gd name="connsiteX5" fmla="*/ 65837 w 376733"/>
                <a:gd name="connsiteY5" fmla="*/ 1587397 h 1645920"/>
                <a:gd name="connsiteX6" fmla="*/ 65837 w 376733"/>
                <a:gd name="connsiteY6" fmla="*/ 58521 h 1645920"/>
                <a:gd name="connsiteX7" fmla="*/ 336499 w 376733"/>
                <a:gd name="connsiteY7" fmla="*/ 58521 h 1645920"/>
                <a:gd name="connsiteX8" fmla="*/ 336499 w 376733"/>
                <a:gd name="connsiteY8" fmla="*/ 0 h 1645920"/>
                <a:gd name="connsiteX0" fmla="*/ 336499 w 376733"/>
                <a:gd name="connsiteY0" fmla="*/ 0 h 1645920"/>
                <a:gd name="connsiteX1" fmla="*/ 0 w 376733"/>
                <a:gd name="connsiteY1" fmla="*/ 0 h 1645920"/>
                <a:gd name="connsiteX2" fmla="*/ 0 w 376733"/>
                <a:gd name="connsiteY2" fmla="*/ 1645920 h 1645920"/>
                <a:gd name="connsiteX3" fmla="*/ 376733 w 376733"/>
                <a:gd name="connsiteY3" fmla="*/ 1645920 h 1645920"/>
                <a:gd name="connsiteX4" fmla="*/ 376733 w 376733"/>
                <a:gd name="connsiteY4" fmla="*/ 1591056 h 1645920"/>
                <a:gd name="connsiteX5" fmla="*/ 65837 w 376733"/>
                <a:gd name="connsiteY5" fmla="*/ 1591055 h 1645920"/>
                <a:gd name="connsiteX6" fmla="*/ 65837 w 376733"/>
                <a:gd name="connsiteY6" fmla="*/ 58521 h 1645920"/>
                <a:gd name="connsiteX7" fmla="*/ 336499 w 376733"/>
                <a:gd name="connsiteY7" fmla="*/ 58521 h 1645920"/>
                <a:gd name="connsiteX8" fmla="*/ 336499 w 376733"/>
                <a:gd name="connsiteY8" fmla="*/ 0 h 1645920"/>
                <a:gd name="connsiteX0" fmla="*/ 336499 w 376733"/>
                <a:gd name="connsiteY0" fmla="*/ 0 h 1645920"/>
                <a:gd name="connsiteX1" fmla="*/ 0 w 376733"/>
                <a:gd name="connsiteY1" fmla="*/ 0 h 1645920"/>
                <a:gd name="connsiteX2" fmla="*/ 0 w 376733"/>
                <a:gd name="connsiteY2" fmla="*/ 1645920 h 1645920"/>
                <a:gd name="connsiteX3" fmla="*/ 376733 w 376733"/>
                <a:gd name="connsiteY3" fmla="*/ 1645920 h 1645920"/>
                <a:gd name="connsiteX4" fmla="*/ 376733 w 376733"/>
                <a:gd name="connsiteY4" fmla="*/ 1591056 h 1645920"/>
                <a:gd name="connsiteX5" fmla="*/ 71154 w 376733"/>
                <a:gd name="connsiteY5" fmla="*/ 1564474 h 1645920"/>
                <a:gd name="connsiteX6" fmla="*/ 65837 w 376733"/>
                <a:gd name="connsiteY6" fmla="*/ 58521 h 1645920"/>
                <a:gd name="connsiteX7" fmla="*/ 336499 w 376733"/>
                <a:gd name="connsiteY7" fmla="*/ 58521 h 1645920"/>
                <a:gd name="connsiteX8" fmla="*/ 336499 w 376733"/>
                <a:gd name="connsiteY8" fmla="*/ 0 h 1645920"/>
                <a:gd name="connsiteX0" fmla="*/ 336499 w 387365"/>
                <a:gd name="connsiteY0" fmla="*/ 0 h 1645920"/>
                <a:gd name="connsiteX1" fmla="*/ 0 w 387365"/>
                <a:gd name="connsiteY1" fmla="*/ 0 h 1645920"/>
                <a:gd name="connsiteX2" fmla="*/ 0 w 387365"/>
                <a:gd name="connsiteY2" fmla="*/ 1645920 h 1645920"/>
                <a:gd name="connsiteX3" fmla="*/ 376733 w 387365"/>
                <a:gd name="connsiteY3" fmla="*/ 1645920 h 1645920"/>
                <a:gd name="connsiteX4" fmla="*/ 387365 w 387365"/>
                <a:gd name="connsiteY4" fmla="*/ 1564475 h 1645920"/>
                <a:gd name="connsiteX5" fmla="*/ 71154 w 387365"/>
                <a:gd name="connsiteY5" fmla="*/ 1564474 h 1645920"/>
                <a:gd name="connsiteX6" fmla="*/ 65837 w 387365"/>
                <a:gd name="connsiteY6" fmla="*/ 58521 h 1645920"/>
                <a:gd name="connsiteX7" fmla="*/ 336499 w 387365"/>
                <a:gd name="connsiteY7" fmla="*/ 58521 h 1645920"/>
                <a:gd name="connsiteX8" fmla="*/ 336499 w 387365"/>
                <a:gd name="connsiteY8" fmla="*/ 0 h 1645920"/>
                <a:gd name="connsiteX0" fmla="*/ 336499 w 405611"/>
                <a:gd name="connsiteY0" fmla="*/ 0 h 1645920"/>
                <a:gd name="connsiteX1" fmla="*/ 0 w 405611"/>
                <a:gd name="connsiteY1" fmla="*/ 0 h 1645920"/>
                <a:gd name="connsiteX2" fmla="*/ 0 w 405611"/>
                <a:gd name="connsiteY2" fmla="*/ 1645920 h 1645920"/>
                <a:gd name="connsiteX3" fmla="*/ 376733 w 405611"/>
                <a:gd name="connsiteY3" fmla="*/ 1645920 h 1645920"/>
                <a:gd name="connsiteX4" fmla="*/ 387365 w 405611"/>
                <a:gd name="connsiteY4" fmla="*/ 1564475 h 1645920"/>
                <a:gd name="connsiteX5" fmla="*/ 71154 w 405611"/>
                <a:gd name="connsiteY5" fmla="*/ 1564474 h 1645920"/>
                <a:gd name="connsiteX6" fmla="*/ 65837 w 405611"/>
                <a:gd name="connsiteY6" fmla="*/ 58521 h 1645920"/>
                <a:gd name="connsiteX7" fmla="*/ 405611 w 405611"/>
                <a:gd name="connsiteY7" fmla="*/ 63838 h 1645920"/>
                <a:gd name="connsiteX8" fmla="*/ 336499 w 405611"/>
                <a:gd name="connsiteY8" fmla="*/ 0 h 1645920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376733 w 405611"/>
                <a:gd name="connsiteY3" fmla="*/ 1651236 h 1651236"/>
                <a:gd name="connsiteX4" fmla="*/ 387365 w 405611"/>
                <a:gd name="connsiteY4" fmla="*/ 1569791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403314 w 405611"/>
                <a:gd name="connsiteY3" fmla="*/ 1651236 h 1651236"/>
                <a:gd name="connsiteX4" fmla="*/ 387365 w 405611"/>
                <a:gd name="connsiteY4" fmla="*/ 1569791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387439 w 405611"/>
                <a:gd name="connsiteY3" fmla="*/ 1644886 h 1651236"/>
                <a:gd name="connsiteX4" fmla="*/ 387365 w 405611"/>
                <a:gd name="connsiteY4" fmla="*/ 1569791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387439 w 405611"/>
                <a:gd name="connsiteY3" fmla="*/ 1644886 h 1651236"/>
                <a:gd name="connsiteX4" fmla="*/ 371490 w 405611"/>
                <a:gd name="connsiteY4" fmla="*/ 1566616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387439 w 405611"/>
                <a:gd name="connsiteY3" fmla="*/ 1644886 h 1651236"/>
                <a:gd name="connsiteX4" fmla="*/ 393715 w 405611"/>
                <a:gd name="connsiteY4" fmla="*/ 1566616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387439 w 405611"/>
                <a:gd name="connsiteY3" fmla="*/ 1644886 h 1651236"/>
                <a:gd name="connsiteX4" fmla="*/ 393715 w 405611"/>
                <a:gd name="connsiteY4" fmla="*/ 1566616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387439 w 405611"/>
                <a:gd name="connsiteY3" fmla="*/ 1644886 h 1651236"/>
                <a:gd name="connsiteX4" fmla="*/ 393715 w 405611"/>
                <a:gd name="connsiteY4" fmla="*/ 1566616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51236"/>
                <a:gd name="connsiteX1" fmla="*/ 0 w 405611"/>
                <a:gd name="connsiteY1" fmla="*/ 5316 h 1651236"/>
                <a:gd name="connsiteX2" fmla="*/ 0 w 405611"/>
                <a:gd name="connsiteY2" fmla="*/ 1651236 h 1651236"/>
                <a:gd name="connsiteX3" fmla="*/ 387439 w 405611"/>
                <a:gd name="connsiteY3" fmla="*/ 1644886 h 1651236"/>
                <a:gd name="connsiteX4" fmla="*/ 387365 w 405611"/>
                <a:gd name="connsiteY4" fmla="*/ 1566616 h 1651236"/>
                <a:gd name="connsiteX5" fmla="*/ 71154 w 405611"/>
                <a:gd name="connsiteY5" fmla="*/ 1569790 h 1651236"/>
                <a:gd name="connsiteX6" fmla="*/ 65837 w 405611"/>
                <a:gd name="connsiteY6" fmla="*/ 63837 h 1651236"/>
                <a:gd name="connsiteX7" fmla="*/ 405611 w 405611"/>
                <a:gd name="connsiteY7" fmla="*/ 69154 h 1651236"/>
                <a:gd name="connsiteX8" fmla="*/ 400294 w 405611"/>
                <a:gd name="connsiteY8" fmla="*/ 0 h 1651236"/>
                <a:gd name="connsiteX0" fmla="*/ 400294 w 405611"/>
                <a:gd name="connsiteY0" fmla="*/ 0 h 1644886"/>
                <a:gd name="connsiteX1" fmla="*/ 0 w 405611"/>
                <a:gd name="connsiteY1" fmla="*/ 5316 h 1644886"/>
                <a:gd name="connsiteX2" fmla="*/ 0 w 405611"/>
                <a:gd name="connsiteY2" fmla="*/ 1644886 h 1644886"/>
                <a:gd name="connsiteX3" fmla="*/ 387439 w 405611"/>
                <a:gd name="connsiteY3" fmla="*/ 1644886 h 1644886"/>
                <a:gd name="connsiteX4" fmla="*/ 387365 w 405611"/>
                <a:gd name="connsiteY4" fmla="*/ 1566616 h 1644886"/>
                <a:gd name="connsiteX5" fmla="*/ 71154 w 405611"/>
                <a:gd name="connsiteY5" fmla="*/ 1569790 h 1644886"/>
                <a:gd name="connsiteX6" fmla="*/ 65837 w 405611"/>
                <a:gd name="connsiteY6" fmla="*/ 63837 h 1644886"/>
                <a:gd name="connsiteX7" fmla="*/ 405611 w 405611"/>
                <a:gd name="connsiteY7" fmla="*/ 69154 h 1644886"/>
                <a:gd name="connsiteX8" fmla="*/ 400294 w 405611"/>
                <a:gd name="connsiteY8" fmla="*/ 0 h 1644886"/>
                <a:gd name="connsiteX0" fmla="*/ 400294 w 400294"/>
                <a:gd name="connsiteY0" fmla="*/ 0 h 1644886"/>
                <a:gd name="connsiteX1" fmla="*/ 0 w 400294"/>
                <a:gd name="connsiteY1" fmla="*/ 5316 h 1644886"/>
                <a:gd name="connsiteX2" fmla="*/ 0 w 400294"/>
                <a:gd name="connsiteY2" fmla="*/ 1644886 h 1644886"/>
                <a:gd name="connsiteX3" fmla="*/ 387439 w 400294"/>
                <a:gd name="connsiteY3" fmla="*/ 1644886 h 1644886"/>
                <a:gd name="connsiteX4" fmla="*/ 387365 w 400294"/>
                <a:gd name="connsiteY4" fmla="*/ 1566616 h 1644886"/>
                <a:gd name="connsiteX5" fmla="*/ 71154 w 400294"/>
                <a:gd name="connsiteY5" fmla="*/ 1569790 h 1644886"/>
                <a:gd name="connsiteX6" fmla="*/ 65837 w 400294"/>
                <a:gd name="connsiteY6" fmla="*/ 63837 h 1644886"/>
                <a:gd name="connsiteX7" fmla="*/ 386561 w 400294"/>
                <a:gd name="connsiteY7" fmla="*/ 78679 h 1644886"/>
                <a:gd name="connsiteX8" fmla="*/ 400294 w 400294"/>
                <a:gd name="connsiteY8" fmla="*/ 0 h 1644886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60662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414236"/>
                <a:gd name="connsiteY0" fmla="*/ 0 h 1641711"/>
                <a:gd name="connsiteX1" fmla="*/ 0 w 414236"/>
                <a:gd name="connsiteY1" fmla="*/ 2141 h 1641711"/>
                <a:gd name="connsiteX2" fmla="*/ 0 w 414236"/>
                <a:gd name="connsiteY2" fmla="*/ 1641711 h 1641711"/>
                <a:gd name="connsiteX3" fmla="*/ 387439 w 414236"/>
                <a:gd name="connsiteY3" fmla="*/ 1641711 h 1641711"/>
                <a:gd name="connsiteX4" fmla="*/ 379172 w 414236"/>
                <a:gd name="connsiteY4" fmla="*/ 1600163 h 1641711"/>
                <a:gd name="connsiteX5" fmla="*/ 387365 w 414236"/>
                <a:gd name="connsiteY5" fmla="*/ 1563441 h 1641711"/>
                <a:gd name="connsiteX6" fmla="*/ 71154 w 414236"/>
                <a:gd name="connsiteY6" fmla="*/ 1566615 h 1641711"/>
                <a:gd name="connsiteX7" fmla="*/ 65837 w 414236"/>
                <a:gd name="connsiteY7" fmla="*/ 76537 h 1641711"/>
                <a:gd name="connsiteX8" fmla="*/ 386561 w 414236"/>
                <a:gd name="connsiteY8" fmla="*/ 75504 h 1641711"/>
                <a:gd name="connsiteX9" fmla="*/ 384419 w 414236"/>
                <a:gd name="connsiteY9" fmla="*/ 0 h 1641711"/>
                <a:gd name="connsiteX0" fmla="*/ 384419 w 431494"/>
                <a:gd name="connsiteY0" fmla="*/ 0 h 1641711"/>
                <a:gd name="connsiteX1" fmla="*/ 0 w 431494"/>
                <a:gd name="connsiteY1" fmla="*/ 2141 h 1641711"/>
                <a:gd name="connsiteX2" fmla="*/ 0 w 431494"/>
                <a:gd name="connsiteY2" fmla="*/ 1641711 h 1641711"/>
                <a:gd name="connsiteX3" fmla="*/ 387439 w 431494"/>
                <a:gd name="connsiteY3" fmla="*/ 1641711 h 1641711"/>
                <a:gd name="connsiteX4" fmla="*/ 387365 w 431494"/>
                <a:gd name="connsiteY4" fmla="*/ 1563441 h 1641711"/>
                <a:gd name="connsiteX5" fmla="*/ 71154 w 431494"/>
                <a:gd name="connsiteY5" fmla="*/ 1566615 h 1641711"/>
                <a:gd name="connsiteX6" fmla="*/ 65837 w 431494"/>
                <a:gd name="connsiteY6" fmla="*/ 76537 h 1641711"/>
                <a:gd name="connsiteX7" fmla="*/ 386561 w 431494"/>
                <a:gd name="connsiteY7" fmla="*/ 75504 h 1641711"/>
                <a:gd name="connsiteX8" fmla="*/ 384419 w 431494"/>
                <a:gd name="connsiteY8" fmla="*/ 0 h 1641711"/>
                <a:gd name="connsiteX0" fmla="*/ 384419 w 409039"/>
                <a:gd name="connsiteY0" fmla="*/ 0 h 1642067"/>
                <a:gd name="connsiteX1" fmla="*/ 0 w 409039"/>
                <a:gd name="connsiteY1" fmla="*/ 2141 h 1642067"/>
                <a:gd name="connsiteX2" fmla="*/ 0 w 409039"/>
                <a:gd name="connsiteY2" fmla="*/ 1641711 h 1642067"/>
                <a:gd name="connsiteX3" fmla="*/ 387439 w 409039"/>
                <a:gd name="connsiteY3" fmla="*/ 1641711 h 1642067"/>
                <a:gd name="connsiteX4" fmla="*/ 387365 w 409039"/>
                <a:gd name="connsiteY4" fmla="*/ 1563441 h 1642067"/>
                <a:gd name="connsiteX5" fmla="*/ 71154 w 409039"/>
                <a:gd name="connsiteY5" fmla="*/ 1566615 h 1642067"/>
                <a:gd name="connsiteX6" fmla="*/ 65837 w 409039"/>
                <a:gd name="connsiteY6" fmla="*/ 76537 h 1642067"/>
                <a:gd name="connsiteX7" fmla="*/ 386561 w 409039"/>
                <a:gd name="connsiteY7" fmla="*/ 75504 h 1642067"/>
                <a:gd name="connsiteX8" fmla="*/ 384419 w 409039"/>
                <a:gd name="connsiteY8" fmla="*/ 0 h 1642067"/>
                <a:gd name="connsiteX0" fmla="*/ 384419 w 410804"/>
                <a:gd name="connsiteY0" fmla="*/ 0 h 1641711"/>
                <a:gd name="connsiteX1" fmla="*/ 0 w 410804"/>
                <a:gd name="connsiteY1" fmla="*/ 2141 h 1641711"/>
                <a:gd name="connsiteX2" fmla="*/ 0 w 410804"/>
                <a:gd name="connsiteY2" fmla="*/ 1641711 h 1641711"/>
                <a:gd name="connsiteX3" fmla="*/ 387439 w 410804"/>
                <a:gd name="connsiteY3" fmla="*/ 1641711 h 1641711"/>
                <a:gd name="connsiteX4" fmla="*/ 387365 w 410804"/>
                <a:gd name="connsiteY4" fmla="*/ 1563441 h 1641711"/>
                <a:gd name="connsiteX5" fmla="*/ 71154 w 410804"/>
                <a:gd name="connsiteY5" fmla="*/ 1566615 h 1641711"/>
                <a:gd name="connsiteX6" fmla="*/ 65837 w 410804"/>
                <a:gd name="connsiteY6" fmla="*/ 76537 h 1641711"/>
                <a:gd name="connsiteX7" fmla="*/ 386561 w 410804"/>
                <a:gd name="connsiteY7" fmla="*/ 75504 h 1641711"/>
                <a:gd name="connsiteX8" fmla="*/ 384419 w 410804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  <a:gd name="connsiteX0" fmla="*/ 400294 w 400294"/>
                <a:gd name="connsiteY0" fmla="*/ 0 h 1644886"/>
                <a:gd name="connsiteX1" fmla="*/ 0 w 400294"/>
                <a:gd name="connsiteY1" fmla="*/ 5316 h 1644886"/>
                <a:gd name="connsiteX2" fmla="*/ 0 w 400294"/>
                <a:gd name="connsiteY2" fmla="*/ 1644886 h 1644886"/>
                <a:gd name="connsiteX3" fmla="*/ 387439 w 400294"/>
                <a:gd name="connsiteY3" fmla="*/ 1644886 h 1644886"/>
                <a:gd name="connsiteX4" fmla="*/ 387365 w 400294"/>
                <a:gd name="connsiteY4" fmla="*/ 1566616 h 1644886"/>
                <a:gd name="connsiteX5" fmla="*/ 71154 w 400294"/>
                <a:gd name="connsiteY5" fmla="*/ 1569790 h 1644886"/>
                <a:gd name="connsiteX6" fmla="*/ 65837 w 400294"/>
                <a:gd name="connsiteY6" fmla="*/ 79712 h 1644886"/>
                <a:gd name="connsiteX7" fmla="*/ 386561 w 400294"/>
                <a:gd name="connsiteY7" fmla="*/ 78679 h 1644886"/>
                <a:gd name="connsiteX8" fmla="*/ 400294 w 400294"/>
                <a:gd name="connsiteY8" fmla="*/ 0 h 1644886"/>
                <a:gd name="connsiteX0" fmla="*/ 37806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78069 w 387439"/>
                <a:gd name="connsiteY8" fmla="*/ 0 h 1641711"/>
                <a:gd name="connsiteX0" fmla="*/ 384419 w 387439"/>
                <a:gd name="connsiteY0" fmla="*/ 0 h 1641711"/>
                <a:gd name="connsiteX1" fmla="*/ 0 w 387439"/>
                <a:gd name="connsiteY1" fmla="*/ 2141 h 1641711"/>
                <a:gd name="connsiteX2" fmla="*/ 0 w 387439"/>
                <a:gd name="connsiteY2" fmla="*/ 1641711 h 1641711"/>
                <a:gd name="connsiteX3" fmla="*/ 387439 w 387439"/>
                <a:gd name="connsiteY3" fmla="*/ 1641711 h 1641711"/>
                <a:gd name="connsiteX4" fmla="*/ 387365 w 387439"/>
                <a:gd name="connsiteY4" fmla="*/ 1563441 h 1641711"/>
                <a:gd name="connsiteX5" fmla="*/ 71154 w 387439"/>
                <a:gd name="connsiteY5" fmla="*/ 1566615 h 1641711"/>
                <a:gd name="connsiteX6" fmla="*/ 65837 w 387439"/>
                <a:gd name="connsiteY6" fmla="*/ 76537 h 1641711"/>
                <a:gd name="connsiteX7" fmla="*/ 386561 w 387439"/>
                <a:gd name="connsiteY7" fmla="*/ 75504 h 1641711"/>
                <a:gd name="connsiteX8" fmla="*/ 384419 w 387439"/>
                <a:gd name="connsiteY8" fmla="*/ 0 h 16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439" h="1641711">
                  <a:moveTo>
                    <a:pt x="384419" y="0"/>
                  </a:moveTo>
                  <a:lnTo>
                    <a:pt x="0" y="2141"/>
                  </a:lnTo>
                  <a:lnTo>
                    <a:pt x="0" y="1641711"/>
                  </a:lnTo>
                  <a:lnTo>
                    <a:pt x="387439" y="1641711"/>
                  </a:lnTo>
                  <a:cubicBezTo>
                    <a:pt x="387414" y="1615621"/>
                    <a:pt x="387390" y="1589531"/>
                    <a:pt x="387365" y="1563441"/>
                  </a:cubicBezTo>
                  <a:lnTo>
                    <a:pt x="71154" y="1566615"/>
                  </a:lnTo>
                  <a:cubicBezTo>
                    <a:pt x="68495" y="821576"/>
                    <a:pt x="68495" y="821576"/>
                    <a:pt x="65837" y="76537"/>
                  </a:cubicBezTo>
                  <a:lnTo>
                    <a:pt x="386561" y="75504"/>
                  </a:lnTo>
                  <a:lnTo>
                    <a:pt x="384419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1385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181" y="296863"/>
            <a:ext cx="6638544" cy="2387600"/>
          </a:xfrm>
        </p:spPr>
        <p:txBody>
          <a:bodyPr/>
          <a:lstStyle/>
          <a:p>
            <a:r>
              <a:rPr lang="en-US" dirty="0"/>
              <a:t>With special thanks to…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9182" y="2995448"/>
            <a:ext cx="6877550" cy="3187865"/>
          </a:xfrm>
        </p:spPr>
        <p:txBody>
          <a:bodyPr/>
          <a:lstStyle/>
          <a:p>
            <a:pPr marL="457200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/>
              <a:t>Partnering school districts: Williamsville, </a:t>
            </a:r>
            <a:r>
              <a:rPr lang="en-US" dirty="0" err="1"/>
              <a:t>KenTon</a:t>
            </a:r>
            <a:r>
              <a:rPr lang="en-US" dirty="0"/>
              <a:t>, Sweet Home</a:t>
            </a:r>
          </a:p>
          <a:p>
            <a:pPr marL="457200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/>
              <a:t>Roc2Change</a:t>
            </a:r>
          </a:p>
          <a:p>
            <a:pPr marL="457200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/>
              <a:t>The Program on Intergroup Relations at University of Michigan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9181" y="5959366"/>
            <a:ext cx="651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For more information, contact Annahita Ball at annahita@buffalo.edu</a:t>
            </a:r>
            <a:r>
              <a:rPr lang="en-US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4053464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69467" y="2189263"/>
            <a:ext cx="10639815" cy="379048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Describe and explain intergroup dialogue pedagogy and how it informed our development of Challenge2Change.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Identify specific goals, activities, and structures of intergroup dialogue programs, using Challenge2Change as a model.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Convey lessons learned and best practices for implementing programs similar to Challenge2Change.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Discuss next steps and future directions for practice, teaching, and research.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636240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69468" y="2189263"/>
            <a:ext cx="10387566" cy="37904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Increasing diversity in the United States requires greater inter-cultural knowledge and understanding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Today, much of this diversity is felt in the suburbs of major cities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Orfield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&amp;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Luce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, 2012)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Diverse schools must be physically and emotionally safe for all students to learn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(National School Climate Center, 2013)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Adolescents are developmentally primed for intergroup communication and dialogue (i.e., focus on identity development, peer relationships, abstract thinking)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928217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Face-to-face facilitated dialogue between groups of two or more social identity groups with direction toward social 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Encourage direct exchange about difficult topics related to social identity to examine dynamics of privilege and oppression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Cultivate participants’ dispositions and skills for developing and maintaining relationships across difference and for creating change that promotes equity and social justice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Intergroup Dialogue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6" t="15726" r="16772" b="1844"/>
          <a:stretch/>
        </p:blipFill>
        <p:spPr>
          <a:xfrm>
            <a:off x="6972300" y="2036884"/>
            <a:ext cx="4422230" cy="4067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434" y="6306207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Zúñiga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, 2003)</a:t>
            </a:r>
          </a:p>
        </p:txBody>
      </p:sp>
    </p:spTree>
    <p:extLst>
      <p:ext uri="{BB962C8B-B14F-4D97-AF65-F5344CB8AC3E}">
        <p14:creationId xmlns:p14="http://schemas.microsoft.com/office/powerpoint/2010/main" val="3377914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69467" y="2189263"/>
            <a:ext cx="10955125" cy="3790483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Creating an Environment for Dialogue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Situating the Dialogue: Learning about Differences and Commonalities of Experience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Exploring Conflicts and Multiple Perspectives: Dialoguing about “Hot” Topics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Moving from Dialogue to Action: Action Planning and Alliance Building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Dialogue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434" y="6306207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Zúñiga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, 2003)</a:t>
            </a:r>
          </a:p>
        </p:txBody>
      </p:sp>
    </p:spTree>
    <p:extLst>
      <p:ext uri="{BB962C8B-B14F-4D97-AF65-F5344CB8AC3E}">
        <p14:creationId xmlns:p14="http://schemas.microsoft.com/office/powerpoint/2010/main" val="313541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5BBB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5BBB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5BBB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5BBB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intergroup dialog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499" y="1575770"/>
            <a:ext cx="8254315" cy="39106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9580" y="5727348"/>
            <a:ext cx="9727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>
                <a:solidFill>
                  <a:schemeClr val="tx1">
                    <a:lumMod val="75000"/>
                  </a:schemeClr>
                </a:solidFill>
              </a:rPr>
              <a:t>Nagda</a:t>
            </a:r>
            <a:r>
              <a:rPr lang="es-AR" dirty="0">
                <a:solidFill>
                  <a:schemeClr val="tx1">
                    <a:lumMod val="75000"/>
                  </a:schemeClr>
                </a:solidFill>
              </a:rPr>
              <a:t>, B. A., </a:t>
            </a:r>
            <a:r>
              <a:rPr lang="es-AR" dirty="0" err="1">
                <a:solidFill>
                  <a:schemeClr val="tx1">
                    <a:lumMod val="75000"/>
                  </a:schemeClr>
                </a:solidFill>
              </a:rPr>
              <a:t>Gurin</a:t>
            </a:r>
            <a:r>
              <a:rPr lang="es-AR" dirty="0">
                <a:solidFill>
                  <a:schemeClr val="tx1">
                    <a:lumMod val="75000"/>
                  </a:schemeClr>
                </a:solidFill>
              </a:rPr>
              <a:t>, P., </a:t>
            </a:r>
            <a:r>
              <a:rPr lang="es-AR" dirty="0" err="1">
                <a:solidFill>
                  <a:schemeClr val="tx1">
                    <a:lumMod val="75000"/>
                  </a:schemeClr>
                </a:solidFill>
              </a:rPr>
              <a:t>Sorensen</a:t>
            </a:r>
            <a:r>
              <a:rPr lang="es-AR" dirty="0">
                <a:solidFill>
                  <a:schemeClr val="tx1">
                    <a:lumMod val="75000"/>
                  </a:schemeClr>
                </a:solidFill>
              </a:rPr>
              <a:t>, N., &amp; </a:t>
            </a:r>
            <a:r>
              <a:rPr lang="es-AR" dirty="0" err="1">
                <a:solidFill>
                  <a:schemeClr val="tx1">
                    <a:lumMod val="75000"/>
                  </a:schemeClr>
                </a:solidFill>
              </a:rPr>
              <a:t>Zuñiga</a:t>
            </a:r>
            <a:r>
              <a:rPr lang="es-AR" dirty="0">
                <a:solidFill>
                  <a:schemeClr val="tx1">
                    <a:lumMod val="75000"/>
                  </a:schemeClr>
                </a:solidFill>
              </a:rPr>
              <a:t>, X. (2009).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Evaluating intergroup dialogue: Engaging diversity for personal and social responsibility. </a:t>
            </a:r>
            <a:r>
              <a:rPr lang="en-US" i="1" dirty="0">
                <a:solidFill>
                  <a:schemeClr val="tx1">
                    <a:lumMod val="75000"/>
                  </a:schemeClr>
                </a:solidFill>
              </a:rPr>
              <a:t>Diversity &amp; Democracy, 12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(1), 4-6.</a:t>
            </a:r>
            <a:endParaRPr lang="en-US" i="1" dirty="0">
              <a:solidFill>
                <a:schemeClr val="tx1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67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65683" y="3652665"/>
            <a:ext cx="5882447" cy="716084"/>
          </a:xfrm>
        </p:spPr>
        <p:txBody>
          <a:bodyPr>
            <a:noAutofit/>
          </a:bodyPr>
          <a:lstStyle/>
          <a:p>
            <a:r>
              <a:rPr lang="en-US" dirty="0"/>
              <a:t>Activity: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Debate </a:t>
            </a:r>
            <a:br>
              <a:rPr lang="en-US" dirty="0"/>
            </a:br>
            <a:r>
              <a:rPr lang="en-US" dirty="0"/>
              <a:t>Discussion</a:t>
            </a:r>
            <a:br>
              <a:rPr lang="en-US" dirty="0"/>
            </a:br>
            <a:r>
              <a:rPr lang="en-US" dirty="0"/>
              <a:t>Dialogue</a:t>
            </a:r>
          </a:p>
        </p:txBody>
      </p:sp>
      <p:pic>
        <p:nvPicPr>
          <p:cNvPr id="1030" name="Picture 6" descr="Image result for ice cre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427" y="1797269"/>
            <a:ext cx="2590857" cy="398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448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566928" y="2185416"/>
            <a:ext cx="3752824" cy="3511409"/>
          </a:xfrm>
          <a:solidFill>
            <a:schemeClr val="accent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r>
              <a:rPr lang="en-US" sz="2400" u="sng" dirty="0">
                <a:solidFill>
                  <a:schemeClr val="bg2"/>
                </a:solidFill>
              </a:rPr>
              <a:t>Existing Infrastructure: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Covenant in Action Club</a:t>
            </a:r>
          </a:p>
          <a:p>
            <a:endParaRPr lang="en-US" sz="2400" u="sng" dirty="0">
              <a:solidFill>
                <a:schemeClr val="bg2"/>
              </a:solidFill>
            </a:endParaRPr>
          </a:p>
          <a:p>
            <a:r>
              <a:rPr lang="en-US" sz="2400" u="sng" dirty="0">
                <a:solidFill>
                  <a:schemeClr val="bg2"/>
                </a:solidFill>
              </a:rPr>
              <a:t>Inspiration: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Gateway2Change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Roc2Change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>
          <a:xfrm>
            <a:off x="7675286" y="2626852"/>
            <a:ext cx="4179753" cy="2181632"/>
          </a:xfrm>
          <a:solidFill>
            <a:schemeClr val="accent1"/>
          </a:solidFill>
          <a:ln w="44450">
            <a:solidFill>
              <a:schemeClr val="tx1"/>
            </a:solidFill>
          </a:ln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Challenge2Change Club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UB Partnership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Emphasis on personal growth, leadership, and citizenship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6928" y="1201189"/>
            <a:ext cx="10515600" cy="716084"/>
          </a:xfrm>
        </p:spPr>
        <p:txBody>
          <a:bodyPr/>
          <a:lstStyle/>
          <a:p>
            <a:r>
              <a:rPr lang="en-US" dirty="0"/>
              <a:t>The Challenge2Change Story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650828" y="3717668"/>
            <a:ext cx="2822027" cy="2234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61186" y="4477407"/>
            <a:ext cx="2711669" cy="923330"/>
          </a:xfrm>
          <a:prstGeom prst="rect">
            <a:avLst/>
          </a:prstGeom>
          <a:solidFill>
            <a:schemeClr val="accent3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Changing student needs</a:t>
            </a:r>
          </a:p>
          <a:p>
            <a:r>
              <a:rPr lang="en-US" dirty="0">
                <a:solidFill>
                  <a:schemeClr val="bg2"/>
                </a:solidFill>
              </a:rPr>
              <a:t>Professional partnership</a:t>
            </a:r>
          </a:p>
          <a:p>
            <a:r>
              <a:rPr lang="en-US" dirty="0">
                <a:solidFill>
                  <a:schemeClr val="bg2"/>
                </a:solidFill>
              </a:rPr>
              <a:t>Attendance in Rochester</a:t>
            </a:r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H="1" flipV="1">
            <a:off x="6117020" y="3941120"/>
            <a:ext cx="1" cy="536287"/>
          </a:xfrm>
          <a:prstGeom prst="straightConnector1">
            <a:avLst/>
          </a:prstGeom>
          <a:ln w="158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295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Leadership Summits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824" y="652462"/>
            <a:ext cx="4343400" cy="555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061" y="2934094"/>
            <a:ext cx="3241620" cy="24312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342" y="2910808"/>
            <a:ext cx="3388822" cy="247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46713"/>
      </p:ext>
    </p:extLst>
  </p:cSld>
  <p:clrMapOvr>
    <a:masterClrMapping/>
  </p:clrMapOvr>
</p:sld>
</file>

<file path=ppt/theme/theme1.xml><?xml version="1.0" encoding="utf-8"?>
<a:theme xmlns:a="http://schemas.openxmlformats.org/drawingml/2006/main" name="UB Powerpoint Template">
  <a:themeElements>
    <a:clrScheme name="UB Color Palette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3772</TotalTime>
  <Words>912</Words>
  <Application>Microsoft Macintosh PowerPoint</Application>
  <PresentationFormat>Widescreen</PresentationFormat>
  <Paragraphs>167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Georgia</vt:lpstr>
      <vt:lpstr>LucidaGrande</vt:lpstr>
      <vt:lpstr>UB Powerpoint Template</vt:lpstr>
      <vt:lpstr>Challenge2Change</vt:lpstr>
      <vt:lpstr>Objectives</vt:lpstr>
      <vt:lpstr>Background</vt:lpstr>
      <vt:lpstr>Intergroup Dialogue</vt:lpstr>
      <vt:lpstr>Stages of Dialogue</vt:lpstr>
      <vt:lpstr>PowerPoint Presentation</vt:lpstr>
      <vt:lpstr>Activity:   Debate  Discussion Dialogue</vt:lpstr>
      <vt:lpstr>The Challenge2Change Story</vt:lpstr>
      <vt:lpstr>Student Leadership Summits</vt:lpstr>
      <vt:lpstr>Breakout Sessions: Dialogues &amp; Deeper Dives</vt:lpstr>
      <vt:lpstr>UB Social Work Pre-Service Training</vt:lpstr>
      <vt:lpstr>Faculty Development</vt:lpstr>
      <vt:lpstr>Lessons Learned and Best Practices (Q&amp;A)</vt:lpstr>
      <vt:lpstr>Next Steps</vt:lpstr>
      <vt:lpstr>Dialogue Immersion</vt:lpstr>
      <vt:lpstr>Social Action</vt:lpstr>
      <vt:lpstr>Program Evaluation</vt:lpstr>
      <vt:lpstr>With special thanks to…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 Powerpoint Template</dc:title>
  <dc:subject/>
  <dc:creator>Microsoft Office User</dc:creator>
  <cp:keywords/>
  <dc:description/>
  <cp:lastModifiedBy>Microsoft Office User</cp:lastModifiedBy>
  <cp:revision>322</cp:revision>
  <cp:lastPrinted>2018-09-27T19:01:54Z</cp:lastPrinted>
  <dcterms:created xsi:type="dcterms:W3CDTF">2016-06-28T14:05:07Z</dcterms:created>
  <dcterms:modified xsi:type="dcterms:W3CDTF">2018-10-10T19:00:22Z</dcterms:modified>
  <cp:category/>
</cp:coreProperties>
</file>